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3" r:id="rId7"/>
    <p:sldId id="261" r:id="rId8"/>
    <p:sldId id="264" r:id="rId9"/>
    <p:sldId id="270" r:id="rId10"/>
    <p:sldId id="267" r:id="rId11"/>
    <p:sldId id="266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5019" autoAdjust="0"/>
  </p:normalViewPr>
  <p:slideViewPr>
    <p:cSldViewPr snapToGrid="0">
      <p:cViewPr varScale="1">
        <p:scale>
          <a:sx n="58" d="100"/>
          <a:sy n="58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col\OneDrive%20-%20dane.gov.co\Cuentas%20Coyunturales\1.%20P.%20I%20.B\PIB%202023-3%20BASE%202015\4.%20P.%20Publicaci&#243;n\2.%20Comunicado%20de%20prensa\Gr&#225;fico%20home%20page_PIB%20III%20trim%20202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94717623578872"/>
          <c:y val="8.9317975725446433E-2"/>
          <c:w val="0.85909447404721484"/>
          <c:h val="0.721105957031250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'Gráfico Home'!$O$4</c:f>
              <c:strCache>
                <c:ptCount val="1"/>
                <c:pt idx="0">
                  <c:v>PIB</c:v>
                </c:pt>
              </c:strCache>
            </c:strRef>
          </c:tx>
          <c:spPr>
            <a:solidFill>
              <a:srgbClr val="3A6092"/>
            </a:solidFill>
          </c:spPr>
          <c:invertIfNegative val="0"/>
          <c:dLbls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CD-4148-B3BC-EF45C9AEA0B4}"/>
                </c:ext>
              </c:extLst>
            </c:dLbl>
            <c:dLbl>
              <c:idx val="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2CD-4148-B3BC-EF45C9AEA0B4}"/>
                </c:ext>
              </c:extLst>
            </c:dLbl>
            <c:dLbl>
              <c:idx val="1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2CD-4148-B3BC-EF45C9AEA0B4}"/>
                </c:ext>
              </c:extLst>
            </c:dLbl>
            <c:dLbl>
              <c:idx val="1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2CD-4148-B3BC-EF45C9AEA0B4}"/>
                </c:ext>
              </c:extLst>
            </c:dLbl>
            <c:dLbl>
              <c:idx val="18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2CD-4148-B3BC-EF45C9AEA0B4}"/>
                </c:ext>
              </c:extLst>
            </c:dLbl>
            <c:dLbl>
              <c:idx val="2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2CD-4148-B3BC-EF45C9AEA0B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multiLvlStrRef>
              <c:f>'Gráfico Home'!$M$57:$N$79</c:f>
              <c:multiLvlStrCache>
                <c:ptCount val="23"/>
                <c:lvl>
                  <c:pt idx="0">
                    <c:v>I</c:v>
                  </c:pt>
                  <c:pt idx="1">
                    <c:v>II</c:v>
                  </c:pt>
                  <c:pt idx="2">
                    <c:v>III</c:v>
                  </c:pt>
                  <c:pt idx="3">
                    <c:v>IV</c:v>
                  </c:pt>
                  <c:pt idx="4">
                    <c:v>I</c:v>
                  </c:pt>
                  <c:pt idx="5">
                    <c:v>II</c:v>
                  </c:pt>
                  <c:pt idx="6">
                    <c:v>III</c:v>
                  </c:pt>
                  <c:pt idx="7">
                    <c:v>IV</c:v>
                  </c:pt>
                  <c:pt idx="8">
                    <c:v>I</c:v>
                  </c:pt>
                  <c:pt idx="9">
                    <c:v>II</c:v>
                  </c:pt>
                  <c:pt idx="10">
                    <c:v>III</c:v>
                  </c:pt>
                  <c:pt idx="11">
                    <c:v>IV</c:v>
                  </c:pt>
                  <c:pt idx="12">
                    <c:v>I</c:v>
                  </c:pt>
                  <c:pt idx="13">
                    <c:v>II</c:v>
                  </c:pt>
                  <c:pt idx="14">
                    <c:v>III</c:v>
                  </c:pt>
                  <c:pt idx="15">
                    <c:v>IV</c:v>
                  </c:pt>
                  <c:pt idx="16">
                    <c:v>I</c:v>
                  </c:pt>
                  <c:pt idx="17">
                    <c:v>II</c:v>
                  </c:pt>
                  <c:pt idx="18">
                    <c:v>III</c:v>
                  </c:pt>
                  <c:pt idx="19">
                    <c:v>IV</c:v>
                  </c:pt>
                  <c:pt idx="20">
                    <c:v>I</c:v>
                  </c:pt>
                  <c:pt idx="21">
                    <c:v>II</c:v>
                  </c:pt>
                  <c:pt idx="22">
                    <c:v>III</c:v>
                  </c:pt>
                </c:lvl>
                <c:lvl>
                  <c:pt idx="0">
                    <c:v>2018</c:v>
                  </c:pt>
                  <c:pt idx="4">
                    <c:v>2019</c:v>
                  </c:pt>
                  <c:pt idx="8">
                    <c:v>2020p</c:v>
                  </c:pt>
                  <c:pt idx="12">
                    <c:v>2021p</c:v>
                  </c:pt>
                  <c:pt idx="16">
                    <c:v>2022pr</c:v>
                  </c:pt>
                  <c:pt idx="20">
                    <c:v>2023pr</c:v>
                  </c:pt>
                </c:lvl>
              </c:multiLvlStrCache>
            </c:multiLvlStrRef>
          </c:cat>
          <c:val>
            <c:numRef>
              <c:f>'Gráfico Home'!$P$57:$P$79</c:f>
              <c:numCache>
                <c:formatCode>#,##0.0</c:formatCode>
                <c:ptCount val="23"/>
                <c:pt idx="0">
                  <c:v>1.6428985684300983</c:v>
                </c:pt>
                <c:pt idx="1">
                  <c:v>2.747922048301092</c:v>
                </c:pt>
                <c:pt idx="2">
                  <c:v>2.9022184932961324</c:v>
                </c:pt>
                <c:pt idx="3">
                  <c:v>2.8994071818606386</c:v>
                </c:pt>
                <c:pt idx="4">
                  <c:v>3.5522648202377098</c:v>
                </c:pt>
                <c:pt idx="5">
                  <c:v>3.1154391976799616</c:v>
                </c:pt>
                <c:pt idx="6">
                  <c:v>3.1533307063672709</c:v>
                </c:pt>
                <c:pt idx="7">
                  <c:v>2.9609988684979669</c:v>
                </c:pt>
                <c:pt idx="8">
                  <c:v>0.51456442903668176</c:v>
                </c:pt>
                <c:pt idx="9">
                  <c:v>-16.866907056860427</c:v>
                </c:pt>
                <c:pt idx="10">
                  <c:v>-9.1730320283730862</c:v>
                </c:pt>
                <c:pt idx="11">
                  <c:v>-3.4746794523925217</c:v>
                </c:pt>
                <c:pt idx="12">
                  <c:v>1.6402077699415543</c:v>
                </c:pt>
                <c:pt idx="13">
                  <c:v>18.959463250510794</c:v>
                </c:pt>
                <c:pt idx="14">
                  <c:v>13.547801177822947</c:v>
                </c:pt>
                <c:pt idx="15">
                  <c:v>11.132679453686094</c:v>
                </c:pt>
                <c:pt idx="16">
                  <c:v>8.1794521221849834</c:v>
                </c:pt>
                <c:pt idx="17">
                  <c:v>12.256262678353153</c:v>
                </c:pt>
                <c:pt idx="18">
                  <c:v>7.4006022834797847</c:v>
                </c:pt>
                <c:pt idx="19">
                  <c:v>2.0935837967386277</c:v>
                </c:pt>
                <c:pt idx="20">
                  <c:v>3.0419772336726965</c:v>
                </c:pt>
                <c:pt idx="21">
                  <c:v>0.40910370809640995</c:v>
                </c:pt>
                <c:pt idx="22">
                  <c:v>-0.27001692301287505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2CD-4148-B3BC-EF45C9AEA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6051712"/>
        <c:axId val="317211776"/>
      </c:barChart>
      <c:catAx>
        <c:axId val="21605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txPr>
          <a:bodyPr/>
          <a:lstStyle/>
          <a:p>
            <a:pPr>
              <a:defRPr sz="900"/>
            </a:pPr>
            <a:endParaRPr lang="es-CO"/>
          </a:p>
        </c:txPr>
        <c:crossAx val="317211776"/>
        <c:crosses val="autoZero"/>
        <c:auto val="0"/>
        <c:lblAlgn val="ctr"/>
        <c:lblOffset val="100"/>
        <c:noMultiLvlLbl val="0"/>
      </c:catAx>
      <c:valAx>
        <c:axId val="317211776"/>
        <c:scaling>
          <c:orientation val="minMax"/>
          <c:max val="20"/>
          <c:min val="-2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Variación porcentual (%)</a:t>
                </a:r>
              </a:p>
            </c:rich>
          </c:tx>
          <c:layout>
            <c:manualLayout>
              <c:xMode val="edge"/>
              <c:yMode val="edge"/>
              <c:x val="1.6859464337524534E-2"/>
              <c:y val="0.23997105189732143"/>
            </c:manualLayout>
          </c:layout>
          <c:overlay val="0"/>
        </c:title>
        <c:numFmt formatCode="#,##0.0" sourceLinked="0"/>
        <c:majorTickMark val="out"/>
        <c:minorTickMark val="none"/>
        <c:tickLblPos val="nextTo"/>
        <c:crossAx val="216051712"/>
        <c:crosses val="autoZero"/>
        <c:crossBetween val="between"/>
        <c:majorUnit val="10"/>
      </c:valAx>
      <c:spPr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pPr>
      <a:endParaRPr lang="es-CO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2A775-12FB-465D-8AA8-66230A5F86C1}" type="datetimeFigureOut">
              <a:rPr lang="es-CO" smtClean="0"/>
              <a:t>1/12/2023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04F8D-948E-403A-8F3E-4C9C81B38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82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04F8D-948E-403A-8F3E-4C9C81B38F16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113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04F8D-948E-403A-8F3E-4C9C81B38F16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632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040C28"/>
                </a:solidFill>
                <a:effectLst/>
                <a:latin typeface="Google Sans"/>
              </a:rPr>
              <a:t>2021: 28 de octubre el primero, el 19 de noviembre el segundo, y el 3 de diciembre se realizó el último</a:t>
            </a:r>
            <a:r>
              <a:rPr lang="es-MX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s-MX" b="0" i="0" dirty="0">
              <a:solidFill>
                <a:srgbClr val="70757A"/>
              </a:solidFill>
              <a:effectLst/>
              <a:latin typeface="Google Sans"/>
            </a:endParaRPr>
          </a:p>
          <a:p>
            <a:r>
              <a:rPr lang="es-MX" b="0" i="0" dirty="0">
                <a:solidFill>
                  <a:srgbClr val="70757A"/>
                </a:solidFill>
                <a:effectLst/>
                <a:latin typeface="Google Sans"/>
              </a:rPr>
              <a:t>2022: </a:t>
            </a:r>
          </a:p>
          <a:p>
            <a:r>
              <a:rPr lang="es-MX" b="0" i="0" dirty="0">
                <a:solidFill>
                  <a:srgbClr val="040C28"/>
                </a:solidFill>
                <a:effectLst/>
                <a:latin typeface="Google Sans"/>
              </a:rPr>
              <a:t>11 de marzo de 2022, (</a:t>
            </a:r>
            <a:r>
              <a:rPr lang="es-MX" b="0" i="0" dirty="0" err="1">
                <a:solidFill>
                  <a:srgbClr val="040C28"/>
                </a:solidFill>
                <a:effectLst/>
                <a:latin typeface="Google Sans"/>
              </a:rPr>
              <a:t>ii</a:t>
            </a:r>
            <a:r>
              <a:rPr lang="es-MX" b="0" i="0" dirty="0">
                <a:solidFill>
                  <a:srgbClr val="040C28"/>
                </a:solidFill>
                <a:effectLst/>
                <a:latin typeface="Google Sans"/>
              </a:rPr>
              <a:t>) 17 de junio de 2022</a:t>
            </a:r>
          </a:p>
          <a:p>
            <a:endParaRPr lang="es-MX" b="0" i="0" dirty="0">
              <a:solidFill>
                <a:srgbClr val="040C28"/>
              </a:solidFill>
              <a:effectLst/>
              <a:latin typeface="Google Sans"/>
            </a:endParaRPr>
          </a:p>
          <a:p>
            <a:r>
              <a:rPr lang="es-MX" b="0" i="0" dirty="0">
                <a:solidFill>
                  <a:srgbClr val="040C28"/>
                </a:solidFill>
                <a:effectLst/>
                <a:latin typeface="Google Sans"/>
              </a:rPr>
              <a:t>Hablar del </a:t>
            </a:r>
            <a:r>
              <a:rPr lang="es-MX" b="0" i="0" dirty="0" err="1">
                <a:solidFill>
                  <a:srgbClr val="040C28"/>
                </a:solidFill>
                <a:effectLst/>
                <a:latin typeface="Google Sans"/>
              </a:rPr>
              <a:t>decreciiento</a:t>
            </a:r>
            <a:r>
              <a:rPr lang="es-MX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s-MX" b="0" i="0" dirty="0" err="1">
                <a:solidFill>
                  <a:srgbClr val="040C28"/>
                </a:solidFill>
                <a:effectLst/>
                <a:latin typeface="Google Sans"/>
              </a:rPr>
              <a:t>asentuado</a:t>
            </a:r>
            <a:r>
              <a:rPr lang="es-MX" b="0" i="0" dirty="0">
                <a:solidFill>
                  <a:srgbClr val="040C28"/>
                </a:solidFill>
                <a:effectLst/>
                <a:latin typeface="Google Sans"/>
              </a:rPr>
              <a:t> en vehículos en 2023</a:t>
            </a:r>
          </a:p>
          <a:p>
            <a:r>
              <a:rPr lang="es-MX" b="0" i="0" dirty="0">
                <a:solidFill>
                  <a:srgbClr val="040C28"/>
                </a:solidFill>
                <a:effectLst/>
                <a:latin typeface="Google Sans"/>
              </a:rPr>
              <a:t>Y que en el ultimo </a:t>
            </a:r>
            <a:r>
              <a:rPr lang="es-MX" b="0" i="0" dirty="0" err="1">
                <a:solidFill>
                  <a:srgbClr val="040C28"/>
                </a:solidFill>
                <a:effectLst/>
                <a:latin typeface="Google Sans"/>
              </a:rPr>
              <a:t>trim</a:t>
            </a:r>
            <a:r>
              <a:rPr lang="es-MX" b="0" i="0" dirty="0">
                <a:solidFill>
                  <a:srgbClr val="040C28"/>
                </a:solidFill>
                <a:effectLst/>
                <a:latin typeface="Google Sans"/>
              </a:rPr>
              <a:t> se ve decrecimiento de todas las </a:t>
            </a:r>
            <a:r>
              <a:rPr lang="es-MX" b="0" i="0" dirty="0" err="1">
                <a:solidFill>
                  <a:srgbClr val="040C28"/>
                </a:solidFill>
                <a:effectLst/>
                <a:latin typeface="Google Sans"/>
              </a:rPr>
              <a:t>lienas</a:t>
            </a:r>
            <a:r>
              <a:rPr lang="es-MX" b="0" i="0" dirty="0">
                <a:solidFill>
                  <a:srgbClr val="040C28"/>
                </a:solidFill>
                <a:effectLst/>
                <a:latin typeface="Google Sans"/>
              </a:rPr>
              <a:t>, mayor disposición  a compra de bienes </a:t>
            </a:r>
            <a:r>
              <a:rPr lang="es-MX" b="0" i="0" dirty="0" err="1">
                <a:solidFill>
                  <a:srgbClr val="040C28"/>
                </a:solidFill>
                <a:effectLst/>
                <a:latin typeface="Google Sans"/>
              </a:rPr>
              <a:t>duables</a:t>
            </a:r>
            <a:r>
              <a:rPr lang="es-MX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04F8D-948E-403A-8F3E-4C9C81B38F16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3682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Explicar que es tener un índice base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04F8D-948E-403A-8F3E-4C9C81B38F16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7463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04F8D-948E-403A-8F3E-4C9C81B38F16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782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CC57C-44C5-2446-4418-BC68ECFF8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Análisis del sector comercio </a:t>
            </a:r>
            <a:br>
              <a:rPr lang="es-CO" dirty="0"/>
            </a:br>
            <a:r>
              <a:rPr lang="es-CO" dirty="0"/>
              <a:t> al por menor en colombia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594350-FD0C-6AF1-60ED-DF26CAA33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2019-2023</a:t>
            </a:r>
          </a:p>
        </p:txBody>
      </p:sp>
    </p:spTree>
    <p:extLst>
      <p:ext uri="{BB962C8B-B14F-4D97-AF65-F5344CB8AC3E}">
        <p14:creationId xmlns:p14="http://schemas.microsoft.com/office/powerpoint/2010/main" val="942173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2F8F239-539A-A15B-B2C0-2BE71DC7A48C}"/>
              </a:ext>
            </a:extLst>
          </p:cNvPr>
          <p:cNvSpPr txBox="1">
            <a:spLocks/>
          </p:cNvSpPr>
          <p:nvPr/>
        </p:nvSpPr>
        <p:spPr>
          <a:xfrm>
            <a:off x="587114" y="164894"/>
            <a:ext cx="11165175" cy="599606"/>
          </a:xfrm>
          <a:prstGeom prst="rect">
            <a:avLst/>
          </a:prstGeom>
          <a:ln>
            <a:solidFill>
              <a:schemeClr val="tx2"/>
            </a:solidFill>
            <a:prstDash val="lgDash"/>
          </a:ln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dirty="0"/>
          </a:p>
          <a:p>
            <a:r>
              <a:rPr lang="es-CO" sz="3000" dirty="0"/>
              <a:t>Indice de ventas totales por actividad comercial Cundinamarca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7759657-8E1A-C6C1-BF8E-4E7F3AC62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55" y="1174516"/>
            <a:ext cx="11752289" cy="51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90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F2B7E-8719-8644-8C41-69DDCD036E2F}"/>
              </a:ext>
            </a:extLst>
          </p:cNvPr>
          <p:cNvSpPr txBox="1">
            <a:spLocks/>
          </p:cNvSpPr>
          <p:nvPr/>
        </p:nvSpPr>
        <p:spPr>
          <a:xfrm>
            <a:off x="737015" y="209864"/>
            <a:ext cx="10717967" cy="599606"/>
          </a:xfrm>
          <a:prstGeom prst="rect">
            <a:avLst/>
          </a:prstGeom>
          <a:ln>
            <a:solidFill>
              <a:schemeClr val="tx2"/>
            </a:solidFill>
            <a:prstDash val="lgDash"/>
          </a:ln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dirty="0"/>
          </a:p>
          <a:p>
            <a:r>
              <a:rPr lang="es-CO" dirty="0"/>
              <a:t>Indice de ventas totales por actividad comercial Bogotá</a:t>
            </a:r>
          </a:p>
        </p:txBody>
      </p:sp>
      <p:pic>
        <p:nvPicPr>
          <p:cNvPr id="3079" name="Picture 7">
            <a:extLst>
              <a:ext uri="{FF2B5EF4-FFF2-40B4-BE49-F238E27FC236}">
                <a16:creationId xmlns:a16="http://schemas.microsoft.com/office/drawing/2014/main" id="{9DAFF33D-F879-0927-06C5-D9A4BC06B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9" y="1139511"/>
            <a:ext cx="11797258" cy="550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88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27C57-BF09-ECDE-69DB-D7995B0C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se espera del comercio para 2024?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9AD0A-1F1D-5AA4-692F-AD7B4012C03A}"/>
              </a:ext>
            </a:extLst>
          </p:cNvPr>
          <p:cNvSpPr txBox="1"/>
          <p:nvPr/>
        </p:nvSpPr>
        <p:spPr>
          <a:xfrm>
            <a:off x="1978429" y="2826327"/>
            <a:ext cx="8273934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900" dirty="0"/>
              <a:t>En 2023 se ha visto el impacto negativo de la inflación y altas tasas de interés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900" dirty="0"/>
              <a:t>En 2024 el presupuesto de los hogares continuaría presionado por la coyuntura económica reduciendo su capacidad de consumo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9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Se prevé que el comercio prolongaría su debilitamiento a raíz de la persistencia inflacionaria y las tasas de interés altas</a:t>
            </a:r>
            <a:endParaRPr lang="es-CO" sz="1900" dirty="0"/>
          </a:p>
        </p:txBody>
      </p:sp>
    </p:spTree>
    <p:extLst>
      <p:ext uri="{BB962C8B-B14F-4D97-AF65-F5344CB8AC3E}">
        <p14:creationId xmlns:p14="http://schemas.microsoft.com/office/powerpoint/2010/main" val="26438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F672F-6E56-6179-7B38-612FB762D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5622"/>
            <a:ext cx="7729728" cy="1188720"/>
          </a:xfrm>
        </p:spPr>
        <p:txBody>
          <a:bodyPr/>
          <a:lstStyle/>
          <a:p>
            <a:r>
              <a:rPr lang="es-CO" dirty="0"/>
              <a:t>motivación</a:t>
            </a:r>
          </a:p>
        </p:txBody>
      </p:sp>
      <p:graphicFrame>
        <p:nvGraphicFramePr>
          <p:cNvPr id="6" name="1 Gráfico">
            <a:extLst>
              <a:ext uri="{FF2B5EF4-FFF2-40B4-BE49-F238E27FC236}">
                <a16:creationId xmlns:a16="http://schemas.microsoft.com/office/drawing/2014/main" id="{A354FE94-40C6-4091-89C8-4446D4315F1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5044582"/>
              </p:ext>
            </p:extLst>
          </p:nvPr>
        </p:nvGraphicFramePr>
        <p:xfrm>
          <a:off x="207818" y="2757055"/>
          <a:ext cx="6151418" cy="3380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08FD6AA-F708-4DF7-8B31-EF597E3A803C}"/>
              </a:ext>
            </a:extLst>
          </p:cNvPr>
          <p:cNvSpPr txBox="1"/>
          <p:nvPr/>
        </p:nvSpPr>
        <p:spPr>
          <a:xfrm>
            <a:off x="651164" y="2008909"/>
            <a:ext cx="520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Producto Interno Bruto – PIB</a:t>
            </a:r>
          </a:p>
          <a:p>
            <a:r>
              <a:rPr lang="es-CO" dirty="0"/>
              <a:t>Tasas de crecimiento anual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FABD52-EB5E-12AE-9252-8FF8D7F3DC92}"/>
              </a:ext>
            </a:extLst>
          </p:cNvPr>
          <p:cNvSpPr txBox="1"/>
          <p:nvPr/>
        </p:nvSpPr>
        <p:spPr>
          <a:xfrm>
            <a:off x="6802582" y="2466109"/>
            <a:ext cx="47382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dirty="0"/>
              <a:t>La actividad de Comercio; Transporte y Alojamiento fue la segunda que más aportó al decrecimiento anual del PIB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CO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dirty="0"/>
              <a:t>Pesa un 20,1% en el valor agregado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CO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dirty="0"/>
              <a:t>El comercio al por mayor y menor pesa un 50% del total de la agrupación de  Comercio; Transporte y Alojamiento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5920DB1-0D0F-8A5D-23AB-353E2D20766F}"/>
              </a:ext>
            </a:extLst>
          </p:cNvPr>
          <p:cNvSpPr txBox="1"/>
          <p:nvPr/>
        </p:nvSpPr>
        <p:spPr>
          <a:xfrm>
            <a:off x="6802582" y="5361534"/>
            <a:ext cx="4738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dirty="0"/>
              <a:t>Poder realizar un análisis más exhaustivo mes a mes para el ISE y el PIB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1786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BE1E0-6B91-75A4-408E-0A8C5FE8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Encuesta mensual de comercio minorista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CFD130-A62D-D847-F585-CCAA4932425D}"/>
              </a:ext>
            </a:extLst>
          </p:cNvPr>
          <p:cNvSpPr txBox="1"/>
          <p:nvPr/>
        </p:nvSpPr>
        <p:spPr>
          <a:xfrm>
            <a:off x="387926" y="2531067"/>
            <a:ext cx="75917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0" i="0" dirty="0">
                <a:solidFill>
                  <a:srgbClr val="3C3C3B"/>
                </a:solidFill>
                <a:effectLst/>
                <a:latin typeface="Roboto" panose="02000000000000000000" pitchFamily="2" charset="0"/>
              </a:rPr>
              <a:t>La </a:t>
            </a:r>
            <a:r>
              <a:rPr lang="es-MX" b="1" i="0" dirty="0">
                <a:solidFill>
                  <a:schemeClr val="accent3"/>
                </a:solidFill>
                <a:effectLst/>
                <a:latin typeface="Roboto" panose="02000000000000000000" pitchFamily="2" charset="0"/>
              </a:rPr>
              <a:t>Encuesta Mensual de Comercio (EMC) </a:t>
            </a:r>
            <a:r>
              <a:rPr lang="es-MX" b="0" i="0" dirty="0">
                <a:solidFill>
                  <a:srgbClr val="3C3C3B"/>
                </a:solidFill>
                <a:effectLst/>
                <a:latin typeface="Roboto" panose="02000000000000000000" pitchFamily="2" charset="0"/>
              </a:rPr>
              <a:t>proporciona indicadores sobre la evolución de la actividad comercial del país, al generar información sobre variables como </a:t>
            </a:r>
            <a:r>
              <a:rPr lang="es-MX" b="1" i="0" dirty="0">
                <a:solidFill>
                  <a:srgbClr val="3C3C3B"/>
                </a:solidFill>
                <a:effectLst/>
                <a:latin typeface="Roboto" panose="02000000000000000000" pitchFamily="2" charset="0"/>
              </a:rPr>
              <a:t>ventas</a:t>
            </a:r>
            <a:r>
              <a:rPr lang="es-MX" b="0" i="0" dirty="0">
                <a:solidFill>
                  <a:srgbClr val="3C3C3B"/>
                </a:solidFill>
                <a:effectLst/>
                <a:latin typeface="Roboto" panose="02000000000000000000" pitchFamily="2" charset="0"/>
              </a:rPr>
              <a:t>, personal ocupado y sueldos y salarios.  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82FEFA9-8CB7-2C63-93A1-2C4158326034}"/>
              </a:ext>
            </a:extLst>
          </p:cNvPr>
          <p:cNvSpPr txBox="1"/>
          <p:nvPr/>
        </p:nvSpPr>
        <p:spPr>
          <a:xfrm>
            <a:off x="5496928" y="540107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chemeClr val="accent3"/>
                </a:solidFill>
                <a:latin typeface="Roboto" panose="02000000000000000000" pitchFamily="2" charset="0"/>
              </a:rPr>
              <a:t>Cobertura departamental: </a:t>
            </a:r>
            <a:r>
              <a:rPr lang="es-CO" dirty="0">
                <a:solidFill>
                  <a:srgbClr val="3C3C3B"/>
                </a:solidFill>
                <a:latin typeface="Roboto" panose="02000000000000000000" pitchFamily="2" charset="0"/>
              </a:rPr>
              <a:t>Antioquia, Atlántico, Bogotá, Cundinamarca, Santander, Valle del Cauca. Existe además un dominio residual correspondiente a "otros departamentos".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51D68F-2D88-7DDC-E1FD-29F918936434}"/>
              </a:ext>
            </a:extLst>
          </p:cNvPr>
          <p:cNvSpPr txBox="1"/>
          <p:nvPr/>
        </p:nvSpPr>
        <p:spPr>
          <a:xfrm>
            <a:off x="2448928" y="383205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accent3"/>
                </a:solidFill>
                <a:latin typeface="Roboto" panose="02000000000000000000" pitchFamily="2" charset="0"/>
              </a:rPr>
              <a:t>Población</a:t>
            </a:r>
            <a:r>
              <a:rPr lang="es-MX" dirty="0">
                <a:solidFill>
                  <a:srgbClr val="3C3C3B"/>
                </a:solidFill>
                <a:latin typeface="Roboto" panose="02000000000000000000" pitchFamily="2" charset="0"/>
              </a:rPr>
              <a:t>: empresas dedicadas al comercio al por Mayor y al por menor dedicadas a la "reventa" (venta sin transformación) de mercancías o productos, que se encuentran en el territorio nacional </a:t>
            </a:r>
            <a:endParaRPr lang="es-CO" dirty="0">
              <a:solidFill>
                <a:srgbClr val="3C3C3B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2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A81E0-6FA8-7486-125C-A9269583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59" y="152400"/>
            <a:ext cx="10707068" cy="1155293"/>
          </a:xfrm>
        </p:spPr>
        <p:txBody>
          <a:bodyPr>
            <a:normAutofit/>
          </a:bodyPr>
          <a:lstStyle/>
          <a:p>
            <a:r>
              <a:rPr lang="es-CO" dirty="0"/>
              <a:t>¿cómo han sido los últimos tiempos del consumo en colombia?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F02859E-039D-8AB3-3C31-1B3746080BC1}"/>
              </a:ext>
            </a:extLst>
          </p:cNvPr>
          <p:cNvSpPr txBox="1"/>
          <p:nvPr/>
        </p:nvSpPr>
        <p:spPr>
          <a:xfrm>
            <a:off x="1736786" y="1371109"/>
            <a:ext cx="139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accent3"/>
                </a:solidFill>
              </a:rPr>
              <a:t>2020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D8BF9CE-3774-B559-7781-72E83A808944}"/>
              </a:ext>
            </a:extLst>
          </p:cNvPr>
          <p:cNvSpPr txBox="1"/>
          <p:nvPr/>
        </p:nvSpPr>
        <p:spPr>
          <a:xfrm>
            <a:off x="4187180" y="1406146"/>
            <a:ext cx="139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accent3"/>
                </a:solidFill>
              </a:rPr>
              <a:t>2021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4793046-F5DA-FD7F-0F60-377C9EE01952}"/>
              </a:ext>
            </a:extLst>
          </p:cNvPr>
          <p:cNvSpPr txBox="1"/>
          <p:nvPr/>
        </p:nvSpPr>
        <p:spPr>
          <a:xfrm>
            <a:off x="6797283" y="1406146"/>
            <a:ext cx="139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accent3"/>
                </a:solidFill>
              </a:rPr>
              <a:t>2022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28C02B-54D7-E486-1180-0386F6169CAE}"/>
              </a:ext>
            </a:extLst>
          </p:cNvPr>
          <p:cNvSpPr txBox="1"/>
          <p:nvPr/>
        </p:nvSpPr>
        <p:spPr>
          <a:xfrm>
            <a:off x="9269663" y="1424971"/>
            <a:ext cx="139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accent3"/>
                </a:solidFill>
              </a:rPr>
              <a:t>2023</a:t>
            </a:r>
          </a:p>
        </p:txBody>
      </p:sp>
      <p:pic>
        <p:nvPicPr>
          <p:cNvPr id="2058" name="Picture 10" descr="OMS dice que la pandemia se ralentiza excepto en el sudeste asiático y el  Mediterráneo Oriental">
            <a:extLst>
              <a:ext uri="{FF2B5EF4-FFF2-40B4-BE49-F238E27FC236}">
                <a16:creationId xmlns:a16="http://schemas.microsoft.com/office/drawing/2014/main" id="{5207A38A-FF35-3720-F529-6D774845C60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1" r="30382"/>
          <a:stretch/>
        </p:blipFill>
        <p:spPr bwMode="auto">
          <a:xfrm>
            <a:off x="1252273" y="1751880"/>
            <a:ext cx="2522455" cy="506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D3690DA-F9B2-0484-29EB-DB8499C617E5}"/>
              </a:ext>
            </a:extLst>
          </p:cNvPr>
          <p:cNvSpPr txBox="1"/>
          <p:nvPr/>
        </p:nvSpPr>
        <p:spPr>
          <a:xfrm>
            <a:off x="1435344" y="3111124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  <a:latin typeface="Aptos Black" panose="020F0502020204030204" pitchFamily="34" charset="0"/>
              </a:rPr>
              <a:t>INCERTIDUMBRE</a:t>
            </a:r>
          </a:p>
        </p:txBody>
      </p:sp>
      <p:pic>
        <p:nvPicPr>
          <p:cNvPr id="2062" name="Picture 14" descr="232,119 imágenes, fotos de stock, objetos en 3D y vectores sobre Ir de  compras | Shutterstock">
            <a:extLst>
              <a:ext uri="{FF2B5EF4-FFF2-40B4-BE49-F238E27FC236}">
                <a16:creationId xmlns:a16="http://schemas.microsoft.com/office/drawing/2014/main" id="{2F050D68-81FD-7101-826B-BB8FECFF8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00" r="20536" b="7089"/>
          <a:stretch/>
        </p:blipFill>
        <p:spPr bwMode="auto">
          <a:xfrm>
            <a:off x="3838732" y="1775478"/>
            <a:ext cx="2535324" cy="506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5C48A71-020F-6B04-15B9-AA5366A9C39E}"/>
              </a:ext>
            </a:extLst>
          </p:cNvPr>
          <p:cNvSpPr txBox="1"/>
          <p:nvPr/>
        </p:nvSpPr>
        <p:spPr>
          <a:xfrm>
            <a:off x="4141308" y="3111124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 Black" panose="020F0502020204030204" pitchFamily="34" charset="0"/>
              </a:rPr>
              <a:t>REACTIVACIÓN</a:t>
            </a:r>
          </a:p>
        </p:txBody>
      </p:sp>
      <p:pic>
        <p:nvPicPr>
          <p:cNvPr id="2064" name="Picture 16" descr="Lea esto antes de ir al supermercado | La Nación">
            <a:extLst>
              <a:ext uri="{FF2B5EF4-FFF2-40B4-BE49-F238E27FC236}">
                <a16:creationId xmlns:a16="http://schemas.microsoft.com/office/drawing/2014/main" id="{E7F5B1E8-F22F-DF1F-33CD-10011BDAB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6" r="33427"/>
          <a:stretch/>
        </p:blipFill>
        <p:spPr bwMode="auto">
          <a:xfrm>
            <a:off x="8864273" y="1716842"/>
            <a:ext cx="2341737" cy="508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DAB2B5F-CFB4-46A2-EB1C-05A0651D437D}"/>
              </a:ext>
            </a:extLst>
          </p:cNvPr>
          <p:cNvSpPr txBox="1"/>
          <p:nvPr/>
        </p:nvSpPr>
        <p:spPr>
          <a:xfrm>
            <a:off x="9720470" y="3295790"/>
            <a:ext cx="114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  <a:latin typeface="Aptos Black" panose="020F0502020204030204" pitchFamily="34" charset="0"/>
              </a:rPr>
              <a:t>AJUSTE </a:t>
            </a:r>
          </a:p>
        </p:txBody>
      </p:sp>
      <p:pic>
        <p:nvPicPr>
          <p:cNvPr id="2066" name="Picture 18" descr="4,115 imágenes, fotos de stock, objetos en 3D y vectores sobre E commerce  vertical | Shutterstock">
            <a:extLst>
              <a:ext uri="{FF2B5EF4-FFF2-40B4-BE49-F238E27FC236}">
                <a16:creationId xmlns:a16="http://schemas.microsoft.com/office/drawing/2014/main" id="{D057910B-8BA6-994B-5ED3-8CFC06BF6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0"/>
          <a:stretch/>
        </p:blipFill>
        <p:spPr bwMode="auto">
          <a:xfrm>
            <a:off x="6482611" y="1740441"/>
            <a:ext cx="2341737" cy="506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252E3C6-D581-BD72-9BA6-A5F4FC89229E}"/>
              </a:ext>
            </a:extLst>
          </p:cNvPr>
          <p:cNvSpPr txBox="1"/>
          <p:nvPr/>
        </p:nvSpPr>
        <p:spPr>
          <a:xfrm>
            <a:off x="6855363" y="3244334"/>
            <a:ext cx="180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 Black" panose="020F0502020204030204" pitchFamily="34" charset="0"/>
              </a:rPr>
              <a:t>CRECIMIENTO</a:t>
            </a:r>
          </a:p>
        </p:txBody>
      </p:sp>
    </p:spTree>
    <p:extLst>
      <p:ext uri="{BB962C8B-B14F-4D97-AF65-F5344CB8AC3E}">
        <p14:creationId xmlns:p14="http://schemas.microsoft.com/office/powerpoint/2010/main" val="34488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543F8C6-919E-13AF-746F-13FA2E52B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04" y="547033"/>
            <a:ext cx="10734320" cy="603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19B420-6FE9-75B7-09AF-7FCBEB60F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764" y="94765"/>
            <a:ext cx="11125200" cy="833490"/>
          </a:xfrm>
        </p:spPr>
        <p:txBody>
          <a:bodyPr>
            <a:noAutofit/>
          </a:bodyPr>
          <a:lstStyle/>
          <a:p>
            <a:r>
              <a:rPr lang="es-CO" sz="2500" dirty="0"/>
              <a:t>Indice base 2019 del total de ventas reales comercio minorista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9C1936-B96F-838B-5AE1-C78930AB4056}"/>
              </a:ext>
            </a:extLst>
          </p:cNvPr>
          <p:cNvSpPr/>
          <p:nvPr/>
        </p:nvSpPr>
        <p:spPr>
          <a:xfrm>
            <a:off x="9233942" y="1618710"/>
            <a:ext cx="1828346" cy="18102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63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7A3AE6-9219-5C85-FA2C-CB8E1AB4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18" y="155223"/>
            <a:ext cx="11332563" cy="624266"/>
          </a:xfrm>
        </p:spPr>
        <p:txBody>
          <a:bodyPr>
            <a:normAutofit fontScale="90000"/>
          </a:bodyPr>
          <a:lstStyle/>
          <a:p>
            <a:r>
              <a:rPr lang="es-CO" sz="2500" dirty="0"/>
              <a:t>Lineas de mercancia con mayor participación en el total de ventas reales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0ED6CB4-F5AA-5DAA-A892-F0E486693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9"/>
          <a:stretch/>
        </p:blipFill>
        <p:spPr bwMode="auto">
          <a:xfrm>
            <a:off x="637081" y="1004341"/>
            <a:ext cx="10917836" cy="559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18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AEECE463-0165-405B-021C-37C113B28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4"/>
          <a:stretch/>
        </p:blipFill>
        <p:spPr bwMode="auto">
          <a:xfrm>
            <a:off x="1044909" y="748707"/>
            <a:ext cx="10418344" cy="597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8C2D07-C46B-B61B-B885-EF2972CF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9" y="120443"/>
            <a:ext cx="11152909" cy="471054"/>
          </a:xfrm>
        </p:spPr>
        <p:txBody>
          <a:bodyPr>
            <a:noAutofit/>
          </a:bodyPr>
          <a:lstStyle/>
          <a:p>
            <a:r>
              <a:rPr lang="es-CO" sz="2000" dirty="0"/>
              <a:t>Variación anual ventas reales por linea de mercancia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968000B-137F-5B67-E4C1-D058C76F95B5}"/>
              </a:ext>
            </a:extLst>
          </p:cNvPr>
          <p:cNvSpPr/>
          <p:nvPr/>
        </p:nvSpPr>
        <p:spPr>
          <a:xfrm>
            <a:off x="6890356" y="2862681"/>
            <a:ext cx="394702" cy="872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0D94C1-C97A-22E6-BF06-7B38FB1BB9FF}"/>
              </a:ext>
            </a:extLst>
          </p:cNvPr>
          <p:cNvSpPr/>
          <p:nvPr/>
        </p:nvSpPr>
        <p:spPr>
          <a:xfrm>
            <a:off x="6804610" y="4479010"/>
            <a:ext cx="480448" cy="914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DDE15A0-5CCE-372D-A66F-C56E201B914C}"/>
              </a:ext>
            </a:extLst>
          </p:cNvPr>
          <p:cNvSpPr/>
          <p:nvPr/>
        </p:nvSpPr>
        <p:spPr>
          <a:xfrm>
            <a:off x="7607437" y="2820691"/>
            <a:ext cx="443373" cy="914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EB6D964-CBE9-4AAC-AF2B-E230A9D9892B}"/>
              </a:ext>
            </a:extLst>
          </p:cNvPr>
          <p:cNvSpPr/>
          <p:nvPr/>
        </p:nvSpPr>
        <p:spPr>
          <a:xfrm>
            <a:off x="7577117" y="4479010"/>
            <a:ext cx="473694" cy="914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106B1F1-528D-DF76-928F-D205C92E9F83}"/>
              </a:ext>
            </a:extLst>
          </p:cNvPr>
          <p:cNvSpPr/>
          <p:nvPr/>
        </p:nvSpPr>
        <p:spPr>
          <a:xfrm>
            <a:off x="4240617" y="1627322"/>
            <a:ext cx="5941770" cy="449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E69901E-4981-0A00-4DBD-60458C6DE923}"/>
              </a:ext>
            </a:extLst>
          </p:cNvPr>
          <p:cNvSpPr/>
          <p:nvPr/>
        </p:nvSpPr>
        <p:spPr>
          <a:xfrm>
            <a:off x="4256116" y="1170123"/>
            <a:ext cx="5941770" cy="449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C1A6F90-EF6D-9091-3786-E67A3D319604}"/>
              </a:ext>
            </a:extLst>
          </p:cNvPr>
          <p:cNvSpPr/>
          <p:nvPr/>
        </p:nvSpPr>
        <p:spPr>
          <a:xfrm>
            <a:off x="4240616" y="2040987"/>
            <a:ext cx="5941771" cy="449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94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6" grpId="0" animBg="1"/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306F8-E25D-F795-91D8-85A4C80B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" y="192532"/>
            <a:ext cx="11196320" cy="701548"/>
          </a:xfrm>
        </p:spPr>
        <p:txBody>
          <a:bodyPr>
            <a:normAutofit fontScale="90000"/>
          </a:bodyPr>
          <a:lstStyle/>
          <a:p>
            <a:r>
              <a:rPr lang="es-CO" sz="2500" dirty="0"/>
              <a:t>Participación por departamento en las ventas del total nacional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FB4C04-A191-E3F3-306B-C01A41DF1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5"/>
          <a:stretch/>
        </p:blipFill>
        <p:spPr bwMode="auto">
          <a:xfrm>
            <a:off x="2662237" y="894080"/>
            <a:ext cx="6867525" cy="580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07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11F56-5E26-68A5-3118-94B51D11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59" y="219718"/>
            <a:ext cx="11213188" cy="599607"/>
          </a:xfrm>
        </p:spPr>
        <p:txBody>
          <a:bodyPr>
            <a:noAutofit/>
          </a:bodyPr>
          <a:lstStyle/>
          <a:p>
            <a:r>
              <a:rPr lang="es-CO" sz="2000" dirty="0"/>
              <a:t>Indice de ventas totales por departamento - año corrido septiembre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7089BA4-CC37-F87C-521F-4AD021AEA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53" y="819325"/>
            <a:ext cx="10821219" cy="581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199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2927</TotalTime>
  <Words>423</Words>
  <Application>Microsoft Office PowerPoint</Application>
  <PresentationFormat>Panorámica</PresentationFormat>
  <Paragraphs>52</Paragraphs>
  <Slides>12</Slides>
  <Notes>5</Notes>
  <HiddenSlides>1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Aptos</vt:lpstr>
      <vt:lpstr>Aptos Black</vt:lpstr>
      <vt:lpstr>Arial</vt:lpstr>
      <vt:lpstr>Gill Sans MT</vt:lpstr>
      <vt:lpstr>Google Sans</vt:lpstr>
      <vt:lpstr>Roboto</vt:lpstr>
      <vt:lpstr>Wingdings</vt:lpstr>
      <vt:lpstr>Paquete</vt:lpstr>
      <vt:lpstr>Análisis del sector comercio   al por menor en colombia</vt:lpstr>
      <vt:lpstr>motivación</vt:lpstr>
      <vt:lpstr>Encuesta mensual de comercio minorista</vt:lpstr>
      <vt:lpstr>¿cómo han sido los últimos tiempos del consumo en colombia?</vt:lpstr>
      <vt:lpstr>Indice base 2019 del total de ventas reales comercio minorista</vt:lpstr>
      <vt:lpstr>Lineas de mercancia con mayor participación en el total de ventas reales</vt:lpstr>
      <vt:lpstr>Variación anual ventas reales por linea de mercancia</vt:lpstr>
      <vt:lpstr>Participación por departamento en las ventas del total nacional</vt:lpstr>
      <vt:lpstr>Indice de ventas totales por departamento - año corrido septiembre</vt:lpstr>
      <vt:lpstr>Presentación de PowerPoint</vt:lpstr>
      <vt:lpstr>Presentación de PowerPoint</vt:lpstr>
      <vt:lpstr>¿Qué se espera del comercio para 2024?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del sector comercio   al por menor en colombia</dc:title>
  <dc:creator>Nicole Torres Lozano</dc:creator>
  <cp:lastModifiedBy>Nicole Torres Lozano</cp:lastModifiedBy>
  <cp:revision>10</cp:revision>
  <dcterms:created xsi:type="dcterms:W3CDTF">2023-11-26T22:18:07Z</dcterms:created>
  <dcterms:modified xsi:type="dcterms:W3CDTF">2023-12-01T05:06:10Z</dcterms:modified>
</cp:coreProperties>
</file>