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98" r:id="rId2"/>
    <p:sldId id="333" r:id="rId3"/>
    <p:sldId id="341" r:id="rId4"/>
    <p:sldId id="346" r:id="rId5"/>
    <p:sldId id="347" r:id="rId6"/>
    <p:sldId id="348" r:id="rId7"/>
    <p:sldId id="349" r:id="rId8"/>
    <p:sldId id="343" r:id="rId9"/>
    <p:sldId id="344" r:id="rId10"/>
    <p:sldId id="345" r:id="rId11"/>
    <p:sldId id="350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>
      <p:cViewPr varScale="1">
        <p:scale>
          <a:sx n="115" d="100"/>
          <a:sy n="115" d="100"/>
        </p:scale>
        <p:origin x="15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/C:\Users\hcueto\Downloads\TABL%20Y%20GRAAFICO%20DE%20LAVADO%20DE%20CRUDO%20MI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7220774449458"/>
          <c:y val="0.1423471090680139"/>
          <c:w val="0.7685657529178197"/>
          <c:h val="0.6422526663935807"/>
        </c:manualLayout>
      </c:layout>
      <c:lineChart>
        <c:grouping val="standard"/>
        <c:varyColors val="0"/>
        <c:ser>
          <c:idx val="0"/>
          <c:order val="0"/>
          <c:tx>
            <c:v>PTBS SAL EN CRUDO MAYA</c:v>
          </c:tx>
          <c:cat>
            <c:numRef>
              <c:f>'TABLA DAOS SAL CRUDO MAYA MINA'!$C$8:$C$50</c:f>
              <c:numCache>
                <c:formatCode>dd/mm/yyyy</c:formatCode>
                <c:ptCount val="43"/>
                <c:pt idx="0">
                  <c:v>41892</c:v>
                </c:pt>
                <c:pt idx="1">
                  <c:v>41893</c:v>
                </c:pt>
                <c:pt idx="2">
                  <c:v>41894</c:v>
                </c:pt>
                <c:pt idx="3">
                  <c:v>41895</c:v>
                </c:pt>
                <c:pt idx="4">
                  <c:v>41896</c:v>
                </c:pt>
                <c:pt idx="5">
                  <c:v>41897</c:v>
                </c:pt>
                <c:pt idx="6">
                  <c:v>41898</c:v>
                </c:pt>
                <c:pt idx="7">
                  <c:v>41899</c:v>
                </c:pt>
                <c:pt idx="8">
                  <c:v>41900</c:v>
                </c:pt>
                <c:pt idx="9">
                  <c:v>41901</c:v>
                </c:pt>
                <c:pt idx="10">
                  <c:v>41902</c:v>
                </c:pt>
                <c:pt idx="11">
                  <c:v>41903</c:v>
                </c:pt>
                <c:pt idx="12">
                  <c:v>41904</c:v>
                </c:pt>
                <c:pt idx="13">
                  <c:v>41905</c:v>
                </c:pt>
                <c:pt idx="14">
                  <c:v>41906</c:v>
                </c:pt>
                <c:pt idx="15">
                  <c:v>41907</c:v>
                </c:pt>
                <c:pt idx="16">
                  <c:v>41908</c:v>
                </c:pt>
                <c:pt idx="17">
                  <c:v>41909</c:v>
                </c:pt>
                <c:pt idx="18">
                  <c:v>41910</c:v>
                </c:pt>
                <c:pt idx="19">
                  <c:v>41911</c:v>
                </c:pt>
                <c:pt idx="20">
                  <c:v>41912</c:v>
                </c:pt>
                <c:pt idx="21">
                  <c:v>41913</c:v>
                </c:pt>
                <c:pt idx="22">
                  <c:v>41914</c:v>
                </c:pt>
                <c:pt idx="23">
                  <c:v>41915</c:v>
                </c:pt>
                <c:pt idx="24">
                  <c:v>41916</c:v>
                </c:pt>
                <c:pt idx="25">
                  <c:v>41917</c:v>
                </c:pt>
                <c:pt idx="26">
                  <c:v>41918</c:v>
                </c:pt>
                <c:pt idx="27">
                  <c:v>41919</c:v>
                </c:pt>
                <c:pt idx="28">
                  <c:v>41920</c:v>
                </c:pt>
                <c:pt idx="29">
                  <c:v>41921</c:v>
                </c:pt>
                <c:pt idx="30">
                  <c:v>41922</c:v>
                </c:pt>
                <c:pt idx="31">
                  <c:v>41923</c:v>
                </c:pt>
                <c:pt idx="32">
                  <c:v>41924</c:v>
                </c:pt>
                <c:pt idx="33">
                  <c:v>41925</c:v>
                </c:pt>
                <c:pt idx="34">
                  <c:v>41926</c:v>
                </c:pt>
                <c:pt idx="35">
                  <c:v>41927</c:v>
                </c:pt>
                <c:pt idx="36">
                  <c:v>41928</c:v>
                </c:pt>
                <c:pt idx="37">
                  <c:v>41929</c:v>
                </c:pt>
                <c:pt idx="38">
                  <c:v>41930</c:v>
                </c:pt>
                <c:pt idx="39">
                  <c:v>41931</c:v>
                </c:pt>
                <c:pt idx="40">
                  <c:v>41932</c:v>
                </c:pt>
                <c:pt idx="41">
                  <c:v>41933</c:v>
                </c:pt>
                <c:pt idx="42">
                  <c:v>41934</c:v>
                </c:pt>
              </c:numCache>
            </c:numRef>
          </c:cat>
          <c:val>
            <c:numRef>
              <c:f>'TABLA DAOS SAL CRUDO MAYA MINA'!$D$8:$D$50</c:f>
              <c:numCache>
                <c:formatCode>General</c:formatCode>
                <c:ptCount val="43"/>
                <c:pt idx="0">
                  <c:v>85.1</c:v>
                </c:pt>
                <c:pt idx="1">
                  <c:v>54.5</c:v>
                </c:pt>
                <c:pt idx="2">
                  <c:v>62.8</c:v>
                </c:pt>
                <c:pt idx="3">
                  <c:v>49.4</c:v>
                </c:pt>
                <c:pt idx="4">
                  <c:v>36.300000000000011</c:v>
                </c:pt>
                <c:pt idx="5">
                  <c:v>84.3</c:v>
                </c:pt>
                <c:pt idx="6">
                  <c:v>65.900000000000006</c:v>
                </c:pt>
                <c:pt idx="7">
                  <c:v>40.700000000000003</c:v>
                </c:pt>
                <c:pt idx="8">
                  <c:v>33.300000000000011</c:v>
                </c:pt>
                <c:pt idx="9">
                  <c:v>28.1</c:v>
                </c:pt>
                <c:pt idx="10">
                  <c:v>25.5</c:v>
                </c:pt>
                <c:pt idx="11">
                  <c:v>35.4</c:v>
                </c:pt>
                <c:pt idx="12">
                  <c:v>40.200000000000003</c:v>
                </c:pt>
                <c:pt idx="13">
                  <c:v>115.6</c:v>
                </c:pt>
                <c:pt idx="14">
                  <c:v>90.3</c:v>
                </c:pt>
                <c:pt idx="15">
                  <c:v>60.9</c:v>
                </c:pt>
                <c:pt idx="16">
                  <c:v>145.19999999999999</c:v>
                </c:pt>
                <c:pt idx="17">
                  <c:v>80.5</c:v>
                </c:pt>
                <c:pt idx="18">
                  <c:v>55.6</c:v>
                </c:pt>
                <c:pt idx="19">
                  <c:v>32.300000000000011</c:v>
                </c:pt>
                <c:pt idx="20">
                  <c:v>36.1</c:v>
                </c:pt>
                <c:pt idx="21">
                  <c:v>25.3</c:v>
                </c:pt>
                <c:pt idx="22">
                  <c:v>28.3</c:v>
                </c:pt>
                <c:pt idx="23">
                  <c:v>44.2</c:v>
                </c:pt>
                <c:pt idx="24">
                  <c:v>65.400000000000006</c:v>
                </c:pt>
                <c:pt idx="25">
                  <c:v>35.4</c:v>
                </c:pt>
                <c:pt idx="26">
                  <c:v>44.6</c:v>
                </c:pt>
                <c:pt idx="27">
                  <c:v>25.2</c:v>
                </c:pt>
                <c:pt idx="28">
                  <c:v>23.8</c:v>
                </c:pt>
                <c:pt idx="29">
                  <c:v>51.6</c:v>
                </c:pt>
                <c:pt idx="30">
                  <c:v>44.6</c:v>
                </c:pt>
                <c:pt idx="31">
                  <c:v>22.4</c:v>
                </c:pt>
                <c:pt idx="32">
                  <c:v>54.4</c:v>
                </c:pt>
                <c:pt idx="33">
                  <c:v>21.6</c:v>
                </c:pt>
                <c:pt idx="34">
                  <c:v>124.6</c:v>
                </c:pt>
                <c:pt idx="35">
                  <c:v>24.4</c:v>
                </c:pt>
                <c:pt idx="36">
                  <c:v>17.5</c:v>
                </c:pt>
                <c:pt idx="37">
                  <c:v>56.2</c:v>
                </c:pt>
                <c:pt idx="38">
                  <c:v>124.5</c:v>
                </c:pt>
                <c:pt idx="39">
                  <c:v>30.2</c:v>
                </c:pt>
                <c:pt idx="40">
                  <c:v>45.6</c:v>
                </c:pt>
                <c:pt idx="41">
                  <c:v>39.6</c:v>
                </c:pt>
                <c:pt idx="4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28-4E29-9920-76DF193AB52F}"/>
            </c:ext>
          </c:extLst>
        </c:ser>
        <c:ser>
          <c:idx val="1"/>
          <c:order val="1"/>
          <c:tx>
            <c:v>% AGUA Y SEDIMENTO CRUDO MAYA</c:v>
          </c:tx>
          <c:spPr>
            <a:ln w="12700"/>
          </c:spPr>
          <c:marker>
            <c:spPr>
              <a:ln w="3175"/>
            </c:spPr>
          </c:marker>
          <c:cat>
            <c:numRef>
              <c:f>'TABLA DAOS SAL CRUDO MAYA MINA'!$C$8:$C$50</c:f>
              <c:numCache>
                <c:formatCode>dd/mm/yyyy</c:formatCode>
                <c:ptCount val="43"/>
                <c:pt idx="0">
                  <c:v>41892</c:v>
                </c:pt>
                <c:pt idx="1">
                  <c:v>41893</c:v>
                </c:pt>
                <c:pt idx="2">
                  <c:v>41894</c:v>
                </c:pt>
                <c:pt idx="3">
                  <c:v>41895</c:v>
                </c:pt>
                <c:pt idx="4">
                  <c:v>41896</c:v>
                </c:pt>
                <c:pt idx="5">
                  <c:v>41897</c:v>
                </c:pt>
                <c:pt idx="6">
                  <c:v>41898</c:v>
                </c:pt>
                <c:pt idx="7">
                  <c:v>41899</c:v>
                </c:pt>
                <c:pt idx="8">
                  <c:v>41900</c:v>
                </c:pt>
                <c:pt idx="9">
                  <c:v>41901</c:v>
                </c:pt>
                <c:pt idx="10">
                  <c:v>41902</c:v>
                </c:pt>
                <c:pt idx="11">
                  <c:v>41903</c:v>
                </c:pt>
                <c:pt idx="12">
                  <c:v>41904</c:v>
                </c:pt>
                <c:pt idx="13">
                  <c:v>41905</c:v>
                </c:pt>
                <c:pt idx="14">
                  <c:v>41906</c:v>
                </c:pt>
                <c:pt idx="15">
                  <c:v>41907</c:v>
                </c:pt>
                <c:pt idx="16">
                  <c:v>41908</c:v>
                </c:pt>
                <c:pt idx="17">
                  <c:v>41909</c:v>
                </c:pt>
                <c:pt idx="18">
                  <c:v>41910</c:v>
                </c:pt>
                <c:pt idx="19">
                  <c:v>41911</c:v>
                </c:pt>
                <c:pt idx="20">
                  <c:v>41912</c:v>
                </c:pt>
                <c:pt idx="21">
                  <c:v>41913</c:v>
                </c:pt>
                <c:pt idx="22">
                  <c:v>41914</c:v>
                </c:pt>
                <c:pt idx="23">
                  <c:v>41915</c:v>
                </c:pt>
                <c:pt idx="24">
                  <c:v>41916</c:v>
                </c:pt>
                <c:pt idx="25">
                  <c:v>41917</c:v>
                </c:pt>
                <c:pt idx="26">
                  <c:v>41918</c:v>
                </c:pt>
                <c:pt idx="27">
                  <c:v>41919</c:v>
                </c:pt>
                <c:pt idx="28">
                  <c:v>41920</c:v>
                </c:pt>
                <c:pt idx="29">
                  <c:v>41921</c:v>
                </c:pt>
                <c:pt idx="30">
                  <c:v>41922</c:v>
                </c:pt>
                <c:pt idx="31">
                  <c:v>41923</c:v>
                </c:pt>
                <c:pt idx="32">
                  <c:v>41924</c:v>
                </c:pt>
                <c:pt idx="33">
                  <c:v>41925</c:v>
                </c:pt>
                <c:pt idx="34">
                  <c:v>41926</c:v>
                </c:pt>
                <c:pt idx="35">
                  <c:v>41927</c:v>
                </c:pt>
                <c:pt idx="36">
                  <c:v>41928</c:v>
                </c:pt>
                <c:pt idx="37">
                  <c:v>41929</c:v>
                </c:pt>
                <c:pt idx="38">
                  <c:v>41930</c:v>
                </c:pt>
                <c:pt idx="39">
                  <c:v>41931</c:v>
                </c:pt>
                <c:pt idx="40">
                  <c:v>41932</c:v>
                </c:pt>
                <c:pt idx="41">
                  <c:v>41933</c:v>
                </c:pt>
                <c:pt idx="42">
                  <c:v>41934</c:v>
                </c:pt>
              </c:numCache>
            </c:numRef>
          </c:cat>
          <c:val>
            <c:numRef>
              <c:f>'TABLA DAOS SAL CRUDO MAYA MINA'!$E$8:$E$50</c:f>
              <c:numCache>
                <c:formatCode>General</c:formatCode>
                <c:ptCount val="43"/>
                <c:pt idx="0">
                  <c:v>0.8</c:v>
                </c:pt>
                <c:pt idx="1">
                  <c:v>0.4</c:v>
                </c:pt>
                <c:pt idx="2">
                  <c:v>0.5</c:v>
                </c:pt>
                <c:pt idx="3">
                  <c:v>0.5</c:v>
                </c:pt>
                <c:pt idx="4">
                  <c:v>0.30000000000000004</c:v>
                </c:pt>
                <c:pt idx="5">
                  <c:v>0.60000000000000009</c:v>
                </c:pt>
                <c:pt idx="6">
                  <c:v>0.30000000000000004</c:v>
                </c:pt>
                <c:pt idx="7">
                  <c:v>0.30000000000000004</c:v>
                </c:pt>
                <c:pt idx="8">
                  <c:v>0.4</c:v>
                </c:pt>
                <c:pt idx="9">
                  <c:v>0.1</c:v>
                </c:pt>
                <c:pt idx="10">
                  <c:v>0.2</c:v>
                </c:pt>
                <c:pt idx="11">
                  <c:v>0.30000000000000004</c:v>
                </c:pt>
                <c:pt idx="12">
                  <c:v>0.2</c:v>
                </c:pt>
                <c:pt idx="13">
                  <c:v>1.8</c:v>
                </c:pt>
                <c:pt idx="14">
                  <c:v>0.9</c:v>
                </c:pt>
                <c:pt idx="15">
                  <c:v>0.60000000000000009</c:v>
                </c:pt>
                <c:pt idx="16">
                  <c:v>1.3</c:v>
                </c:pt>
                <c:pt idx="17">
                  <c:v>0.8</c:v>
                </c:pt>
                <c:pt idx="18">
                  <c:v>0.5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0.2</c:v>
                </c:pt>
                <c:pt idx="24">
                  <c:v>0.30000000000000004</c:v>
                </c:pt>
                <c:pt idx="25">
                  <c:v>0.2</c:v>
                </c:pt>
                <c:pt idx="26">
                  <c:v>0.2</c:v>
                </c:pt>
                <c:pt idx="27">
                  <c:v>0.30000000000000004</c:v>
                </c:pt>
                <c:pt idx="28">
                  <c:v>0.2</c:v>
                </c:pt>
                <c:pt idx="29">
                  <c:v>0.4</c:v>
                </c:pt>
                <c:pt idx="30">
                  <c:v>0.2</c:v>
                </c:pt>
                <c:pt idx="31">
                  <c:v>0.1</c:v>
                </c:pt>
                <c:pt idx="32">
                  <c:v>0.30000000000000004</c:v>
                </c:pt>
                <c:pt idx="33">
                  <c:v>0.2</c:v>
                </c:pt>
                <c:pt idx="34">
                  <c:v>1.4</c:v>
                </c:pt>
                <c:pt idx="35">
                  <c:v>0.30000000000000004</c:v>
                </c:pt>
                <c:pt idx="36">
                  <c:v>0.30000000000000004</c:v>
                </c:pt>
                <c:pt idx="37">
                  <c:v>0.2</c:v>
                </c:pt>
                <c:pt idx="38">
                  <c:v>2.2000000000000002</c:v>
                </c:pt>
                <c:pt idx="39">
                  <c:v>0.2</c:v>
                </c:pt>
                <c:pt idx="40">
                  <c:v>0.8</c:v>
                </c:pt>
                <c:pt idx="41">
                  <c:v>0.2</c:v>
                </c:pt>
                <c:pt idx="42" formatCode="0.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28-4E29-9920-76DF193AB52F}"/>
            </c:ext>
          </c:extLst>
        </c:ser>
        <c:ser>
          <c:idx val="2"/>
          <c:order val="2"/>
          <c:tx>
            <c:v>SAL EN CRUDO LAVADO CON 7% DE AGUA</c:v>
          </c:tx>
          <c:cat>
            <c:numRef>
              <c:f>'TABLA DAOS SAL CRUDO MAYA MINA'!$C$8:$C$50</c:f>
              <c:numCache>
                <c:formatCode>dd/mm/yyyy</c:formatCode>
                <c:ptCount val="43"/>
                <c:pt idx="0">
                  <c:v>41892</c:v>
                </c:pt>
                <c:pt idx="1">
                  <c:v>41893</c:v>
                </c:pt>
                <c:pt idx="2">
                  <c:v>41894</c:v>
                </c:pt>
                <c:pt idx="3">
                  <c:v>41895</c:v>
                </c:pt>
                <c:pt idx="4">
                  <c:v>41896</c:v>
                </c:pt>
                <c:pt idx="5">
                  <c:v>41897</c:v>
                </c:pt>
                <c:pt idx="6">
                  <c:v>41898</c:v>
                </c:pt>
                <c:pt idx="7">
                  <c:v>41899</c:v>
                </c:pt>
                <c:pt idx="8">
                  <c:v>41900</c:v>
                </c:pt>
                <c:pt idx="9">
                  <c:v>41901</c:v>
                </c:pt>
                <c:pt idx="10">
                  <c:v>41902</c:v>
                </c:pt>
                <c:pt idx="11">
                  <c:v>41903</c:v>
                </c:pt>
                <c:pt idx="12">
                  <c:v>41904</c:v>
                </c:pt>
                <c:pt idx="13">
                  <c:v>41905</c:v>
                </c:pt>
                <c:pt idx="14">
                  <c:v>41906</c:v>
                </c:pt>
                <c:pt idx="15">
                  <c:v>41907</c:v>
                </c:pt>
                <c:pt idx="16">
                  <c:v>41908</c:v>
                </c:pt>
                <c:pt idx="17">
                  <c:v>41909</c:v>
                </c:pt>
                <c:pt idx="18">
                  <c:v>41910</c:v>
                </c:pt>
                <c:pt idx="19">
                  <c:v>41911</c:v>
                </c:pt>
                <c:pt idx="20">
                  <c:v>41912</c:v>
                </c:pt>
                <c:pt idx="21">
                  <c:v>41913</c:v>
                </c:pt>
                <c:pt idx="22">
                  <c:v>41914</c:v>
                </c:pt>
                <c:pt idx="23">
                  <c:v>41915</c:v>
                </c:pt>
                <c:pt idx="24">
                  <c:v>41916</c:v>
                </c:pt>
                <c:pt idx="25">
                  <c:v>41917</c:v>
                </c:pt>
                <c:pt idx="26">
                  <c:v>41918</c:v>
                </c:pt>
                <c:pt idx="27">
                  <c:v>41919</c:v>
                </c:pt>
                <c:pt idx="28">
                  <c:v>41920</c:v>
                </c:pt>
                <c:pt idx="29">
                  <c:v>41921</c:v>
                </c:pt>
                <c:pt idx="30">
                  <c:v>41922</c:v>
                </c:pt>
                <c:pt idx="31">
                  <c:v>41923</c:v>
                </c:pt>
                <c:pt idx="32">
                  <c:v>41924</c:v>
                </c:pt>
                <c:pt idx="33">
                  <c:v>41925</c:v>
                </c:pt>
                <c:pt idx="34">
                  <c:v>41926</c:v>
                </c:pt>
                <c:pt idx="35">
                  <c:v>41927</c:v>
                </c:pt>
                <c:pt idx="36">
                  <c:v>41928</c:v>
                </c:pt>
                <c:pt idx="37">
                  <c:v>41929</c:v>
                </c:pt>
                <c:pt idx="38">
                  <c:v>41930</c:v>
                </c:pt>
                <c:pt idx="39">
                  <c:v>41931</c:v>
                </c:pt>
                <c:pt idx="40">
                  <c:v>41932</c:v>
                </c:pt>
                <c:pt idx="41">
                  <c:v>41933</c:v>
                </c:pt>
                <c:pt idx="42">
                  <c:v>41934</c:v>
                </c:pt>
              </c:numCache>
            </c:numRef>
          </c:cat>
          <c:val>
            <c:numRef>
              <c:f>'TABLA DAOS SAL CRUDO MAYA MINA'!$F$8:$F$50</c:f>
              <c:numCache>
                <c:formatCode>General</c:formatCode>
                <c:ptCount val="43"/>
                <c:pt idx="0">
                  <c:v>30.4</c:v>
                </c:pt>
                <c:pt idx="1">
                  <c:v>31.3</c:v>
                </c:pt>
                <c:pt idx="2">
                  <c:v>44.3</c:v>
                </c:pt>
                <c:pt idx="3">
                  <c:v>18.399999999999999</c:v>
                </c:pt>
                <c:pt idx="4">
                  <c:v>17.5</c:v>
                </c:pt>
                <c:pt idx="5">
                  <c:v>24.3</c:v>
                </c:pt>
                <c:pt idx="6">
                  <c:v>33.200000000000003</c:v>
                </c:pt>
                <c:pt idx="7">
                  <c:v>16.5</c:v>
                </c:pt>
                <c:pt idx="8">
                  <c:v>21.4</c:v>
                </c:pt>
                <c:pt idx="9" formatCode="0.0">
                  <c:v>21</c:v>
                </c:pt>
                <c:pt idx="10">
                  <c:v>18.399999999999999</c:v>
                </c:pt>
                <c:pt idx="11">
                  <c:v>19.2</c:v>
                </c:pt>
                <c:pt idx="12">
                  <c:v>18.600000000000001</c:v>
                </c:pt>
                <c:pt idx="13">
                  <c:v>21.6</c:v>
                </c:pt>
                <c:pt idx="14">
                  <c:v>20.399999999999999</c:v>
                </c:pt>
                <c:pt idx="15">
                  <c:v>26.2</c:v>
                </c:pt>
                <c:pt idx="16">
                  <c:v>34.300000000000011</c:v>
                </c:pt>
                <c:pt idx="17">
                  <c:v>41.2</c:v>
                </c:pt>
                <c:pt idx="18">
                  <c:v>21.3</c:v>
                </c:pt>
                <c:pt idx="19">
                  <c:v>28.5</c:v>
                </c:pt>
                <c:pt idx="20">
                  <c:v>14.5</c:v>
                </c:pt>
                <c:pt idx="21">
                  <c:v>11.1</c:v>
                </c:pt>
                <c:pt idx="22">
                  <c:v>14.3</c:v>
                </c:pt>
                <c:pt idx="23">
                  <c:v>18.2</c:v>
                </c:pt>
                <c:pt idx="24">
                  <c:v>28.3</c:v>
                </c:pt>
                <c:pt idx="25">
                  <c:v>20.8</c:v>
                </c:pt>
                <c:pt idx="26">
                  <c:v>18.399999999999999</c:v>
                </c:pt>
                <c:pt idx="27">
                  <c:v>11.5</c:v>
                </c:pt>
                <c:pt idx="28">
                  <c:v>15.3</c:v>
                </c:pt>
                <c:pt idx="29">
                  <c:v>24.3</c:v>
                </c:pt>
                <c:pt idx="30">
                  <c:v>18.100000000000001</c:v>
                </c:pt>
                <c:pt idx="31">
                  <c:v>10.4</c:v>
                </c:pt>
                <c:pt idx="32">
                  <c:v>22.6</c:v>
                </c:pt>
                <c:pt idx="33">
                  <c:v>16.5</c:v>
                </c:pt>
                <c:pt idx="34">
                  <c:v>16.100000000000001</c:v>
                </c:pt>
                <c:pt idx="35">
                  <c:v>10.6</c:v>
                </c:pt>
                <c:pt idx="36">
                  <c:v>11.4</c:v>
                </c:pt>
                <c:pt idx="37">
                  <c:v>20.3</c:v>
                </c:pt>
                <c:pt idx="38">
                  <c:v>13.1</c:v>
                </c:pt>
                <c:pt idx="39">
                  <c:v>16.5</c:v>
                </c:pt>
                <c:pt idx="40">
                  <c:v>28.2</c:v>
                </c:pt>
                <c:pt idx="41">
                  <c:v>21.3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28-4E29-9920-76DF193AB52F}"/>
            </c:ext>
          </c:extLst>
        </c:ser>
        <c:ser>
          <c:idx val="3"/>
          <c:order val="3"/>
          <c:tx>
            <c:v>SAL EN CRUDO LAVADO CON 8% DE AGUA</c:v>
          </c:tx>
          <c:spPr>
            <a:ln w="34925">
              <a:solidFill>
                <a:schemeClr val="bg2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2">
                  <a:lumMod val="50000"/>
                </a:schemeClr>
              </a:solidFill>
              <a:ln>
                <a:solidFill>
                  <a:srgbClr val="EEECE1">
                    <a:lumMod val="50000"/>
                  </a:srgbClr>
                </a:solidFill>
              </a:ln>
            </c:spPr>
          </c:marker>
          <c:cat>
            <c:numRef>
              <c:f>'TABLA DAOS SAL CRUDO MAYA MINA'!$C$8:$C$50</c:f>
              <c:numCache>
                <c:formatCode>dd/mm/yyyy</c:formatCode>
                <c:ptCount val="43"/>
                <c:pt idx="0">
                  <c:v>41892</c:v>
                </c:pt>
                <c:pt idx="1">
                  <c:v>41893</c:v>
                </c:pt>
                <c:pt idx="2">
                  <c:v>41894</c:v>
                </c:pt>
                <c:pt idx="3">
                  <c:v>41895</c:v>
                </c:pt>
                <c:pt idx="4">
                  <c:v>41896</c:v>
                </c:pt>
                <c:pt idx="5">
                  <c:v>41897</c:v>
                </c:pt>
                <c:pt idx="6">
                  <c:v>41898</c:v>
                </c:pt>
                <c:pt idx="7">
                  <c:v>41899</c:v>
                </c:pt>
                <c:pt idx="8">
                  <c:v>41900</c:v>
                </c:pt>
                <c:pt idx="9">
                  <c:v>41901</c:v>
                </c:pt>
                <c:pt idx="10">
                  <c:v>41902</c:v>
                </c:pt>
                <c:pt idx="11">
                  <c:v>41903</c:v>
                </c:pt>
                <c:pt idx="12">
                  <c:v>41904</c:v>
                </c:pt>
                <c:pt idx="13">
                  <c:v>41905</c:v>
                </c:pt>
                <c:pt idx="14">
                  <c:v>41906</c:v>
                </c:pt>
                <c:pt idx="15">
                  <c:v>41907</c:v>
                </c:pt>
                <c:pt idx="16">
                  <c:v>41908</c:v>
                </c:pt>
                <c:pt idx="17">
                  <c:v>41909</c:v>
                </c:pt>
                <c:pt idx="18">
                  <c:v>41910</c:v>
                </c:pt>
                <c:pt idx="19">
                  <c:v>41911</c:v>
                </c:pt>
                <c:pt idx="20">
                  <c:v>41912</c:v>
                </c:pt>
                <c:pt idx="21">
                  <c:v>41913</c:v>
                </c:pt>
                <c:pt idx="22">
                  <c:v>41914</c:v>
                </c:pt>
                <c:pt idx="23">
                  <c:v>41915</c:v>
                </c:pt>
                <c:pt idx="24">
                  <c:v>41916</c:v>
                </c:pt>
                <c:pt idx="25">
                  <c:v>41917</c:v>
                </c:pt>
                <c:pt idx="26">
                  <c:v>41918</c:v>
                </c:pt>
                <c:pt idx="27">
                  <c:v>41919</c:v>
                </c:pt>
                <c:pt idx="28">
                  <c:v>41920</c:v>
                </c:pt>
                <c:pt idx="29">
                  <c:v>41921</c:v>
                </c:pt>
                <c:pt idx="30">
                  <c:v>41922</c:v>
                </c:pt>
                <c:pt idx="31">
                  <c:v>41923</c:v>
                </c:pt>
                <c:pt idx="32">
                  <c:v>41924</c:v>
                </c:pt>
                <c:pt idx="33">
                  <c:v>41925</c:v>
                </c:pt>
                <c:pt idx="34">
                  <c:v>41926</c:v>
                </c:pt>
                <c:pt idx="35">
                  <c:v>41927</c:v>
                </c:pt>
                <c:pt idx="36">
                  <c:v>41928</c:v>
                </c:pt>
                <c:pt idx="37">
                  <c:v>41929</c:v>
                </c:pt>
                <c:pt idx="38">
                  <c:v>41930</c:v>
                </c:pt>
                <c:pt idx="39">
                  <c:v>41931</c:v>
                </c:pt>
                <c:pt idx="40">
                  <c:v>41932</c:v>
                </c:pt>
                <c:pt idx="41">
                  <c:v>41933</c:v>
                </c:pt>
                <c:pt idx="42">
                  <c:v>41934</c:v>
                </c:pt>
              </c:numCache>
            </c:numRef>
          </c:cat>
          <c:val>
            <c:numRef>
              <c:f>'TABLA DAOS SAL CRUDO MAYA MINA'!$G$8:$G$50</c:f>
              <c:numCache>
                <c:formatCode>General</c:formatCode>
                <c:ptCount val="43"/>
                <c:pt idx="0">
                  <c:v>32.1</c:v>
                </c:pt>
                <c:pt idx="1">
                  <c:v>28.6</c:v>
                </c:pt>
                <c:pt idx="2">
                  <c:v>41.6</c:v>
                </c:pt>
                <c:pt idx="3">
                  <c:v>16.100000000000001</c:v>
                </c:pt>
                <c:pt idx="4">
                  <c:v>14.3</c:v>
                </c:pt>
                <c:pt idx="5">
                  <c:v>23.1</c:v>
                </c:pt>
                <c:pt idx="6">
                  <c:v>30.1</c:v>
                </c:pt>
                <c:pt idx="7">
                  <c:v>16</c:v>
                </c:pt>
                <c:pt idx="8">
                  <c:v>18.2</c:v>
                </c:pt>
                <c:pt idx="9">
                  <c:v>20.399999999999999</c:v>
                </c:pt>
                <c:pt idx="10">
                  <c:v>19.100000000000001</c:v>
                </c:pt>
                <c:pt idx="11">
                  <c:v>15.1</c:v>
                </c:pt>
                <c:pt idx="12">
                  <c:v>14.2</c:v>
                </c:pt>
                <c:pt idx="13">
                  <c:v>20.100000000000001</c:v>
                </c:pt>
                <c:pt idx="14">
                  <c:v>18.3</c:v>
                </c:pt>
                <c:pt idx="15">
                  <c:v>23.1</c:v>
                </c:pt>
                <c:pt idx="16">
                  <c:v>28.6</c:v>
                </c:pt>
                <c:pt idx="17">
                  <c:v>32.6</c:v>
                </c:pt>
                <c:pt idx="18">
                  <c:v>20.399999999999999</c:v>
                </c:pt>
                <c:pt idx="19">
                  <c:v>21.3</c:v>
                </c:pt>
                <c:pt idx="20">
                  <c:v>16.100000000000001</c:v>
                </c:pt>
                <c:pt idx="21">
                  <c:v>12.4</c:v>
                </c:pt>
                <c:pt idx="22">
                  <c:v>11.6</c:v>
                </c:pt>
                <c:pt idx="23" formatCode="0.0">
                  <c:v>18</c:v>
                </c:pt>
                <c:pt idx="24">
                  <c:v>24.1</c:v>
                </c:pt>
                <c:pt idx="25">
                  <c:v>19.3</c:v>
                </c:pt>
                <c:pt idx="26">
                  <c:v>19.2</c:v>
                </c:pt>
                <c:pt idx="27" formatCode="0.0">
                  <c:v>13</c:v>
                </c:pt>
                <c:pt idx="28">
                  <c:v>12.2</c:v>
                </c:pt>
                <c:pt idx="29">
                  <c:v>25.6</c:v>
                </c:pt>
                <c:pt idx="30">
                  <c:v>12.6</c:v>
                </c:pt>
                <c:pt idx="31">
                  <c:v>9.8000000000000007</c:v>
                </c:pt>
                <c:pt idx="32">
                  <c:v>20.399999999999999</c:v>
                </c:pt>
                <c:pt idx="33">
                  <c:v>12.2</c:v>
                </c:pt>
                <c:pt idx="34">
                  <c:v>10.5</c:v>
                </c:pt>
                <c:pt idx="35" formatCode="0.0">
                  <c:v>11</c:v>
                </c:pt>
                <c:pt idx="36">
                  <c:v>9.5</c:v>
                </c:pt>
                <c:pt idx="37">
                  <c:v>18.100000000000001</c:v>
                </c:pt>
                <c:pt idx="38" formatCode="0.0">
                  <c:v>12</c:v>
                </c:pt>
                <c:pt idx="39">
                  <c:v>11.4</c:v>
                </c:pt>
                <c:pt idx="40">
                  <c:v>24.3</c:v>
                </c:pt>
                <c:pt idx="41">
                  <c:v>18.600000000000001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28-4E29-9920-76DF193AB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95200"/>
        <c:axId val="120996992"/>
      </c:lineChart>
      <c:dateAx>
        <c:axId val="120995200"/>
        <c:scaling>
          <c:orientation val="minMax"/>
        </c:scaling>
        <c:delete val="0"/>
        <c:axPos val="b"/>
        <c:numFmt formatCode="dd\-mm\-yy;@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800"/>
            </a:pPr>
            <a:endParaRPr lang="en-US"/>
          </a:p>
        </c:txPr>
        <c:crossAx val="120996992"/>
        <c:crosses val="autoZero"/>
        <c:auto val="1"/>
        <c:lblOffset val="100"/>
        <c:baseTimeUnit val="days"/>
      </c:dateAx>
      <c:valAx>
        <c:axId val="120996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995200"/>
        <c:crosses val="autoZero"/>
        <c:crossBetween val="between"/>
      </c:valAx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7563933445395721"/>
          <c:y val="0.90074370725874253"/>
          <c:w val="0.55761870031631444"/>
          <c:h val="8.4611619222344739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0.51864</cdr:x>
      <cdr:y>0.21966</cdr:y>
    </cdr:from>
    <cdr:to>
      <cdr:x>0.62403</cdr:x>
      <cdr:y>0.40561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4499992" y="10801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MX" dirty="0"/>
            <a:t>PTB Crudo de llegada</a:t>
          </a:r>
          <a:endParaRPr lang="es-MX" sz="1100" dirty="0"/>
        </a:p>
      </cdr:txBody>
    </cdr:sp>
  </cdr:relSizeAnchor>
  <cdr:relSizeAnchor xmlns:cdr="http://schemas.openxmlformats.org/drawingml/2006/chartDrawing">
    <cdr:from>
      <cdr:x>0.88381</cdr:x>
      <cdr:y>0.52718</cdr:y>
    </cdr:from>
    <cdr:to>
      <cdr:x>1</cdr:x>
      <cdr:y>0.73219</cdr:y>
    </cdr:to>
    <cdr:sp macro="" textlink="">
      <cdr:nvSpPr>
        <cdr:cNvPr id="3" name="2 CuadroTexto"/>
        <cdr:cNvSpPr txBox="1"/>
      </cdr:nvSpPr>
      <cdr:spPr>
        <a:xfrm xmlns:a="http://schemas.openxmlformats.org/drawingml/2006/main">
          <a:off x="7668344" y="2592288"/>
          <a:ext cx="1008112" cy="10081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MX" dirty="0"/>
            <a:t>PTB con Crudo</a:t>
          </a:r>
        </a:p>
        <a:p xmlns:a="http://schemas.openxmlformats.org/drawingml/2006/main">
          <a:r>
            <a:rPr lang="es-MX" sz="1100" dirty="0"/>
            <a:t>Aditivado y 7 hrs</a:t>
          </a:r>
        </a:p>
        <a:p xmlns:a="http://schemas.openxmlformats.org/drawingml/2006/main">
          <a:r>
            <a:rPr lang="es-MX" dirty="0"/>
            <a:t>De Reposo</a:t>
          </a:r>
        </a:p>
        <a:p xmlns:a="http://schemas.openxmlformats.org/drawingml/2006/main">
          <a:r>
            <a:rPr lang="es-MX" sz="1100" dirty="0"/>
            <a:t>Remoción del</a:t>
          </a:r>
        </a:p>
        <a:p xmlns:a="http://schemas.openxmlformats.org/drawingml/2006/main">
          <a:r>
            <a:rPr lang="es-MX" dirty="0"/>
            <a:t>72.78% prom</a:t>
          </a:r>
          <a:endParaRPr lang="es-MX" sz="1100" dirty="0"/>
        </a:p>
      </cdr:txBody>
    </cdr:sp>
  </cdr:relSizeAnchor>
  <cdr:relSizeAnchor xmlns:cdr="http://schemas.openxmlformats.org/drawingml/2006/chartDrawing">
    <cdr:from>
      <cdr:x>0.89211</cdr:x>
      <cdr:y>0</cdr:y>
    </cdr:from>
    <cdr:to>
      <cdr:x>1</cdr:x>
      <cdr:y>0.20563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EE9B10F0-A905-554A-BC99-0A75A7171AD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515969" y="0"/>
          <a:ext cx="908967" cy="96480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713CF-6F82-4CDF-B7AF-B411296AAF7B}" type="datetimeFigureOut">
              <a:rPr lang="es-MX" smtClean="0"/>
              <a:pPr/>
              <a:t>18/02/19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8715C-1037-4E7E-9FFA-5B664C8FFA3B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319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195598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5527059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776409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1767334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5848355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4839645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588268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760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349121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6067572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29996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366D-EE95-4EDF-A3FD-821BDAAFB119}" type="datetimeFigureOut">
              <a:rPr lang="es-MX" smtClean="0"/>
              <a:t>18/02/19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57EF-AC45-497E-BC0D-98794F5BB767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101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517525" y="3284984"/>
            <a:ext cx="8206680" cy="1736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TRATAMIENTO  WWB EN EL CRUDO  </a:t>
            </a:r>
            <a:r>
              <a:rPr lang="es-ES" sz="3600" i="1" dirty="0">
                <a:latin typeface="Arial Narrow" panose="020B0606020202030204" pitchFamily="34" charset="0"/>
              </a:rPr>
              <a:t>TECNOLOGIA</a:t>
            </a:r>
            <a:r>
              <a:rPr lang="es-ES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  EXCO FLOW </a:t>
            </a:r>
            <a:r>
              <a:rPr lang="es-ES" sz="40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™</a:t>
            </a:r>
            <a:endParaRPr lang="es-MX" sz="4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17525" y="6053138"/>
            <a:ext cx="252730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62000" indent="-3048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s-ES" sz="1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ING. HECTOR CRUZ CUETO</a:t>
            </a:r>
          </a:p>
          <a:p>
            <a:pPr marL="762000" indent="-3048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s-ES" sz="1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2019</a:t>
            </a:r>
          </a:p>
          <a:p>
            <a:pPr marL="762000" indent="-304800">
              <a:spcBef>
                <a:spcPct val="20000"/>
              </a:spcBef>
              <a:buClr>
                <a:schemeClr val="folHlink"/>
              </a:buClr>
              <a:defRPr/>
            </a:pPr>
            <a:endParaRPr lang="es-MX" sz="1200" i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25" y="560387"/>
            <a:ext cx="2276759" cy="2600649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PROPUESTA TECNICA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9562" y="1988840"/>
            <a:ext cx="8524875" cy="3825875"/>
          </a:xfrm>
        </p:spPr>
        <p:txBody>
          <a:bodyPr>
            <a:noAutofit/>
          </a:bodyPr>
          <a:lstStyle/>
          <a:p>
            <a:pPr algn="just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Nuestra propuesta para evaluación, esta enfocada a la mejora de las condiciones  operativas.</a:t>
            </a:r>
          </a:p>
          <a:p>
            <a:pPr algn="just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Proponemos 8 días de tratamiento de lavado de crudo “WWBatch System”</a:t>
            </a:r>
          </a:p>
          <a:p>
            <a:pPr algn="just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Todos los resultados estarán siempre supervisados y avalados por la Personal Operativo.</a:t>
            </a:r>
          </a:p>
          <a:p>
            <a:pPr algn="just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 propone tomar muestras iniciales del crudo de llegada y de los tanques de Almacenamiento,  para determinar % de Agua y Sedimento y PTB con línea base.</a:t>
            </a:r>
          </a:p>
          <a:p>
            <a:pPr algn="just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Posteriormente nosotros tomaremos muestras cada hora y cuantificaremos el agua drenada en los tanques, para establecer un balance entre el agua congénita, el agua de lavado y la del propio drenado.</a:t>
            </a:r>
          </a:p>
          <a:p>
            <a:pPr algn="just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Emitiremos reportes diarios y al final del tratamiento.</a:t>
            </a:r>
          </a:p>
          <a:p>
            <a:pPr algn="just"/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 mantendrán  todos los estándares de seguridad y protección ambiental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87" y="354806"/>
            <a:ext cx="1304448" cy="149001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cueto\Pictures\2014-10-25 mina 14\mina 14 7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296811" cy="4104456"/>
          </a:xfrm>
          <a:prstGeom prst="rect">
            <a:avLst/>
          </a:prstGeom>
          <a:noFill/>
        </p:spPr>
      </p:pic>
      <p:sp>
        <p:nvSpPr>
          <p:cNvPr id="2" name="CuadroTexto 1"/>
          <p:cNvSpPr txBox="1"/>
          <p:nvPr/>
        </p:nvSpPr>
        <p:spPr>
          <a:xfrm>
            <a:off x="1431633" y="5733256"/>
            <a:ext cx="652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INSTALACION DE INYECCION A OLEODUCTO DE LLEGADA DE CRUDO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957"/>
            <a:ext cx="2085010" cy="238162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>
                <a:latin typeface="Arial Narrow" panose="020B0606020202030204" pitchFamily="34" charset="0"/>
              </a:rPr>
              <a:t>WWB Lavado de crudo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435133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MX" dirty="0">
                <a:latin typeface="Arial Narrow" panose="020B0606020202030204" pitchFamily="34" charset="0"/>
              </a:rPr>
              <a:t>Esta tecnología desarrollada debido a un problema muy persistente en el sistema de PEMEX </a:t>
            </a:r>
          </a:p>
          <a:p>
            <a:pPr marL="0" indent="0" algn="just">
              <a:buNone/>
            </a:pPr>
            <a:endParaRPr lang="es-MX" dirty="0">
              <a:latin typeface="Arial Narrow" panose="020B0606020202030204" pitchFamily="34" charset="0"/>
            </a:endParaRPr>
          </a:p>
          <a:p>
            <a:pPr algn="just"/>
            <a:r>
              <a:rPr lang="es-MX" dirty="0">
                <a:latin typeface="Arial Narrow" panose="020B0606020202030204" pitchFamily="34" charset="0"/>
              </a:rPr>
              <a:t>Los contenido de sal en el crudo es muy alto a la llegada de cada Refinería (150-400 lb / 1000 bbl).</a:t>
            </a:r>
          </a:p>
          <a:p>
            <a:pPr marL="0" indent="0" algn="just">
              <a:buNone/>
            </a:pPr>
            <a:endParaRPr lang="es-MX" dirty="0">
              <a:latin typeface="Arial Narrow" panose="020B0606020202030204" pitchFamily="34" charset="0"/>
            </a:endParaRPr>
          </a:p>
          <a:p>
            <a:pPr algn="just"/>
            <a:r>
              <a:rPr lang="es-MX" dirty="0">
                <a:latin typeface="Arial Narrow" panose="020B0606020202030204" pitchFamily="34" charset="0"/>
              </a:rPr>
              <a:t>Con los tiempos de sedimentación es muy difícil alcanzar los valores de lb/1000 bbls para poder  procesarlo en las desaladoras.</a:t>
            </a:r>
          </a:p>
          <a:p>
            <a:pPr marL="0" indent="0" algn="just">
              <a:buNone/>
            </a:pPr>
            <a:endParaRPr lang="es-MX" dirty="0">
              <a:latin typeface="Arial Narrow" panose="020B0606020202030204" pitchFamily="34" charset="0"/>
            </a:endParaRPr>
          </a:p>
          <a:p>
            <a:pPr algn="just"/>
            <a:r>
              <a:rPr lang="es-MX" dirty="0">
                <a:latin typeface="Arial Narrow" panose="020B0606020202030204" pitchFamily="34" charset="0"/>
              </a:rPr>
              <a:t>Además de la formación de emulsión con agua congénita y con agua de lavado en las desaladoras.</a:t>
            </a:r>
          </a:p>
          <a:p>
            <a:pPr marL="0" indent="0" algn="just">
              <a:buNone/>
            </a:pPr>
            <a:endParaRPr lang="es-MX" dirty="0">
              <a:latin typeface="Arial Narrow" panose="020B0606020202030204" pitchFamily="34" charset="0"/>
            </a:endParaRPr>
          </a:p>
          <a:p>
            <a:pPr algn="just"/>
            <a:r>
              <a:rPr lang="es-MX" dirty="0">
                <a:latin typeface="Arial Narrow" panose="020B0606020202030204" pitchFamily="34" charset="0"/>
              </a:rPr>
              <a:t>Todos estos  problemas causan de corrosión, ensuciamiento, altas presiones en calentadores, y perdida de eficiencia operativa.</a:t>
            </a:r>
          </a:p>
          <a:p>
            <a:pPr marL="0" indent="0" algn="just">
              <a:buNone/>
            </a:pPr>
            <a:r>
              <a:rPr lang="es-MX" dirty="0">
                <a:latin typeface="Arial Narrow" panose="020B0606020202030204" pitchFamily="34" charset="0"/>
              </a:rPr>
              <a:t> </a:t>
            </a:r>
          </a:p>
          <a:p>
            <a:pPr algn="just"/>
            <a:r>
              <a:rPr lang="es-MX" dirty="0">
                <a:latin typeface="Arial Narrow" panose="020B0606020202030204" pitchFamily="34" charset="0"/>
              </a:rPr>
              <a:t>También se presentan problemas de formación de sales de cloruro de amonio y de fierro, que propician problemas graves de ensuciamiento y corrosión en plantas Hidrodesulfuradoras, FCC,Cokers, y calentadores.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72679"/>
            <a:ext cx="1241408" cy="141801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49" y="404664"/>
            <a:ext cx="7886700" cy="1325563"/>
          </a:xfrm>
        </p:spPr>
        <p:txBody>
          <a:bodyPr/>
          <a:lstStyle/>
          <a:p>
            <a:r>
              <a:rPr lang="es-MX" i="1" dirty="0">
                <a:latin typeface="Arial Narrow" panose="020B0606020202030204" pitchFamily="34" charset="0"/>
              </a:rPr>
              <a:t>WWBS Lavado de crudo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9562" y="2060848"/>
            <a:ext cx="8524875" cy="3825875"/>
          </a:xfrm>
        </p:spPr>
        <p:txBody>
          <a:bodyPr>
            <a:noAutofit/>
          </a:bodyPr>
          <a:lstStyle/>
          <a:p>
            <a:pPr algn="just"/>
            <a:r>
              <a:rPr lang="es-MX" sz="2000" dirty="0">
                <a:latin typeface="Arial Narrow" panose="020B0606020202030204" pitchFamily="34" charset="0"/>
              </a:rPr>
              <a:t>La aplicación de este tratamiento es justo en la llegada de la línea de crudo de cualquier Refinería  o Centro de distribución.</a:t>
            </a:r>
          </a:p>
          <a:p>
            <a:pPr algn="just"/>
            <a:r>
              <a:rPr lang="es-MX" sz="2000" dirty="0">
                <a:latin typeface="Arial Narrow" panose="020B0606020202030204" pitchFamily="34" charset="0"/>
              </a:rPr>
              <a:t> Antes del pretratamiento existente, esto se describe a continuación:</a:t>
            </a:r>
          </a:p>
          <a:p>
            <a:pPr lvl="1" algn="just"/>
            <a:r>
              <a:rPr lang="es-MX" sz="2000" dirty="0">
                <a:latin typeface="Arial Narrow" panose="020B0606020202030204" pitchFamily="34" charset="0"/>
              </a:rPr>
              <a:t>Acondicionamiento de agua de lavado (contraincendios) con los complejos químicos de la línea EXCO FLOW ®.</a:t>
            </a:r>
          </a:p>
          <a:p>
            <a:pPr lvl="1" algn="just"/>
            <a:r>
              <a:rPr lang="es-MX" sz="2000" dirty="0">
                <a:latin typeface="Arial Narrow" panose="020B0606020202030204" pitchFamily="34" charset="0"/>
              </a:rPr>
              <a:t>De acuerdo a las libras/1000 bbls de sal en el crudo se determina la cantidad de agua de lavado como su acondicionamiento.</a:t>
            </a:r>
          </a:p>
          <a:p>
            <a:pPr lvl="1" algn="just"/>
            <a:r>
              <a:rPr lang="es-MX" sz="2000" dirty="0">
                <a:latin typeface="Arial Narrow" panose="020B0606020202030204" pitchFamily="34" charset="0"/>
              </a:rPr>
              <a:t>Por medio de la infraestructura (ya instalada) inyectar la solución para su mezclado eficaz.</a:t>
            </a:r>
          </a:p>
          <a:p>
            <a:pPr lvl="1" algn="just"/>
            <a:r>
              <a:rPr lang="es-MX" sz="2000" dirty="0">
                <a:latin typeface="Arial Narrow" panose="020B0606020202030204" pitchFamily="34" charset="0"/>
              </a:rPr>
              <a:t>Reposar en tanques de reposo 7-12 hrs.</a:t>
            </a:r>
          </a:p>
          <a:p>
            <a:pPr lvl="1" algn="just"/>
            <a:r>
              <a:rPr lang="es-MX" sz="2000" dirty="0">
                <a:latin typeface="Arial Narrow" panose="020B0606020202030204" pitchFamily="34" charset="0"/>
              </a:rPr>
              <a:t>Drenar el agua resultante, y después de verificar los valores de sal resultantes, sin son satisfactorios enviar al tanque de balance.</a:t>
            </a:r>
          </a:p>
          <a:p>
            <a:pPr lvl="1" algn="just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 esta tecnología es posible bajar los contenidos de sal hasta en un 70%  de su valor original de llegada.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51" y="404663"/>
            <a:ext cx="1160475" cy="132556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7886700" cy="1325563"/>
          </a:xfrm>
        </p:spPr>
        <p:txBody>
          <a:bodyPr>
            <a:normAutofit/>
          </a:bodyPr>
          <a:lstStyle/>
          <a:p>
            <a:r>
              <a:rPr lang="es-MX" sz="3200" i="1" dirty="0">
                <a:latin typeface="Arial Narrow" panose="020B0606020202030204" pitchFamily="34" charset="0"/>
              </a:rPr>
              <a:t>Pruebas en el oleoducto de llegada Crudo Maya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509239"/>
            <a:ext cx="7886700" cy="4351338"/>
          </a:xfrm>
        </p:spPr>
        <p:txBody>
          <a:bodyPr/>
          <a:lstStyle/>
          <a:p>
            <a:r>
              <a:rPr lang="es-MX" dirty="0">
                <a:latin typeface="Arial Narrow" panose="020B0606020202030204" pitchFamily="34" charset="0"/>
              </a:rPr>
              <a:t>Se realizaron pruebas de factibilidad :</a:t>
            </a:r>
          </a:p>
          <a:p>
            <a:pPr marL="0" indent="0">
              <a:buNone/>
            </a:pPr>
            <a:endParaRPr lang="es-MX" dirty="0">
              <a:latin typeface="Arial Narrow" panose="020B0606020202030204" pitchFamily="34" charset="0"/>
            </a:endParaRP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Asfáltenos : 4-8 % inestables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Parafinas : 13 -15 %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Agua y Sedimento:  0.5 -3 % (sedimento 0.1 - 1%)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Sal : 150 – 400 lb/ 1000 bbls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Acidez : 3.6 -4.3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Emulsión: muy consistente (contiene aglomerantes y dispersantes agregados en pozos).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99" y="197991"/>
            <a:ext cx="950290" cy="108547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1371" y="692696"/>
            <a:ext cx="7886700" cy="1325563"/>
          </a:xfrm>
        </p:spPr>
        <p:txBody>
          <a:bodyPr/>
          <a:lstStyle/>
          <a:p>
            <a:r>
              <a:rPr lang="es-MX" dirty="0">
                <a:latin typeface="Arial Narrow" panose="020B0606020202030204" pitchFamily="34" charset="0"/>
              </a:rPr>
              <a:t>Tanques de TV-2005 y TV-2006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En estos tanques receptores de crudo maya se realizaron las siguientes pruebas:</a:t>
            </a:r>
          </a:p>
          <a:p>
            <a:pPr>
              <a:buNone/>
            </a:pPr>
            <a:r>
              <a:rPr lang="es-MX" dirty="0">
                <a:latin typeface="Arial Narrow" panose="020B0606020202030204" pitchFamily="34" charset="0"/>
              </a:rPr>
              <a:t>					TV-2005		TV-2006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% Asfáltenos 		   12.96			     11.86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% Parafinas		    9.75			     10.92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% Agua y sedimento         T:0.5, M:1.2 F:24	         T:0.2,M:0.5 F:26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Sal	 PTB		    267-280		    189-242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Acidez  		      3.89	    		       3.42</a:t>
            </a: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Emulsión	               Muy persistente                     Muy Persistente</a:t>
            </a:r>
          </a:p>
          <a:p>
            <a:pPr lvl="2"/>
            <a:endParaRPr lang="es-MX" dirty="0">
              <a:latin typeface="Arial Narrow" panose="020B0606020202030204" pitchFamily="34" charset="0"/>
            </a:endParaRPr>
          </a:p>
          <a:p>
            <a:pPr lvl="2"/>
            <a:r>
              <a:rPr lang="es-MX" dirty="0">
                <a:latin typeface="Arial Narrow" panose="020B0606020202030204" pitchFamily="34" charset="0"/>
              </a:rPr>
              <a:t>El drenado del tanque se hace deficiente debido a acumulación de sedimento y a la muy persistente emulsión crudo-agua en los tanques		      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328530" cy="151752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 Narrow" panose="020B0606020202030204" pitchFamily="34" charset="0"/>
              </a:rPr>
              <a:t>Tratamiento EXCO FLOW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62437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En base a los datos anteriores se aditivo la línea de llegada de crudo y después dreno  el tanque y se obtuvieron los siguientes datos</a:t>
            </a:r>
          </a:p>
          <a:p>
            <a:pPr>
              <a:buNone/>
            </a:pPr>
            <a:r>
              <a:rPr lang="es-MX" dirty="0"/>
              <a:t>			                                           REPOSO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b="1" i="1" dirty="0"/>
              <a:t>Sal  PTB		7 hrs		11 hrs	             18 hrs</a:t>
            </a:r>
          </a:p>
          <a:p>
            <a:endParaRPr lang="es-MX" b="1" i="1" dirty="0"/>
          </a:p>
          <a:p>
            <a:pPr>
              <a:buNone/>
            </a:pPr>
            <a:r>
              <a:rPr lang="es-MX" dirty="0"/>
              <a:t>       74			  26		11.6                       </a:t>
            </a:r>
            <a:r>
              <a:rPr lang="es-MX" b="1" dirty="0">
                <a:solidFill>
                  <a:srgbClr val="FF0000"/>
                </a:solidFill>
              </a:rPr>
              <a:t>9.2</a:t>
            </a:r>
          </a:p>
          <a:p>
            <a:pPr>
              <a:buNone/>
            </a:pPr>
            <a:r>
              <a:rPr lang="es-MX" dirty="0"/>
              <a:t>     </a:t>
            </a:r>
          </a:p>
          <a:p>
            <a:pPr>
              <a:buNone/>
            </a:pPr>
            <a:r>
              <a:rPr lang="es-MX" dirty="0"/>
              <a:t>       68			  22		10.2	               </a:t>
            </a:r>
            <a:r>
              <a:rPr lang="es-MX" b="1" dirty="0">
                <a:solidFill>
                  <a:srgbClr val="FF0000"/>
                </a:solidFill>
              </a:rPr>
              <a:t>9.5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/>
              <a:t>       90			  22.3		13.7	               </a:t>
            </a:r>
            <a:r>
              <a:rPr lang="es-MX" b="1" dirty="0">
                <a:solidFill>
                  <a:srgbClr val="FF0000"/>
                </a:solidFill>
              </a:rPr>
              <a:t>11.4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/>
              <a:t>De acuerdo a los datos se puede resolver el problema de la emisión y lavar el crudo hasta en un  74.9% de remoción de sal  en 7 hrs.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202450" cy="137351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0158" y="493311"/>
            <a:ext cx="8515350" cy="600075"/>
          </a:xfrm>
        </p:spPr>
        <p:txBody>
          <a:bodyPr>
            <a:noAutofit/>
          </a:bodyPr>
          <a:lstStyle/>
          <a:p>
            <a:r>
              <a:rPr lang="es-MX" sz="2400" i="1" dirty="0">
                <a:latin typeface="Arial Narrow" panose="020B0606020202030204" pitchFamily="34" charset="0"/>
              </a:rPr>
              <a:t>Comportamiento de Sal en el crudo MAYA de llegada a la Refinería Minatitlán </a:t>
            </a:r>
          </a:p>
        </p:txBody>
      </p:sp>
      <p:graphicFrame>
        <p:nvGraphicFramePr>
          <p:cNvPr id="4" name="2 Gráfico"/>
          <p:cNvGraphicFramePr/>
          <p:nvPr>
            <p:extLst>
              <p:ext uri="{D42A27DB-BD31-4B8C-83A1-F6EECF244321}">
                <p14:modId xmlns:p14="http://schemas.microsoft.com/office/powerpoint/2010/main" val="1296590081"/>
              </p:ext>
            </p:extLst>
          </p:nvPr>
        </p:nvGraphicFramePr>
        <p:xfrm>
          <a:off x="251520" y="1494076"/>
          <a:ext cx="8424936" cy="4691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691680" y="1124744"/>
            <a:ext cx="548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Evaluación en el Laboratorio con Complejo EXCO FLOW</a:t>
            </a:r>
          </a:p>
        </p:txBody>
      </p:sp>
      <p:cxnSp>
        <p:nvCxnSpPr>
          <p:cNvPr id="7" name="6 Conector recto de flecha"/>
          <p:cNvCxnSpPr/>
          <p:nvPr/>
        </p:nvCxnSpPr>
        <p:spPr bwMode="auto">
          <a:xfrm flipH="1">
            <a:off x="3635896" y="2492896"/>
            <a:ext cx="864096" cy="576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8 Conector recto de flecha"/>
          <p:cNvCxnSpPr/>
          <p:nvPr/>
        </p:nvCxnSpPr>
        <p:spPr bwMode="auto">
          <a:xfrm flipH="1">
            <a:off x="7452320" y="4293096"/>
            <a:ext cx="288032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Cubo"/>
          <p:cNvSpPr/>
          <p:nvPr/>
        </p:nvSpPr>
        <p:spPr>
          <a:xfrm>
            <a:off x="1987727" y="1540337"/>
            <a:ext cx="3000375" cy="6477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/>
              <a:t>TA-01 y TA-02</a:t>
            </a:r>
          </a:p>
        </p:txBody>
      </p:sp>
      <p:sp>
        <p:nvSpPr>
          <p:cNvPr id="6" name="2 Cubo"/>
          <p:cNvSpPr/>
          <p:nvPr/>
        </p:nvSpPr>
        <p:spPr>
          <a:xfrm>
            <a:off x="1997252" y="3264362"/>
            <a:ext cx="3000375" cy="6477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/>
              <a:t>TA-03 y TA-04</a:t>
            </a:r>
          </a:p>
        </p:txBody>
      </p:sp>
      <p:cxnSp>
        <p:nvCxnSpPr>
          <p:cNvPr id="7" name="4 Conector recto de flecha"/>
          <p:cNvCxnSpPr/>
          <p:nvPr/>
        </p:nvCxnSpPr>
        <p:spPr>
          <a:xfrm flipV="1">
            <a:off x="2711627" y="2778587"/>
            <a:ext cx="0" cy="4476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6 Conector recto"/>
          <p:cNvCxnSpPr/>
          <p:nvPr/>
        </p:nvCxnSpPr>
        <p:spPr>
          <a:xfrm>
            <a:off x="2711627" y="2797637"/>
            <a:ext cx="771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587927" y="2759537"/>
            <a:ext cx="619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4197528" y="2188037"/>
            <a:ext cx="9524" cy="5619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5 Conector recto de flecha"/>
          <p:cNvCxnSpPr/>
          <p:nvPr/>
        </p:nvCxnSpPr>
        <p:spPr>
          <a:xfrm>
            <a:off x="2435452" y="3944519"/>
            <a:ext cx="0" cy="346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8 Conector recto"/>
          <p:cNvCxnSpPr/>
          <p:nvPr/>
        </p:nvCxnSpPr>
        <p:spPr>
          <a:xfrm>
            <a:off x="2430412" y="4291096"/>
            <a:ext cx="297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21 Conector recto de flecha"/>
          <p:cNvCxnSpPr/>
          <p:nvPr/>
        </p:nvCxnSpPr>
        <p:spPr>
          <a:xfrm>
            <a:off x="2813428" y="4260858"/>
            <a:ext cx="32758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176487" y="4179341"/>
            <a:ext cx="228600" cy="16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3172455" y="4139905"/>
            <a:ext cx="228600" cy="228601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V="1">
            <a:off x="3020055" y="4292306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3401055" y="4139906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cxnSp>
        <p:nvCxnSpPr>
          <p:cNvPr id="18" name="29 Conector recto"/>
          <p:cNvCxnSpPr/>
          <p:nvPr/>
        </p:nvCxnSpPr>
        <p:spPr>
          <a:xfrm flipV="1">
            <a:off x="3401055" y="4245739"/>
            <a:ext cx="445509" cy="8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33 Conector recto de flecha"/>
          <p:cNvCxnSpPr/>
          <p:nvPr/>
        </p:nvCxnSpPr>
        <p:spPr>
          <a:xfrm flipV="1">
            <a:off x="3851603" y="3933279"/>
            <a:ext cx="0" cy="3124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36 Conector recto de flecha"/>
          <p:cNvCxnSpPr/>
          <p:nvPr/>
        </p:nvCxnSpPr>
        <p:spPr>
          <a:xfrm flipV="1">
            <a:off x="2390095" y="1085858"/>
            <a:ext cx="0" cy="4496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47 Conector recto"/>
          <p:cNvCxnSpPr/>
          <p:nvPr/>
        </p:nvCxnSpPr>
        <p:spPr>
          <a:xfrm flipV="1">
            <a:off x="2400174" y="1100977"/>
            <a:ext cx="337659" cy="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48 Conector recto de flecha"/>
          <p:cNvCxnSpPr/>
          <p:nvPr/>
        </p:nvCxnSpPr>
        <p:spPr>
          <a:xfrm>
            <a:off x="2878944" y="1090898"/>
            <a:ext cx="409424" cy="34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275856" y="1124744"/>
            <a:ext cx="229608" cy="16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3275856" y="980728"/>
            <a:ext cx="228600" cy="2286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3166206" y="1142504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26" name="Line 44"/>
          <p:cNvSpPr>
            <a:spLocks noChangeShapeType="1"/>
          </p:cNvSpPr>
          <p:nvPr/>
        </p:nvSpPr>
        <p:spPr bwMode="auto">
          <a:xfrm flipV="1">
            <a:off x="3491880" y="98072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cxnSp>
        <p:nvCxnSpPr>
          <p:cNvPr id="27" name="53 Conector recto"/>
          <p:cNvCxnSpPr/>
          <p:nvPr/>
        </p:nvCxnSpPr>
        <p:spPr>
          <a:xfrm flipV="1">
            <a:off x="3516968" y="1085858"/>
            <a:ext cx="445509" cy="8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54 Conector recto de flecha"/>
          <p:cNvCxnSpPr/>
          <p:nvPr/>
        </p:nvCxnSpPr>
        <p:spPr>
          <a:xfrm>
            <a:off x="3962476" y="1095940"/>
            <a:ext cx="0" cy="4535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60 Conector recto"/>
          <p:cNvCxnSpPr/>
          <p:nvPr/>
        </p:nvCxnSpPr>
        <p:spPr>
          <a:xfrm flipH="1" flipV="1">
            <a:off x="1190651" y="3681295"/>
            <a:ext cx="803577" cy="1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62 Conector recto de flecha"/>
          <p:cNvCxnSpPr/>
          <p:nvPr/>
        </p:nvCxnSpPr>
        <p:spPr>
          <a:xfrm flipV="1">
            <a:off x="1190650" y="1902287"/>
            <a:ext cx="5040" cy="2681111"/>
          </a:xfrm>
          <a:prstGeom prst="straightConnector1">
            <a:avLst/>
          </a:prstGeom>
          <a:ln>
            <a:headEnd type="none" w="med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67 Conector recto"/>
          <p:cNvCxnSpPr/>
          <p:nvPr/>
        </p:nvCxnSpPr>
        <p:spPr>
          <a:xfrm flipV="1">
            <a:off x="1190651" y="1917406"/>
            <a:ext cx="791230" cy="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72 Conector recto de flecha"/>
          <p:cNvCxnSpPr/>
          <p:nvPr/>
        </p:nvCxnSpPr>
        <p:spPr>
          <a:xfrm>
            <a:off x="4925055" y="2103878"/>
            <a:ext cx="957540" cy="10076"/>
          </a:xfrm>
          <a:prstGeom prst="straightConnector1">
            <a:avLst/>
          </a:prstGeom>
          <a:ln>
            <a:headEnd type="none" w="med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79 Conector recto"/>
          <p:cNvCxnSpPr/>
          <p:nvPr/>
        </p:nvCxnSpPr>
        <p:spPr>
          <a:xfrm>
            <a:off x="5993468" y="2048438"/>
            <a:ext cx="5342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81 Conector recto"/>
          <p:cNvCxnSpPr/>
          <p:nvPr/>
        </p:nvCxnSpPr>
        <p:spPr>
          <a:xfrm flipV="1">
            <a:off x="6169857" y="2008120"/>
            <a:ext cx="0" cy="7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83 Conector recto"/>
          <p:cNvCxnSpPr/>
          <p:nvPr/>
        </p:nvCxnSpPr>
        <p:spPr>
          <a:xfrm>
            <a:off x="6169857" y="2008120"/>
            <a:ext cx="65516" cy="7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85 Conector recto"/>
          <p:cNvCxnSpPr/>
          <p:nvPr/>
        </p:nvCxnSpPr>
        <p:spPr>
          <a:xfrm flipH="1" flipV="1">
            <a:off x="6239320" y="2001745"/>
            <a:ext cx="3825" cy="8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96 Conector recto"/>
          <p:cNvCxnSpPr/>
          <p:nvPr/>
        </p:nvCxnSpPr>
        <p:spPr>
          <a:xfrm flipH="1">
            <a:off x="6518567" y="2043823"/>
            <a:ext cx="3825" cy="80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98 Conector recto"/>
          <p:cNvCxnSpPr/>
          <p:nvPr/>
        </p:nvCxnSpPr>
        <p:spPr>
          <a:xfrm>
            <a:off x="4940477" y="3797762"/>
            <a:ext cx="952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100 Conector recto"/>
          <p:cNvCxnSpPr/>
          <p:nvPr/>
        </p:nvCxnSpPr>
        <p:spPr>
          <a:xfrm>
            <a:off x="5988227" y="3769187"/>
            <a:ext cx="533400" cy="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103 Conector recto"/>
          <p:cNvCxnSpPr/>
          <p:nvPr/>
        </p:nvCxnSpPr>
        <p:spPr>
          <a:xfrm>
            <a:off x="6255859" y="3740012"/>
            <a:ext cx="613" cy="59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110 Conector recto"/>
          <p:cNvCxnSpPr/>
          <p:nvPr/>
        </p:nvCxnSpPr>
        <p:spPr>
          <a:xfrm>
            <a:off x="6259046" y="3742929"/>
            <a:ext cx="43763" cy="5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112 Conector recto"/>
          <p:cNvCxnSpPr/>
          <p:nvPr/>
        </p:nvCxnSpPr>
        <p:spPr>
          <a:xfrm flipV="1">
            <a:off x="6302809" y="3742929"/>
            <a:ext cx="0" cy="4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116 Conector recto"/>
          <p:cNvCxnSpPr/>
          <p:nvPr/>
        </p:nvCxnSpPr>
        <p:spPr>
          <a:xfrm flipV="1">
            <a:off x="6521627" y="2844490"/>
            <a:ext cx="2574" cy="924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120 Conector recto"/>
          <p:cNvCxnSpPr/>
          <p:nvPr/>
        </p:nvCxnSpPr>
        <p:spPr>
          <a:xfrm>
            <a:off x="6516216" y="2852936"/>
            <a:ext cx="1538936" cy="1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121 Trapecio"/>
          <p:cNvSpPr/>
          <p:nvPr/>
        </p:nvSpPr>
        <p:spPr>
          <a:xfrm rot="16200000" flipV="1">
            <a:off x="8082640" y="2796191"/>
            <a:ext cx="94647" cy="104774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1100" dirty="0"/>
          </a:p>
        </p:txBody>
      </p:sp>
      <p:cxnSp>
        <p:nvCxnSpPr>
          <p:cNvPr id="46" name="123 Conector recto"/>
          <p:cNvCxnSpPr/>
          <p:nvPr/>
        </p:nvCxnSpPr>
        <p:spPr>
          <a:xfrm>
            <a:off x="8182351" y="2848578"/>
            <a:ext cx="222573" cy="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124 Cilindro"/>
          <p:cNvSpPr/>
          <p:nvPr/>
        </p:nvSpPr>
        <p:spPr>
          <a:xfrm>
            <a:off x="8386805" y="1067512"/>
            <a:ext cx="585034" cy="407755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1100" dirty="0"/>
          </a:p>
        </p:txBody>
      </p:sp>
      <p:sp>
        <p:nvSpPr>
          <p:cNvPr id="48" name="125 Cubo"/>
          <p:cNvSpPr/>
          <p:nvPr/>
        </p:nvSpPr>
        <p:spPr>
          <a:xfrm>
            <a:off x="5796136" y="4653136"/>
            <a:ext cx="706348" cy="43879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EXCO FLOW 01</a:t>
            </a:r>
          </a:p>
        </p:txBody>
      </p:sp>
      <p:sp>
        <p:nvSpPr>
          <p:cNvPr id="49" name="126 Cubo"/>
          <p:cNvSpPr/>
          <p:nvPr/>
        </p:nvSpPr>
        <p:spPr>
          <a:xfrm>
            <a:off x="5753206" y="5273495"/>
            <a:ext cx="706348" cy="43879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EXCO FLOW 02</a:t>
            </a:r>
          </a:p>
        </p:txBody>
      </p:sp>
      <p:sp>
        <p:nvSpPr>
          <p:cNvPr id="50" name="127 Cubo"/>
          <p:cNvSpPr/>
          <p:nvPr/>
        </p:nvSpPr>
        <p:spPr>
          <a:xfrm>
            <a:off x="5772858" y="5876988"/>
            <a:ext cx="706348" cy="43282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EXCO FLOW 03</a:t>
            </a:r>
          </a:p>
        </p:txBody>
      </p:sp>
      <p:cxnSp>
        <p:nvCxnSpPr>
          <p:cNvPr id="51" name="129 Conector recto de flecha"/>
          <p:cNvCxnSpPr/>
          <p:nvPr/>
        </p:nvCxnSpPr>
        <p:spPr>
          <a:xfrm flipH="1">
            <a:off x="5028816" y="4983161"/>
            <a:ext cx="750198" cy="0"/>
          </a:xfrm>
          <a:prstGeom prst="straightConnector1">
            <a:avLst/>
          </a:prstGeom>
          <a:ln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132 Conector recto de flecha"/>
          <p:cNvCxnSpPr/>
          <p:nvPr/>
        </p:nvCxnSpPr>
        <p:spPr>
          <a:xfrm flipH="1">
            <a:off x="5003527" y="5590064"/>
            <a:ext cx="750198" cy="0"/>
          </a:xfrm>
          <a:prstGeom prst="straightConnector1">
            <a:avLst/>
          </a:prstGeom>
          <a:ln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133 Conector recto de flecha"/>
          <p:cNvCxnSpPr/>
          <p:nvPr/>
        </p:nvCxnSpPr>
        <p:spPr>
          <a:xfrm flipH="1" flipV="1">
            <a:off x="5066746" y="6175894"/>
            <a:ext cx="699624" cy="126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137 Conector recto"/>
          <p:cNvCxnSpPr/>
          <p:nvPr/>
        </p:nvCxnSpPr>
        <p:spPr>
          <a:xfrm>
            <a:off x="4725364" y="4173957"/>
            <a:ext cx="8429" cy="1964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138 Conector recto de flecha"/>
          <p:cNvCxnSpPr/>
          <p:nvPr/>
        </p:nvCxnSpPr>
        <p:spPr>
          <a:xfrm flipH="1" flipV="1">
            <a:off x="4716937" y="6129532"/>
            <a:ext cx="257088" cy="1"/>
          </a:xfrm>
          <a:prstGeom prst="straightConnector1">
            <a:avLst/>
          </a:prstGeom>
          <a:ln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139 Conector recto de flecha"/>
          <p:cNvCxnSpPr/>
          <p:nvPr/>
        </p:nvCxnSpPr>
        <p:spPr>
          <a:xfrm flipH="1" flipV="1">
            <a:off x="3869800" y="4178172"/>
            <a:ext cx="863992" cy="1"/>
          </a:xfrm>
          <a:prstGeom prst="straightConnector1">
            <a:avLst/>
          </a:prstGeom>
          <a:ln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140 Conector recto de flecha"/>
          <p:cNvCxnSpPr/>
          <p:nvPr/>
        </p:nvCxnSpPr>
        <p:spPr>
          <a:xfrm flipH="1">
            <a:off x="3973890" y="1313978"/>
            <a:ext cx="1336701" cy="0"/>
          </a:xfrm>
          <a:prstGeom prst="straightConnector1">
            <a:avLst/>
          </a:prstGeom>
          <a:ln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145 Conector recto de flecha"/>
          <p:cNvCxnSpPr/>
          <p:nvPr/>
        </p:nvCxnSpPr>
        <p:spPr>
          <a:xfrm flipH="1" flipV="1">
            <a:off x="4708505" y="4928371"/>
            <a:ext cx="219157" cy="4217"/>
          </a:xfrm>
          <a:prstGeom prst="straightConnector1">
            <a:avLst/>
          </a:prstGeom>
          <a:ln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146 Conector recto de flecha"/>
          <p:cNvCxnSpPr/>
          <p:nvPr/>
        </p:nvCxnSpPr>
        <p:spPr>
          <a:xfrm flipH="1" flipV="1">
            <a:off x="4721149" y="5531059"/>
            <a:ext cx="206514" cy="3"/>
          </a:xfrm>
          <a:prstGeom prst="straightConnector1">
            <a:avLst/>
          </a:prstGeom>
          <a:ln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153 Conector recto"/>
          <p:cNvCxnSpPr/>
          <p:nvPr/>
        </p:nvCxnSpPr>
        <p:spPr>
          <a:xfrm>
            <a:off x="4729578" y="4178172"/>
            <a:ext cx="623761" cy="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155 Conector recto"/>
          <p:cNvCxnSpPr/>
          <p:nvPr/>
        </p:nvCxnSpPr>
        <p:spPr>
          <a:xfrm flipV="1">
            <a:off x="5349125" y="3832575"/>
            <a:ext cx="0" cy="34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157 Conector recto"/>
          <p:cNvCxnSpPr/>
          <p:nvPr/>
        </p:nvCxnSpPr>
        <p:spPr>
          <a:xfrm flipH="1" flipV="1">
            <a:off x="5322598" y="2170428"/>
            <a:ext cx="9421" cy="1599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159 Conector recto"/>
          <p:cNvCxnSpPr/>
          <p:nvPr/>
        </p:nvCxnSpPr>
        <p:spPr>
          <a:xfrm flipH="1" flipV="1">
            <a:off x="5314593" y="1317980"/>
            <a:ext cx="5764" cy="723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168 Conector recto"/>
          <p:cNvCxnSpPr/>
          <p:nvPr/>
        </p:nvCxnSpPr>
        <p:spPr>
          <a:xfrm flipH="1" flipV="1">
            <a:off x="425627" y="4540712"/>
            <a:ext cx="762002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172 Cilindro"/>
          <p:cNvSpPr/>
          <p:nvPr/>
        </p:nvSpPr>
        <p:spPr>
          <a:xfrm>
            <a:off x="292277" y="3569162"/>
            <a:ext cx="123825" cy="139065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1100" dirty="0"/>
          </a:p>
        </p:txBody>
      </p:sp>
      <p:sp>
        <p:nvSpPr>
          <p:cNvPr id="66" name="173 CuadroTexto"/>
          <p:cNvSpPr txBox="1"/>
          <p:nvPr/>
        </p:nvSpPr>
        <p:spPr>
          <a:xfrm>
            <a:off x="251520" y="5013176"/>
            <a:ext cx="1503938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>
                <a:latin typeface="Arial Black" pitchFamily="34" charset="0"/>
              </a:rPr>
              <a:t>RED DE AGUA </a:t>
            </a:r>
          </a:p>
          <a:p>
            <a:r>
              <a:rPr lang="es-MX" sz="1000" dirty="0">
                <a:latin typeface="Arial Black" pitchFamily="34" charset="0"/>
              </a:rPr>
              <a:t>CONTRAINCENDIO</a:t>
            </a:r>
          </a:p>
        </p:txBody>
      </p:sp>
      <p:pic>
        <p:nvPicPr>
          <p:cNvPr id="2068" name="Picture 2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5052" y="2740487"/>
            <a:ext cx="152400" cy="152400"/>
          </a:xfrm>
          <a:prstGeom prst="rect">
            <a:avLst/>
          </a:prstGeom>
          <a:solidFill>
            <a:srgbClr val="FFFFFF"/>
          </a:solidFill>
          <a:ln w="12700"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</p:pic>
      <p:pic>
        <p:nvPicPr>
          <p:cNvPr id="2067" name="Picture 1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4002" y="4216862"/>
            <a:ext cx="152400" cy="152400"/>
          </a:xfrm>
          <a:prstGeom prst="rect">
            <a:avLst/>
          </a:prstGeom>
          <a:solidFill>
            <a:srgbClr val="FFFFFF"/>
          </a:solidFill>
          <a:ln w="12700"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</p:pic>
      <p:pic>
        <p:nvPicPr>
          <p:cNvPr id="2066" name="Picture 1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677" y="1054562"/>
            <a:ext cx="152400" cy="152400"/>
          </a:xfrm>
          <a:prstGeom prst="rect">
            <a:avLst/>
          </a:prstGeom>
          <a:solidFill>
            <a:srgbClr val="FFFFFF"/>
          </a:solidFill>
          <a:ln w="12700"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6227" y="3531062"/>
            <a:ext cx="361950" cy="266700"/>
          </a:xfrm>
          <a:prstGeom prst="rect">
            <a:avLst/>
          </a:prstGeom>
          <a:noFill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4802" y="1768937"/>
            <a:ext cx="390525" cy="285750"/>
          </a:xfrm>
          <a:prstGeom prst="rect">
            <a:avLst/>
          </a:prstGeom>
          <a:noFill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980728"/>
            <a:ext cx="390525" cy="285750"/>
          </a:xfrm>
          <a:prstGeom prst="rect">
            <a:avLst/>
          </a:prstGeom>
          <a:noFill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1752" y="2607137"/>
            <a:ext cx="390525" cy="285750"/>
          </a:xfrm>
          <a:prstGeom prst="rect">
            <a:avLst/>
          </a:prstGeom>
          <a:noFill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7827" y="4102562"/>
            <a:ext cx="390525" cy="285750"/>
          </a:xfrm>
          <a:prstGeom prst="rect">
            <a:avLst/>
          </a:prstGeom>
          <a:noFill/>
        </p:spPr>
      </p:pic>
      <p:pic>
        <p:nvPicPr>
          <p:cNvPr id="2060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5352" y="2035637"/>
            <a:ext cx="152400" cy="152400"/>
          </a:xfrm>
          <a:prstGeom prst="rect">
            <a:avLst/>
          </a:prstGeom>
          <a:solidFill>
            <a:srgbClr val="FFFFFF"/>
          </a:solidFill>
          <a:ln w="12700"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9202" y="1892762"/>
            <a:ext cx="390525" cy="285750"/>
          </a:xfrm>
          <a:prstGeom prst="rect">
            <a:avLst/>
          </a:prstGeom>
          <a:noFill/>
        </p:spPr>
      </p:pic>
      <p:pic>
        <p:nvPicPr>
          <p:cNvPr id="2058" name="Picture 1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5827" y="3759662"/>
            <a:ext cx="152400" cy="152400"/>
          </a:xfrm>
          <a:prstGeom prst="rect">
            <a:avLst/>
          </a:prstGeom>
          <a:solidFill>
            <a:srgbClr val="FFFFFF"/>
          </a:solidFill>
          <a:ln w="12700"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6827" y="3626312"/>
            <a:ext cx="390525" cy="285750"/>
          </a:xfrm>
          <a:prstGeom prst="rect">
            <a:avLst/>
          </a:prstGeom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5702" y="4902662"/>
            <a:ext cx="323850" cy="238125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5227" y="6102812"/>
            <a:ext cx="323850" cy="238125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5702" y="5512262"/>
            <a:ext cx="333375" cy="247650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2427" y="4883612"/>
            <a:ext cx="285750" cy="22860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5752" y="5493212"/>
            <a:ext cx="323850" cy="238125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6227" y="6074237"/>
            <a:ext cx="361950" cy="2667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2752" y="4045412"/>
            <a:ext cx="390525" cy="285750"/>
          </a:xfrm>
          <a:prstGeom prst="rect">
            <a:avLst/>
          </a:prstGeom>
          <a:noFill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4752" y="4045412"/>
            <a:ext cx="390525" cy="285750"/>
          </a:xfrm>
          <a:prstGeom prst="rect">
            <a:avLst/>
          </a:prstGeom>
          <a:noFill/>
        </p:spPr>
      </p:pic>
      <p:sp>
        <p:nvSpPr>
          <p:cNvPr id="87" name="86 CuadroTexto"/>
          <p:cNvSpPr txBox="1"/>
          <p:nvPr/>
        </p:nvSpPr>
        <p:spPr>
          <a:xfrm>
            <a:off x="7884368" y="5229200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100" dirty="0">
                <a:latin typeface="Arial Black" pitchFamily="34" charset="0"/>
              </a:rPr>
              <a:t>OLEODUCTO</a:t>
            </a:r>
          </a:p>
          <a:p>
            <a:pPr algn="ctr"/>
            <a:endParaRPr lang="es-MX" sz="1100" dirty="0">
              <a:latin typeface="Arial Black" pitchFamily="34" charset="0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1547664" y="332656"/>
            <a:ext cx="674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 DE PROCESO WATER WASH BATCH</a:t>
            </a:r>
          </a:p>
        </p:txBody>
      </p: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6660232" y="2780928"/>
            <a:ext cx="228600" cy="228601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91" name="Line 44"/>
          <p:cNvSpPr>
            <a:spLocks noChangeShapeType="1"/>
          </p:cNvSpPr>
          <p:nvPr/>
        </p:nvSpPr>
        <p:spPr bwMode="auto">
          <a:xfrm flipV="1">
            <a:off x="6876256" y="2708920"/>
            <a:ext cx="72008" cy="720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cxnSp>
        <p:nvCxnSpPr>
          <p:cNvPr id="93" name="92 Conector recto"/>
          <p:cNvCxnSpPr>
            <a:endCxn id="90" idx="3"/>
          </p:cNvCxnSpPr>
          <p:nvPr/>
        </p:nvCxnSpPr>
        <p:spPr>
          <a:xfrm flipV="1">
            <a:off x="6588224" y="2976051"/>
            <a:ext cx="105486" cy="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931" y="5807157"/>
            <a:ext cx="564451" cy="64475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765538"/>
            <a:ext cx="7886700" cy="1325563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 Narrow" panose="020B0606020202030204" pitchFamily="34" charset="0"/>
              </a:rPr>
              <a:t>Prueba experimental avalada de Lavado de Crudo  EXCO FLOW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365" y="2024464"/>
            <a:ext cx="3380663" cy="438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160" y="1916832"/>
            <a:ext cx="3600400" cy="459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 bwMode="auto">
          <a:xfrm>
            <a:off x="1763688" y="2852936"/>
            <a:ext cx="648072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3275856" y="3212976"/>
            <a:ext cx="360040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1043608" y="3284984"/>
            <a:ext cx="1008112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60" y="138983"/>
            <a:ext cx="822980" cy="94005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13274</TotalTime>
  <Words>628</Words>
  <Application>Microsoft Macintosh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Narrow</vt:lpstr>
      <vt:lpstr>Calibri</vt:lpstr>
      <vt:lpstr>Calibri Light</vt:lpstr>
      <vt:lpstr>Tahoma</vt:lpstr>
      <vt:lpstr>Office Theme</vt:lpstr>
      <vt:lpstr>TRATAMIENTO  WWB EN EL CRUDO  TECNOLOGIA  EXCO FLOW ™</vt:lpstr>
      <vt:lpstr>WWB Lavado de crudo</vt:lpstr>
      <vt:lpstr>WWBS Lavado de crudo</vt:lpstr>
      <vt:lpstr>Pruebas en el oleoducto de llegada Crudo Maya</vt:lpstr>
      <vt:lpstr>Tanques de TV-2005 y TV-2006</vt:lpstr>
      <vt:lpstr>Tratamiento EXCO FLOW </vt:lpstr>
      <vt:lpstr>Comportamiento de Sal en el crudo MAYA de llegada a la Refinería Minatitlán </vt:lpstr>
      <vt:lpstr>PowerPoint Presentation</vt:lpstr>
      <vt:lpstr>Prueba experimental avalada de Lavado de Crudo  EXCO FLOW</vt:lpstr>
      <vt:lpstr>PROPUESTA TECNICA 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Integral de XXXXXXXX....</dc:title>
  <dc:creator>Dell</dc:creator>
  <cp:lastModifiedBy>Daniel Hernandez</cp:lastModifiedBy>
  <cp:revision>121</cp:revision>
  <dcterms:created xsi:type="dcterms:W3CDTF">2012-11-26T22:12:44Z</dcterms:created>
  <dcterms:modified xsi:type="dcterms:W3CDTF">2019-02-25T16:07:39Z</dcterms:modified>
</cp:coreProperties>
</file>