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222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7CE0-9F7F-40E9-8FE8-25A3751ED281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9B0D-B58F-4C6E-848F-3C5B6B2E3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7CE0-9F7F-40E9-8FE8-25A3751ED281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9B0D-B58F-4C6E-848F-3C5B6B2E3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46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7CE0-9F7F-40E9-8FE8-25A3751ED281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9B0D-B58F-4C6E-848F-3C5B6B2E3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7CE0-9F7F-40E9-8FE8-25A3751ED281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9B0D-B58F-4C6E-848F-3C5B6B2E3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99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7CE0-9F7F-40E9-8FE8-25A3751ED281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9B0D-B58F-4C6E-848F-3C5B6B2E3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6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7CE0-9F7F-40E9-8FE8-25A3751ED281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9B0D-B58F-4C6E-848F-3C5B6B2E3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5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7CE0-9F7F-40E9-8FE8-25A3751ED281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9B0D-B58F-4C6E-848F-3C5B6B2E3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35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7CE0-9F7F-40E9-8FE8-25A3751ED281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9B0D-B58F-4C6E-848F-3C5B6B2E3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51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7CE0-9F7F-40E9-8FE8-25A3751ED281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9B0D-B58F-4C6E-848F-3C5B6B2E3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22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7CE0-9F7F-40E9-8FE8-25A3751ED281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9B0D-B58F-4C6E-848F-3C5B6B2E3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5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7CE0-9F7F-40E9-8FE8-25A3751ED281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9B0D-B58F-4C6E-848F-3C5B6B2E3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05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C7CE0-9F7F-40E9-8FE8-25A3751ED281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49B0D-B58F-4C6E-848F-3C5B6B2E3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7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/>
          <p:cNvGrpSpPr/>
          <p:nvPr/>
        </p:nvGrpSpPr>
        <p:grpSpPr>
          <a:xfrm>
            <a:off x="1593476" y="1352366"/>
            <a:ext cx="9052773" cy="4524511"/>
            <a:chOff x="1593476" y="1352366"/>
            <a:chExt cx="9052773" cy="4524511"/>
          </a:xfrm>
        </p:grpSpPr>
        <p:sp>
          <p:nvSpPr>
            <p:cNvPr id="104" name="Rounded Rectangle 103"/>
            <p:cNvSpPr/>
            <p:nvPr/>
          </p:nvSpPr>
          <p:spPr>
            <a:xfrm>
              <a:off x="1593476" y="2054857"/>
              <a:ext cx="2745885" cy="876825"/>
            </a:xfrm>
            <a:prstGeom prst="roundRect">
              <a:avLst>
                <a:gd name="adj" fmla="val 3445"/>
              </a:avLst>
            </a:prstGeom>
            <a:solidFill>
              <a:schemeClr val="accent5">
                <a:lumMod val="20000"/>
                <a:lumOff val="80000"/>
                <a:alpha val="53000"/>
              </a:schemeClr>
            </a:solidFill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i="1" dirty="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543245" y="1352366"/>
              <a:ext cx="2468809" cy="2410937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i="1" dirty="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7288293" y="2912158"/>
              <a:ext cx="3032319" cy="876825"/>
            </a:xfrm>
            <a:prstGeom prst="roundRect">
              <a:avLst>
                <a:gd name="adj" fmla="val 3445"/>
              </a:avLst>
            </a:prstGeom>
            <a:solidFill>
              <a:srgbClr val="FF0000">
                <a:alpha val="11000"/>
              </a:srgbClr>
            </a:solidFill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i="1" dirty="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7032120" y="4671367"/>
              <a:ext cx="2235812" cy="1001045"/>
            </a:xfrm>
            <a:prstGeom prst="roundRect">
              <a:avLst>
                <a:gd name="adj" fmla="val 3445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i="1" dirty="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708669" y="1352366"/>
              <a:ext cx="1067964" cy="528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Experimental</a:t>
              </a:r>
              <a:br>
                <a:rPr lang="en-US" sz="1200" dirty="0" smtClean="0">
                  <a:solidFill>
                    <a:schemeClr val="tx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</a:br>
              <a:r>
                <a:rPr lang="en-US" sz="1200" dirty="0" smtClean="0">
                  <a:solidFill>
                    <a:schemeClr val="tx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Data</a:t>
              </a:r>
              <a:endParaRPr lang="en-US" sz="1200" dirty="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/>
                <p:cNvSpPr/>
                <p:nvPr/>
              </p:nvSpPr>
              <p:spPr>
                <a:xfrm>
                  <a:off x="3155086" y="2224895"/>
                  <a:ext cx="1067964" cy="5281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ANN</a:t>
                  </a:r>
                  <a:br>
                    <a:rPr lang="en-US" sz="1200" dirty="0" smtClean="0">
                      <a:solidFill>
                        <a:schemeClr val="tx1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𝑵𝑵</m:t>
                                </m:r>
                              </m:sub>
                            </m:s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,</m:t>
                            </m:r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5086" y="2224895"/>
                  <a:ext cx="1067964" cy="528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Pentagon 9"/>
                <p:cNvSpPr/>
                <p:nvPr/>
              </p:nvSpPr>
              <p:spPr>
                <a:xfrm>
                  <a:off x="3135868" y="1353743"/>
                  <a:ext cx="1257286" cy="528110"/>
                </a:xfrm>
                <a:prstGeom prst="homePlate">
                  <a:avLst>
                    <a:gd name="adj" fmla="val 41304"/>
                  </a:avLst>
                </a:prstGeom>
                <a:solidFill>
                  <a:schemeClr val="bg1">
                    <a:lumMod val="65000"/>
                    <a:alpha val="32000"/>
                  </a:schemeClr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Preprocessing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10" name="Pentagon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5868" y="1353743"/>
                  <a:ext cx="1257286" cy="528110"/>
                </a:xfrm>
                <a:prstGeom prst="homePlate">
                  <a:avLst>
                    <a:gd name="adj" fmla="val 41304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Hexagon 11"/>
            <p:cNvSpPr/>
            <p:nvPr/>
          </p:nvSpPr>
          <p:spPr>
            <a:xfrm>
              <a:off x="1642934" y="2224895"/>
              <a:ext cx="1237867" cy="528110"/>
            </a:xfrm>
            <a:prstGeom prst="hexagon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ANN</a:t>
              </a:r>
              <a:br>
                <a:rPr lang="en-US" sz="1200" dirty="0">
                  <a:solidFill>
                    <a:schemeClr val="bg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</a:br>
              <a:r>
                <a:rPr lang="en-US" sz="1200" dirty="0">
                  <a:solidFill>
                    <a:schemeClr val="bg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Generator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ounded Rectangle 12"/>
                <p:cNvSpPr/>
                <p:nvPr/>
              </p:nvSpPr>
              <p:spPr>
                <a:xfrm>
                  <a:off x="4490673" y="2222140"/>
                  <a:ext cx="2448722" cy="530865"/>
                </a:xfrm>
                <a:prstGeom prst="roundRect">
                  <a:avLst>
                    <a:gd name="adj" fmla="val 5847"/>
                  </a:avLst>
                </a:prstGeom>
                <a:noFill/>
                <a:ln w="6350">
                  <a:noFill/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‖"/>
                            <m:endChr m:val="‖"/>
                            <m:ctrlP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dPr>
                          <m:e>
                            <m: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𝑵𝑵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,</m:t>
                                </m:r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US" sz="1050" i="1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13" name="Rounded 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0673" y="2222140"/>
                  <a:ext cx="2448722" cy="530865"/>
                </a:xfrm>
                <a:prstGeom prst="roundRect">
                  <a:avLst>
                    <a:gd name="adj" fmla="val 5847"/>
                  </a:avLst>
                </a:prstGeom>
                <a:blipFill>
                  <a:blip r:embed="rId4"/>
                  <a:stretch>
                    <a:fillRect/>
                  </a:stretch>
                </a:blipFill>
                <a:ln w="6350">
                  <a:noFill/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Rounded Rectangle 13"/>
                <p:cNvSpPr/>
                <p:nvPr/>
              </p:nvSpPr>
              <p:spPr>
                <a:xfrm>
                  <a:off x="4490673" y="3094669"/>
                  <a:ext cx="2448722" cy="530865"/>
                </a:xfrm>
                <a:prstGeom prst="roundRect">
                  <a:avLst>
                    <a:gd name="adj" fmla="val 5847"/>
                  </a:avLst>
                </a:prstGeom>
                <a:noFill/>
                <a:ln w="6350">
                  <a:noFill/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‖"/>
                            <m:endChr m:val="‖"/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𝑴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,</m:t>
                                </m:r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1" i="1" smtClean="0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MU Sans Serif" panose="02000603000000000000" pitchFamily="2" charset="0"/>
                                            <a:cs typeface="CMU Sans Serif" panose="02000603000000000000" pitchFamily="2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1" i="1" smtClean="0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MU Sans Serif" panose="02000603000000000000" pitchFamily="2" charset="0"/>
                                            <a:cs typeface="CMU Sans Serif" panose="02000603000000000000" pitchFamily="2" charset="0"/>
                                          </a:rPr>
                                          <m:t>𝜽</m:t>
                                        </m:r>
                                      </m:e>
                                      <m:sub>
                                        <m:r>
                                          <a:rPr lang="en-US" sz="1200" b="1" i="1" smtClean="0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MU Sans Serif" panose="02000603000000000000" pitchFamily="2" charset="0"/>
                                            <a:cs typeface="CMU Sans Serif" panose="02000603000000000000" pitchFamily="2" charset="0"/>
                                          </a:rPr>
                                          <m:t>𝑵𝑵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,</m:t>
                                    </m:r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−</m:t>
                            </m:r>
                            <m:acc>
                              <m:accPr>
                                <m:chr m:val="̇"/>
                                <m:ctrlP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𝑥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𝑵𝑵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,</m:t>
                                </m:r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1050" i="1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14" name="Rounded 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0673" y="3094669"/>
                  <a:ext cx="2448722" cy="530865"/>
                </a:xfrm>
                <a:prstGeom prst="roundRect">
                  <a:avLst>
                    <a:gd name="adj" fmla="val 5847"/>
                  </a:avLst>
                </a:prstGeom>
                <a:blipFill>
                  <a:blip r:embed="rId5"/>
                  <a:stretch>
                    <a:fillRect/>
                  </a:stretch>
                </a:blipFill>
                <a:ln w="6350">
                  <a:noFill/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Rounded Rectangle 15"/>
                <p:cNvSpPr/>
                <p:nvPr/>
              </p:nvSpPr>
              <p:spPr>
                <a:xfrm>
                  <a:off x="4490673" y="1352366"/>
                  <a:ext cx="2448722" cy="530865"/>
                </a:xfrm>
                <a:prstGeom prst="roundRect">
                  <a:avLst>
                    <a:gd name="adj" fmla="val 5847"/>
                  </a:avLst>
                </a:prstGeom>
                <a:noFill/>
                <a:ln w="6350">
                  <a:noFill/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accPr>
                          <m:e>
                            <m: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US" sz="1200" i="1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16" name="Rounded 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0673" y="1352366"/>
                  <a:ext cx="2448722" cy="530865"/>
                </a:xfrm>
                <a:prstGeom prst="roundRect">
                  <a:avLst>
                    <a:gd name="adj" fmla="val 5847"/>
                  </a:avLst>
                </a:prstGeom>
                <a:blipFill>
                  <a:blip r:embed="rId6"/>
                  <a:stretch>
                    <a:fillRect/>
                  </a:stretch>
                </a:blipFill>
                <a:ln w="6350">
                  <a:noFill/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urved Connector 17"/>
            <p:cNvCxnSpPr>
              <a:stCxn id="10" idx="3"/>
            </p:cNvCxnSpPr>
            <p:nvPr/>
          </p:nvCxnSpPr>
          <p:spPr>
            <a:xfrm flipV="1">
              <a:off x="4393154" y="1616856"/>
              <a:ext cx="1125822" cy="942"/>
            </a:xfrm>
            <a:prstGeom prst="curvedConnector3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2" idx="0"/>
              <a:endCxn id="8" idx="1"/>
            </p:cNvCxnSpPr>
            <p:nvPr/>
          </p:nvCxnSpPr>
          <p:spPr>
            <a:xfrm>
              <a:off x="2880801" y="2488950"/>
              <a:ext cx="27428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8" idx="3"/>
              <a:endCxn id="15" idx="1"/>
            </p:cNvCxnSpPr>
            <p:nvPr/>
          </p:nvCxnSpPr>
          <p:spPr>
            <a:xfrm>
              <a:off x="4223050" y="2488950"/>
              <a:ext cx="320195" cy="0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5388452" y="3501205"/>
              <a:ext cx="163538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ODE Objective Function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386849" y="2631431"/>
              <a:ext cx="163698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ANN Objective Function</a:t>
              </a:r>
              <a:endParaRPr lang="en-US" sz="11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550630" y="1712516"/>
              <a:ext cx="47320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Data</a:t>
              </a:r>
              <a:endParaRPr lang="en-US" sz="11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cxnSp>
          <p:nvCxnSpPr>
            <p:cNvPr id="36" name="Curved Connector 35"/>
            <p:cNvCxnSpPr>
              <a:stCxn id="5" idx="3"/>
              <a:endCxn id="10" idx="1"/>
            </p:cNvCxnSpPr>
            <p:nvPr/>
          </p:nvCxnSpPr>
          <p:spPr>
            <a:xfrm>
              <a:off x="2776633" y="1616421"/>
              <a:ext cx="359235" cy="1377"/>
            </a:xfrm>
            <a:prstGeom prst="curvedConnector3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Hexagon 5"/>
            <p:cNvSpPr/>
            <p:nvPr/>
          </p:nvSpPr>
          <p:spPr>
            <a:xfrm flipH="1">
              <a:off x="9011824" y="3113117"/>
              <a:ext cx="1234440" cy="530352"/>
            </a:xfrm>
            <a:prstGeom prst="hexagon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Mechanism</a:t>
              </a:r>
              <a:br>
                <a:rPr lang="en-US" sz="1200" dirty="0">
                  <a:solidFill>
                    <a:schemeClr val="bg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</a:br>
              <a:r>
                <a:rPr lang="en-US" sz="1200" dirty="0">
                  <a:solidFill>
                    <a:schemeClr val="bg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Generator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8"/>
                <p:cNvSpPr/>
                <p:nvPr/>
              </p:nvSpPr>
              <p:spPr>
                <a:xfrm flipH="1">
                  <a:off x="7403266" y="3087833"/>
                  <a:ext cx="947631" cy="58092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Mechanism</a:t>
                  </a:r>
                  <a:br>
                    <a:rPr lang="en-US" sz="1200" dirty="0" smtClean="0">
                      <a:solidFill>
                        <a:schemeClr val="tx1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</a:br>
                  <a:r>
                    <a:rPr lang="en-US" sz="1200" dirty="0" smtClean="0">
                      <a:solidFill>
                        <a:schemeClr val="tx1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Ensemble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𝑴</m:t>
                                </m:r>
                              </m:sub>
                            </m:sSub>
                            <m: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,</m:t>
                            </m:r>
                            <m: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403266" y="3087833"/>
                  <a:ext cx="947631" cy="580921"/>
                </a:xfrm>
                <a:prstGeom prst="rect">
                  <a:avLst/>
                </a:prstGeom>
                <a:blipFill>
                  <a:blip r:embed="rId7"/>
                  <a:stretch>
                    <a:fillRect t="-6186" b="-5155"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Connector 20"/>
            <p:cNvCxnSpPr>
              <a:stCxn id="6" idx="0"/>
            </p:cNvCxnSpPr>
            <p:nvPr/>
          </p:nvCxnSpPr>
          <p:spPr>
            <a:xfrm flipV="1">
              <a:off x="9011824" y="3376779"/>
              <a:ext cx="0" cy="15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6" idx="0"/>
              <a:endCxn id="9" idx="1"/>
            </p:cNvCxnSpPr>
            <p:nvPr/>
          </p:nvCxnSpPr>
          <p:spPr>
            <a:xfrm flipH="1">
              <a:off x="8350897" y="3378293"/>
              <a:ext cx="660927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9" idx="3"/>
            </p:cNvCxnSpPr>
            <p:nvPr/>
          </p:nvCxnSpPr>
          <p:spPr>
            <a:xfrm flipH="1" flipV="1">
              <a:off x="7014094" y="3376780"/>
              <a:ext cx="389172" cy="15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Rectangle 37"/>
                <p:cNvSpPr/>
                <p:nvPr/>
              </p:nvSpPr>
              <p:spPr>
                <a:xfrm flipH="1">
                  <a:off x="8545548" y="3382683"/>
                  <a:ext cx="38183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𝑴</m:t>
                        </m:r>
                      </m:oMath>
                    </m:oMathPara>
                  </a14:m>
                  <a:endParaRPr lang="en-US" sz="1200" b="1" dirty="0">
                    <a:solidFill>
                      <a:srgbClr val="C00000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545548" y="3382683"/>
                  <a:ext cx="381835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Rectangle 38"/>
            <p:cNvSpPr/>
            <p:nvPr/>
          </p:nvSpPr>
          <p:spPr>
            <a:xfrm flipH="1">
              <a:off x="8182467" y="2875586"/>
              <a:ext cx="11079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 smtClean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Stoichiometric</a:t>
              </a:r>
              <a:br>
                <a:rPr lang="en-US" sz="1200" dirty="0" smtClean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</a:br>
              <a:r>
                <a:rPr lang="en-US" sz="1200" dirty="0" smtClean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Matrix</a:t>
              </a:r>
              <a:endParaRPr lang="en-US" sz="12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Rectangle 84"/>
                <p:cNvSpPr/>
                <p:nvPr/>
              </p:nvSpPr>
              <p:spPr>
                <a:xfrm flipH="1">
                  <a:off x="4629518" y="5402507"/>
                  <a:ext cx="38183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𝑴</m:t>
                        </m:r>
                      </m:oMath>
                    </m:oMathPara>
                  </a14:m>
                  <a:endParaRPr lang="en-US" sz="1200" b="1" dirty="0">
                    <a:solidFill>
                      <a:srgbClr val="C00000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85" name="Rectangle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629518" y="5402507"/>
                  <a:ext cx="381835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Rectangle 85"/>
                <p:cNvSpPr/>
                <p:nvPr/>
              </p:nvSpPr>
              <p:spPr>
                <a:xfrm flipH="1">
                  <a:off x="8974426" y="5453213"/>
                  <a:ext cx="38183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𝑴</m:t>
                        </m:r>
                      </m:oMath>
                    </m:oMathPara>
                  </a14:m>
                  <a:endParaRPr lang="en-US" sz="1200" b="1" dirty="0">
                    <a:solidFill>
                      <a:srgbClr val="C00000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86" name="Rectangle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974426" y="5453213"/>
                  <a:ext cx="381835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Rectangle 95"/>
            <p:cNvSpPr/>
            <p:nvPr/>
          </p:nvSpPr>
          <p:spPr>
            <a:xfrm flipH="1">
              <a:off x="9554723" y="4518961"/>
              <a:ext cx="10262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 smtClean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Continuous</a:t>
              </a:r>
              <a:br>
                <a:rPr lang="en-US" sz="1200" dirty="0" smtClean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</a:br>
              <a:r>
                <a:rPr lang="en-US" sz="1200" dirty="0" smtClean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Improvement</a:t>
              </a:r>
              <a:endParaRPr lang="en-US" sz="12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3096893" y="3778263"/>
              <a:ext cx="2548149" cy="583952"/>
            </a:xfrm>
            <a:prstGeom prst="roundRect">
              <a:avLst>
                <a:gd name="adj" fmla="val 5847"/>
              </a:avLst>
            </a:prstGeom>
            <a:noFill/>
            <a:ln w="63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i="1" dirty="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Rounded Rectangle 40"/>
                <p:cNvSpPr/>
                <p:nvPr/>
              </p:nvSpPr>
              <p:spPr>
                <a:xfrm>
                  <a:off x="3310690" y="3861892"/>
                  <a:ext cx="4657573" cy="583952"/>
                </a:xfrm>
                <a:prstGeom prst="roundRect">
                  <a:avLst>
                    <a:gd name="adj" fmla="val 5847"/>
                  </a:avLst>
                </a:prstGeom>
                <a:noFill/>
                <a:ln w="6350">
                  <a:noFill/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ℒ</m:t>
                        </m:r>
                        <m:d>
                          <m:d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𝑴</m:t>
                                </m:r>
                              </m:sub>
                            </m:s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200" b="1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𝑵𝑵</m:t>
                                </m:r>
                              </m:sub>
                            </m:sSub>
                          </m:e>
                        </m:d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=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dPr>
                          <m:e>
                            <m: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𝑵𝑵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,</m:t>
                                </m:r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sz="12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+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𝑴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,</m:t>
                                </m:r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1" i="1" smtClean="0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MU Sans Serif" panose="02000603000000000000" pitchFamily="2" charset="0"/>
                                            <a:cs typeface="CMU Sans Serif" panose="02000603000000000000" pitchFamily="2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1" i="1" smtClean="0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MU Sans Serif" panose="02000603000000000000" pitchFamily="2" charset="0"/>
                                            <a:cs typeface="CMU Sans Serif" panose="02000603000000000000" pitchFamily="2" charset="0"/>
                                          </a:rPr>
                                          <m:t>𝜽</m:t>
                                        </m:r>
                                      </m:e>
                                      <m:sub>
                                        <m:r>
                                          <a:rPr lang="en-US" sz="1200" b="1" i="1" smtClean="0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MU Sans Serif" panose="02000603000000000000" pitchFamily="2" charset="0"/>
                                            <a:cs typeface="CMU Sans Serif" panose="02000603000000000000" pitchFamily="2" charset="0"/>
                                          </a:rPr>
                                          <m:t>𝑵𝑵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,</m:t>
                                    </m:r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−</m:t>
                            </m:r>
                            <m:acc>
                              <m:accPr>
                                <m:chr m:val="̇"/>
                                <m:ctrlP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𝑥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𝑵𝑵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,</m:t>
                                </m:r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1200" i="1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41" name="Rounded 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0690" y="3861892"/>
                  <a:ext cx="4657573" cy="583952"/>
                </a:xfrm>
                <a:prstGeom prst="roundRect">
                  <a:avLst>
                    <a:gd name="adj" fmla="val 5847"/>
                  </a:avLst>
                </a:prstGeom>
                <a:blipFill>
                  <a:blip r:embed="rId11"/>
                  <a:stretch>
                    <a:fillRect/>
                  </a:stretch>
                </a:blipFill>
                <a:ln w="6350">
                  <a:noFill/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Hexagon 42"/>
            <p:cNvSpPr/>
            <p:nvPr/>
          </p:nvSpPr>
          <p:spPr>
            <a:xfrm>
              <a:off x="1624179" y="3896353"/>
              <a:ext cx="1234440" cy="530352"/>
            </a:xfrm>
            <a:prstGeom prst="hexagon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Automatic</a:t>
              </a:r>
              <a:br>
                <a:rPr lang="en-US" sz="1200" dirty="0" smtClean="0">
                  <a:solidFill>
                    <a:schemeClr val="bg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</a:br>
              <a:r>
                <a:rPr lang="en-US" sz="1200" dirty="0" smtClean="0">
                  <a:solidFill>
                    <a:schemeClr val="bg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Differentiation</a:t>
              </a:r>
              <a:endParaRPr lang="en-US" sz="1200" dirty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692088" y="4288501"/>
              <a:ext cx="164339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Combined Cost Function</a:t>
              </a:r>
            </a:p>
          </p:txBody>
        </p:sp>
        <p:cxnSp>
          <p:nvCxnSpPr>
            <p:cNvPr id="45" name="Straight Arrow Connector 44"/>
            <p:cNvCxnSpPr>
              <a:endCxn id="43" idx="0"/>
            </p:cNvCxnSpPr>
            <p:nvPr/>
          </p:nvCxnSpPr>
          <p:spPr>
            <a:xfrm flipH="1" flipV="1">
              <a:off x="2858619" y="4161529"/>
              <a:ext cx="610722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2248098" y="4426705"/>
              <a:ext cx="0" cy="883477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Rounded Rectangle 49"/>
                <p:cNvSpPr/>
                <p:nvPr/>
              </p:nvSpPr>
              <p:spPr>
                <a:xfrm>
                  <a:off x="2728628" y="4772947"/>
                  <a:ext cx="2304668" cy="1031325"/>
                </a:xfrm>
                <a:prstGeom prst="roundRect">
                  <a:avLst>
                    <a:gd name="adj" fmla="val 5847"/>
                  </a:avLst>
                </a:prstGeom>
                <a:noFill/>
                <a:ln w="6350">
                  <a:noFill/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lnSpc>
                      <a:spcPct val="15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200" b="1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𝑵𝑵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,</m:t>
                            </m:r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sSubPr>
                          <m:e>
                            <m: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=</m:t>
                        </m:r>
                        <m:acc>
                          <m:accPr>
                            <m:chr m:val="̇"/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200" b="1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𝑵𝑵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,</m:t>
                            </m:r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1200" i="1" dirty="0" smtClean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  <a:p>
                  <a:pPr algn="ctr">
                    <a:lnSpc>
                      <a:spcPct val="15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ℒ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200" b="1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𝑵𝑵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𝑴</m:t>
                                </m:r>
                              </m:sub>
                            </m:s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200" b="1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𝑵𝑵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0" i="1" dirty="0" smtClean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  <a:p>
                  <a:pPr algn="ctr">
                    <a:lnSpc>
                      <a:spcPct val="15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ℒ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𝑀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𝑴</m:t>
                                </m:r>
                              </m:sub>
                            </m:s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200" b="1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𝑵𝑵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i="1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  <a:p>
                  <a:pPr algn="ctr">
                    <a:lnSpc>
                      <a:spcPct val="150000"/>
                    </a:lnSpc>
                  </a:pPr>
                  <a:endParaRPr lang="en-US" sz="1200" i="1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50" name="Rounded 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8628" y="4772947"/>
                  <a:ext cx="2304668" cy="1031325"/>
                </a:xfrm>
                <a:prstGeom prst="roundRect">
                  <a:avLst>
                    <a:gd name="adj" fmla="val 5847"/>
                  </a:avLst>
                </a:prstGeom>
                <a:blipFill>
                  <a:blip r:embed="rId12"/>
                  <a:stretch>
                    <a:fillRect t="-7692"/>
                  </a:stretch>
                </a:blipFill>
                <a:ln w="6350">
                  <a:noFill/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/>
            <p:cNvSpPr/>
            <p:nvPr/>
          </p:nvSpPr>
          <p:spPr>
            <a:xfrm>
              <a:off x="8493611" y="5106077"/>
              <a:ext cx="809837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Optimality</a:t>
              </a:r>
              <a:br>
                <a:rPr lang="en-US" sz="1100" dirty="0" smtClean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</a:br>
              <a:r>
                <a:rPr lang="en-US" sz="1100" dirty="0" smtClean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Conditions</a:t>
              </a:r>
            </a:p>
          </p:txBody>
        </p:sp>
        <p:cxnSp>
          <p:nvCxnSpPr>
            <p:cNvPr id="58" name="Straight Arrow Connector 57"/>
            <p:cNvCxnSpPr>
              <a:endCxn id="67" idx="1"/>
            </p:cNvCxnSpPr>
            <p:nvPr/>
          </p:nvCxnSpPr>
          <p:spPr>
            <a:xfrm>
              <a:off x="2248098" y="5310182"/>
              <a:ext cx="484808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Rounded Rectangle 65"/>
            <p:cNvSpPr/>
            <p:nvPr/>
          </p:nvSpPr>
          <p:spPr>
            <a:xfrm>
              <a:off x="2732906" y="4671367"/>
              <a:ext cx="2200111" cy="357137"/>
            </a:xfrm>
            <a:prstGeom prst="roundRect">
              <a:avLst>
                <a:gd name="adj" fmla="val 1276"/>
              </a:avLst>
            </a:prstGeom>
            <a:noFill/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i="1" dirty="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2732906" y="5028505"/>
              <a:ext cx="2200111" cy="613637"/>
            </a:xfrm>
            <a:prstGeom prst="roundRect">
              <a:avLst>
                <a:gd name="adj" fmla="val 1276"/>
              </a:avLst>
            </a:prstGeom>
            <a:noFill/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i="1" dirty="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5250684" y="5044861"/>
              <a:ext cx="1288129" cy="580921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Optimization</a:t>
              </a:r>
              <a:endParaRPr lang="en-US" sz="1200" dirty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>
              <a:off x="4933017" y="5335322"/>
              <a:ext cx="317667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6541455" y="5335321"/>
              <a:ext cx="503488" cy="1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Rectangle 72"/>
                <p:cNvSpPr/>
                <p:nvPr/>
              </p:nvSpPr>
              <p:spPr>
                <a:xfrm>
                  <a:off x="6836228" y="4932428"/>
                  <a:ext cx="1942374" cy="847924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algn="ctr">
                    <a:lnSpc>
                      <a:spcPct val="15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sSubPr>
                          <m:e>
                            <m:r>
                              <a:rPr lang="en-US" sz="1200" i="1" smtClean="0"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ℒ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1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200" b="1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𝑵𝑵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𝑴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1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200" b="1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𝑵𝑵</m:t>
                                </m:r>
                              </m:sub>
                            </m:sSub>
                          </m:e>
                        </m:d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=0</m:t>
                        </m:r>
                      </m:oMath>
                    </m:oMathPara>
                  </a14:m>
                  <a:endParaRPr lang="en-US" sz="1200" i="1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  <a:p>
                  <a:pPr algn="ctr">
                    <a:lnSpc>
                      <a:spcPct val="15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sSubPr>
                          <m:e>
                            <m:r>
                              <a:rPr lang="en-US" sz="1200" i="1" smtClean="0"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ℒ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𝑀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𝑴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1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200" b="1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𝑵𝑵</m:t>
                                </m:r>
                              </m:sub>
                            </m:sSub>
                          </m:e>
                        </m:d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=0</m:t>
                        </m:r>
                      </m:oMath>
                    </m:oMathPara>
                  </a14:m>
                  <a:endParaRPr lang="en-US" sz="12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6228" y="4932428"/>
                  <a:ext cx="1942374" cy="84792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Rectangle 77"/>
                <p:cNvSpPr/>
                <p:nvPr/>
              </p:nvSpPr>
              <p:spPr>
                <a:xfrm>
                  <a:off x="7843465" y="4706905"/>
                  <a:ext cx="966868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𝑴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1600" i="1"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6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𝑵𝑵</m:t>
                            </m:r>
                          </m:sub>
                          <m:sup>
                            <m:r>
                              <a:rPr lang="en-US" sz="16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12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3465" y="4706905"/>
                  <a:ext cx="966868" cy="33855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Right Brace 82"/>
            <p:cNvSpPr/>
            <p:nvPr/>
          </p:nvSpPr>
          <p:spPr>
            <a:xfrm>
              <a:off x="8470751" y="5115912"/>
              <a:ext cx="45719" cy="411216"/>
            </a:xfrm>
            <a:prstGeom prst="rightBrac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>
              <a:off x="9267933" y="5184033"/>
              <a:ext cx="333270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V="1">
              <a:off x="9601203" y="3788983"/>
              <a:ext cx="0" cy="1395051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Rounded Rectangle 91"/>
                <p:cNvSpPr/>
                <p:nvPr/>
              </p:nvSpPr>
              <p:spPr>
                <a:xfrm>
                  <a:off x="9562885" y="4168564"/>
                  <a:ext cx="1013623" cy="398847"/>
                </a:xfrm>
                <a:prstGeom prst="roundRect">
                  <a:avLst>
                    <a:gd name="adj" fmla="val 5847"/>
                  </a:avLst>
                </a:prstGeom>
                <a:noFill/>
                <a:ln w="6350">
                  <a:noFill/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ℒ</m:t>
                        </m:r>
                        <m:d>
                          <m:d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𝑴</m:t>
                                </m:r>
                              </m:sub>
                              <m:sup>
                                <m:r>
                                  <a:rPr lang="en-US" sz="1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12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1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200" b="1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𝑵𝑵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sz="1200" i="1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92" name="Rounded Rectangle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2885" y="4168564"/>
                  <a:ext cx="1013623" cy="398847"/>
                </a:xfrm>
                <a:prstGeom prst="roundRect">
                  <a:avLst>
                    <a:gd name="adj" fmla="val 5847"/>
                  </a:avLst>
                </a:prstGeom>
                <a:blipFill>
                  <a:blip r:embed="rId15"/>
                  <a:stretch>
                    <a:fillRect/>
                  </a:stretch>
                </a:blipFill>
                <a:ln w="6350">
                  <a:noFill/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Straight Arrow Connector 100"/>
            <p:cNvCxnSpPr>
              <a:endCxn id="102" idx="1"/>
            </p:cNvCxnSpPr>
            <p:nvPr/>
          </p:nvCxnSpPr>
          <p:spPr>
            <a:xfrm>
              <a:off x="9267932" y="5453215"/>
              <a:ext cx="408180" cy="1154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Rectangle 101"/>
                <p:cNvSpPr/>
                <p:nvPr/>
              </p:nvSpPr>
              <p:spPr>
                <a:xfrm>
                  <a:off x="9676112" y="5326255"/>
                  <a:ext cx="97013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𝑴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2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sSubSupPr>
                          <m:e>
                            <m:r>
                              <a:rPr lang="en-US" sz="1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𝑴</m:t>
                            </m:r>
                          </m:sub>
                          <m:sup>
                            <m: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1200" i="1"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200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sSubSupPr>
                          <m:e>
                            <m:r>
                              <a:rPr lang="en-US" sz="1200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200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𝑵𝑵</m:t>
                            </m:r>
                          </m:sub>
                          <m:sup>
                            <m:r>
                              <a:rPr lang="en-US" sz="1200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12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102" name="Rectangle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6112" y="5326255"/>
                  <a:ext cx="970137" cy="276999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Rectangle 105"/>
            <p:cNvSpPr/>
            <p:nvPr/>
          </p:nvSpPr>
          <p:spPr>
            <a:xfrm>
              <a:off x="1593476" y="2986159"/>
              <a:ext cx="93487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TensorFlow</a:t>
              </a:r>
              <a:endParaRPr lang="en-US" sz="1200" dirty="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769732" y="4445844"/>
              <a:ext cx="46198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JAX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236850" y="5599878"/>
              <a:ext cx="50045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scipy</a:t>
              </a:r>
              <a:endParaRPr lang="en-US" sz="1200" dirty="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1742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35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CMU Sans Serif</vt:lpstr>
      <vt:lpstr>Office Theme</vt:lpstr>
      <vt:lpstr>PowerPoint Presentation</vt:lpstr>
    </vt:vector>
  </TitlesOfParts>
  <Company>Georgia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Sabenca Gusmao, Gabriel</dc:creator>
  <cp:lastModifiedBy>Sabenca Gusmao, Gabriel</cp:lastModifiedBy>
  <cp:revision>43</cp:revision>
  <dcterms:created xsi:type="dcterms:W3CDTF">2019-06-19T16:57:21Z</dcterms:created>
  <dcterms:modified xsi:type="dcterms:W3CDTF">2019-06-19T18:48:13Z</dcterms:modified>
</cp:coreProperties>
</file>