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hyperlink" Target="https://github.com/google/ja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2123163" y="862631"/>
            <a:ext cx="8450183" cy="4948299"/>
            <a:chOff x="2123163" y="862631"/>
            <a:chExt cx="8450183" cy="4948299"/>
          </a:xfrm>
        </p:grpSpPr>
        <p:sp>
          <p:nvSpPr>
            <p:cNvPr id="94" name="Rounded Rectangle 93"/>
            <p:cNvSpPr/>
            <p:nvPr/>
          </p:nvSpPr>
          <p:spPr>
            <a:xfrm>
              <a:off x="7241226" y="2898710"/>
              <a:ext cx="3032319" cy="876825"/>
            </a:xfrm>
            <a:prstGeom prst="roundRect">
              <a:avLst>
                <a:gd name="adj" fmla="val 3445"/>
              </a:avLst>
            </a:prstGeom>
            <a:solidFill>
              <a:srgbClr val="FF0000">
                <a:alpha val="11000"/>
              </a:srgb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32120" y="4698263"/>
              <a:ext cx="2235812" cy="1001045"/>
            </a:xfrm>
            <a:prstGeom prst="roundRect">
              <a:avLst>
                <a:gd name="adj" fmla="val 344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flipH="1">
              <a:off x="8964757" y="3113117"/>
              <a:ext cx="1234440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Mechanism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Mechanism</a:t>
                  </a:r>
                  <a:b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Ensemble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blipFill>
                  <a:blip r:embed="rId2"/>
                  <a:stretch>
                    <a:fillRect t="-6186" b="-5155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 flipV="1">
              <a:off x="8964757" y="3376779"/>
              <a:ext cx="0" cy="1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  <a:endCxn id="9" idx="1"/>
            </p:cNvCxnSpPr>
            <p:nvPr/>
          </p:nvCxnSpPr>
          <p:spPr>
            <a:xfrm flipH="1">
              <a:off x="8303830" y="3378293"/>
              <a:ext cx="66092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H="1" flipV="1">
              <a:off x="6967027" y="3376780"/>
              <a:ext cx="389172" cy="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 flipH="1">
              <a:off x="8135400" y="287558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Stoichiometric</a:t>
              </a:r>
              <a:b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 flipH="1">
              <a:off x="9547103" y="4518961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Continuous</a:t>
              </a:r>
              <a:b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Improvement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40"/>
                <p:cNvSpPr/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1" name="Rounded 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913979" y="4288501"/>
              <a:ext cx="16433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Combined Cost Function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0163" y="5106077"/>
              <a:ext cx="8098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Optimality</a:t>
              </a:r>
              <a:b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Conditions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>
              <a:off x="8457303" y="5115912"/>
              <a:ext cx="45719" cy="411216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9267933" y="5184033"/>
              <a:ext cx="286790" cy="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9554723" y="3788983"/>
              <a:ext cx="0" cy="139505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ounded Rectangle 91"/>
                <p:cNvSpPr/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  <m:sup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2" name="Rounded 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 flipV="1">
              <a:off x="9267932" y="5453213"/>
              <a:ext cx="314045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ounded Rectangle 103"/>
            <p:cNvSpPr/>
            <p:nvPr/>
          </p:nvSpPr>
          <p:spPr>
            <a:xfrm>
              <a:off x="2123163" y="2054857"/>
              <a:ext cx="2691779" cy="876825"/>
            </a:xfrm>
            <a:prstGeom prst="roundRect">
              <a:avLst>
                <a:gd name="adj" fmla="val 3445"/>
              </a:avLst>
            </a:prstGeom>
            <a:solidFill>
              <a:schemeClr val="accent5">
                <a:lumMod val="20000"/>
                <a:lumOff val="80000"/>
                <a:alpha val="53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36086" y="1352366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Experimental</a:t>
              </a:r>
              <a:b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ANN</a:t>
                  </a:r>
                  <a:b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entagon 9"/>
                <p:cNvSpPr/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solidFill>
                  <a:schemeClr val="bg1">
                    <a:lumMod val="65000"/>
                    <a:alpha val="32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Preprocessing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0" name="Pentagon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Hexagon 11"/>
            <p:cNvSpPr/>
            <p:nvPr/>
          </p:nvSpPr>
          <p:spPr>
            <a:xfrm>
              <a:off x="2171646" y="2224895"/>
              <a:ext cx="1213476" cy="52811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/>
                <p:cNvSpPr/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1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Rounded 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10" idx="3"/>
            </p:cNvCxnSpPr>
            <p:nvPr/>
          </p:nvCxnSpPr>
          <p:spPr>
            <a:xfrm flipV="1">
              <a:off x="4867675" y="1616421"/>
              <a:ext cx="603374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  <a:endCxn id="8" idx="1"/>
            </p:cNvCxnSpPr>
            <p:nvPr/>
          </p:nvCxnSpPr>
          <p:spPr>
            <a:xfrm>
              <a:off x="3385122" y="2488950"/>
              <a:ext cx="268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3"/>
            </p:cNvCxnSpPr>
            <p:nvPr/>
          </p:nvCxnSpPr>
          <p:spPr>
            <a:xfrm>
              <a:off x="4700923" y="2488950"/>
              <a:ext cx="56584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19882" y="3501205"/>
              <a:ext cx="1422133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ODE Objective Function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9134" y="2631431"/>
              <a:ext cx="1423704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 Objective Function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61873" y="1712516"/>
              <a:ext cx="282855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</a:p>
          </p:txBody>
        </p:sp>
        <p:cxnSp>
          <p:nvCxnSpPr>
            <p:cNvPr id="36" name="Curved Connector 35"/>
            <p:cNvCxnSpPr>
              <a:stCxn id="5" idx="3"/>
              <a:endCxn id="10" idx="1"/>
            </p:cNvCxnSpPr>
            <p:nvPr/>
          </p:nvCxnSpPr>
          <p:spPr>
            <a:xfrm>
              <a:off x="3283007" y="1616421"/>
              <a:ext cx="352157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359667" y="3778263"/>
              <a:ext cx="2497939" cy="583952"/>
            </a:xfrm>
            <a:prstGeom prst="roundRect">
              <a:avLst>
                <a:gd name="adj" fmla="val 5847"/>
              </a:avLst>
            </a:prstGeom>
            <a:no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Hexagon 42"/>
            <p:cNvSpPr/>
            <p:nvPr/>
          </p:nvSpPr>
          <p:spPr>
            <a:xfrm>
              <a:off x="2133490" y="3896353"/>
              <a:ext cx="1210116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Automatic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Differentiation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333926" y="4153868"/>
              <a:ext cx="3103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745116" y="4426705"/>
              <a:ext cx="0" cy="9086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3235051" y="4671367"/>
              <a:ext cx="2053869" cy="1132905"/>
              <a:chOff x="3216177" y="4671367"/>
              <a:chExt cx="2259256" cy="11329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C0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429"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b="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0" name="Rounded 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5"/>
                    <a:stretch>
                      <a:fillRect t="-7692"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ounded Rectangle 65"/>
              <p:cNvSpPr/>
              <p:nvPr/>
            </p:nvSpPr>
            <p:spPr>
              <a:xfrm>
                <a:off x="3220371" y="4671367"/>
                <a:ext cx="2156759" cy="3571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220371" y="5028505"/>
                <a:ext cx="2156759" cy="6136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5650855" y="5117094"/>
              <a:ext cx="1043593" cy="43645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Optimization</a:t>
              </a:r>
            </a:p>
          </p:txBody>
        </p:sp>
        <p:cxnSp>
          <p:nvCxnSpPr>
            <p:cNvPr id="70" name="Straight Arrow Connector 69"/>
            <p:cNvCxnSpPr>
              <a:stCxn id="67" idx="3"/>
              <a:endCxn id="69" idx="1"/>
            </p:cNvCxnSpPr>
            <p:nvPr/>
          </p:nvCxnSpPr>
          <p:spPr>
            <a:xfrm flipV="1">
              <a:off x="5199554" y="5335322"/>
              <a:ext cx="451301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3"/>
            </p:cNvCxnSpPr>
            <p:nvPr/>
          </p:nvCxnSpPr>
          <p:spPr>
            <a:xfrm>
              <a:off x="6694448" y="5335322"/>
              <a:ext cx="3376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123163" y="2974617"/>
              <a:ext cx="801422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TensorFlow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175" y="4445844"/>
              <a:ext cx="298570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JAX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5954" y="5533931"/>
              <a:ext cx="336284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scipy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54924" y="862631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Artificial</a:t>
              </a:r>
            </a:p>
          </p:txBody>
        </p:sp>
        <p:cxnSp>
          <p:nvCxnSpPr>
            <p:cNvPr id="140" name="Curved Connector 139"/>
            <p:cNvCxnSpPr>
              <a:stCxn id="139" idx="3"/>
              <a:endCxn id="10" idx="1"/>
            </p:cNvCxnSpPr>
            <p:nvPr/>
          </p:nvCxnSpPr>
          <p:spPr>
            <a:xfrm>
              <a:off x="3301844" y="1126686"/>
              <a:ext cx="333319" cy="491112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 flipH="1">
              <a:off x="8608526" y="3793338"/>
              <a:ext cx="9156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NSGA-II ?</a:t>
              </a: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V="1">
              <a:off x="2738548" y="5335321"/>
              <a:ext cx="500316" cy="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74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4655A7D-053D-43D3-A465-A43911FF672C}"/>
              </a:ext>
            </a:extLst>
          </p:cNvPr>
          <p:cNvGrpSpPr/>
          <p:nvPr/>
        </p:nvGrpSpPr>
        <p:grpSpPr>
          <a:xfrm>
            <a:off x="2072984" y="862631"/>
            <a:ext cx="8570090" cy="4941641"/>
            <a:chOff x="2072984" y="862631"/>
            <a:chExt cx="8570090" cy="4941641"/>
          </a:xfrm>
        </p:grpSpPr>
        <p:grpSp>
          <p:nvGrpSpPr>
            <p:cNvPr id="162" name="Group 161"/>
            <p:cNvGrpSpPr/>
            <p:nvPr/>
          </p:nvGrpSpPr>
          <p:grpSpPr>
            <a:xfrm>
              <a:off x="2072984" y="862631"/>
              <a:ext cx="8570090" cy="4941641"/>
              <a:chOff x="2072984" y="862631"/>
              <a:chExt cx="8570090" cy="4941641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7241226" y="2898710"/>
                <a:ext cx="3032319" cy="876825"/>
              </a:xfrm>
              <a:prstGeom prst="roundRect">
                <a:avLst>
                  <a:gd name="adj" fmla="val 3445"/>
                </a:avLst>
              </a:prstGeom>
              <a:solidFill>
                <a:srgbClr val="FF0000">
                  <a:alpha val="11000"/>
                </a:srgbClr>
              </a:solidFill>
              <a:ln w="952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7032120" y="4698263"/>
                <a:ext cx="2235812" cy="1001045"/>
              </a:xfrm>
              <a:prstGeom prst="roundRect">
                <a:avLst>
                  <a:gd name="adj" fmla="val 344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6" name="Hexagon 5"/>
              <p:cNvSpPr/>
              <p:nvPr/>
            </p:nvSpPr>
            <p:spPr>
              <a:xfrm flipH="1">
                <a:off x="8964757" y="3113117"/>
                <a:ext cx="1234440" cy="530352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Mechanism</a:t>
                </a:r>
                <a:br>
                  <a:rPr lang="en-US" sz="1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sz="1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Generator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 flipH="1">
                    <a:off x="7356199" y="3087833"/>
                    <a:ext cx="947631" cy="58092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Mechanism</a:t>
                    </a:r>
                    <a:br>
                      <a:rPr lang="en-US" sz="1200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Ensemble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356199" y="3087833"/>
                    <a:ext cx="947631" cy="5809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6186" b="-5155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/>
              <p:cNvCxnSpPr>
                <a:stCxn id="6" idx="0"/>
              </p:cNvCxnSpPr>
              <p:nvPr/>
            </p:nvCxnSpPr>
            <p:spPr>
              <a:xfrm flipV="1">
                <a:off x="8964757" y="3376779"/>
                <a:ext cx="0" cy="1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" idx="0"/>
                <a:endCxn id="9" idx="1"/>
              </p:cNvCxnSpPr>
              <p:nvPr/>
            </p:nvCxnSpPr>
            <p:spPr>
              <a:xfrm flipH="1">
                <a:off x="8303830" y="3378293"/>
                <a:ext cx="66092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9" idx="3"/>
              </p:cNvCxnSpPr>
              <p:nvPr/>
            </p:nvCxnSpPr>
            <p:spPr>
              <a:xfrm flipH="1" flipV="1">
                <a:off x="6967027" y="3376780"/>
                <a:ext cx="389172" cy="1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 flipH="1">
                    <a:off x="8498481" y="3382683"/>
                    <a:ext cx="38183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C0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98481" y="3382683"/>
                    <a:ext cx="38183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/>
              <p:cNvSpPr/>
              <p:nvPr/>
            </p:nvSpPr>
            <p:spPr>
              <a:xfrm flipH="1">
                <a:off x="8135400" y="2875586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Stoichiometric</a:t>
                </a:r>
                <a:b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Matrix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 flipH="1">
                    <a:off x="8974426" y="5453213"/>
                    <a:ext cx="38183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C0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974426" y="5453213"/>
                    <a:ext cx="38183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/>
              <p:cNvSpPr/>
              <p:nvPr/>
            </p:nvSpPr>
            <p:spPr>
              <a:xfrm flipH="1">
                <a:off x="9547103" y="4518961"/>
                <a:ext cx="10262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Continuous</a:t>
                </a:r>
                <a:b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Improvement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690903" y="3826694"/>
                    <a:ext cx="4657573" cy="583952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200" b="1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𝑵𝑵</m:t>
                                      </m:r>
                                    </m:sub>
                                  </m:sSub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𝑴</m:t>
                                      </m:r>
                                    </m:sub>
                                  </m:sSub>
                                  <m: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,</m:t>
                                  </m:r>
                                  <m: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US" sz="1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MU Sans Serif" panose="02000603000000000000" pitchFamily="2" charset="0"/>
                                              <a:cs typeface="CMU Sans Serif" panose="020006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MU Sans Serif" panose="02000603000000000000" pitchFamily="2" charset="0"/>
                                              <a:cs typeface="CMU Sans Serif" panose="02000603000000000000" pitchFamily="2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MU Sans Serif" panose="02000603000000000000" pitchFamily="2" charset="0"/>
                                              <a:cs typeface="CMU Sans Serif" panose="02000603000000000000" pitchFamily="2" charset="0"/>
                                            </a:rPr>
                                            <m:t>𝑵𝑵</m:t>
                                          </m:r>
                                        </m:sub>
                                      </m:sSub>
                                      <m:r>
                                        <a:rPr lang="en-US" sz="1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1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𝒙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𝑵𝑵</m:t>
                                      </m:r>
                                    </m:sub>
                                  </m:sSub>
                                  <m: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,</m:t>
                                  </m:r>
                                  <m: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1200" b="1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41" name="Rounded 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0903" y="3826694"/>
                    <a:ext cx="4657573" cy="583952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/>
              <p:cNvSpPr/>
              <p:nvPr/>
            </p:nvSpPr>
            <p:spPr>
              <a:xfrm>
                <a:off x="5328203" y="4448834"/>
                <a:ext cx="17474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Combined Cost Function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480163" y="5106077"/>
                <a:ext cx="80983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Optimality</a:t>
                </a:r>
                <a:br>
                  <a: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Conditions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6836228" y="4932428"/>
                    <a:ext cx="1942374" cy="847924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≈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i="1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≈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6228" y="4932428"/>
                    <a:ext cx="1942374" cy="8479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7843465" y="4706905"/>
                    <a:ext cx="86908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𝑴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𝑵𝑵</m:t>
                              </m:r>
                            </m:sub>
                            <m:sup>
                              <m:r>
                                <a:rPr lang="en-US" sz="1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11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3465" y="4706905"/>
                    <a:ext cx="86908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ight Brace 82"/>
              <p:cNvSpPr/>
              <p:nvPr/>
            </p:nvSpPr>
            <p:spPr>
              <a:xfrm>
                <a:off x="8457303" y="5115912"/>
                <a:ext cx="45719" cy="411216"/>
              </a:xfrm>
              <a:prstGeom prst="rightBrac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9267933" y="5184033"/>
                <a:ext cx="286790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9554723" y="3788983"/>
                <a:ext cx="0" cy="139505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9555265" y="4168564"/>
                    <a:ext cx="1013623" cy="398847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  <m:sup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2" name="Rounded 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5265" y="4168564"/>
                    <a:ext cx="1013623" cy="398847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Arrow Connector 100"/>
              <p:cNvCxnSpPr/>
              <p:nvPr/>
            </p:nvCxnSpPr>
            <p:spPr>
              <a:xfrm flipV="1">
                <a:off x="9267932" y="5453213"/>
                <a:ext cx="314045" cy="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/>
                  <p:cNvSpPr/>
                  <p:nvPr/>
                </p:nvSpPr>
                <p:spPr>
                  <a:xfrm>
                    <a:off x="9552085" y="5319924"/>
                    <a:ext cx="97013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𝑴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𝑵𝑵</m:t>
                              </m:r>
                            </m:sub>
                            <m:sup>
                              <m:r>
                                <a:rPr lang="en-US" sz="12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2" name="Rectangle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85" y="5319924"/>
                    <a:ext cx="970137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Rounded Rectangle 103"/>
              <p:cNvSpPr/>
              <p:nvPr/>
            </p:nvSpPr>
            <p:spPr>
              <a:xfrm>
                <a:off x="2123163" y="2054857"/>
                <a:ext cx="2691779" cy="876825"/>
              </a:xfrm>
              <a:prstGeom prst="roundRect">
                <a:avLst>
                  <a:gd name="adj" fmla="val 3445"/>
                </a:avLst>
              </a:prstGeom>
              <a:solidFill>
                <a:schemeClr val="accent5">
                  <a:lumMod val="20000"/>
                  <a:lumOff val="80000"/>
                  <a:alpha val="53000"/>
                </a:schemeClr>
              </a:solidFill>
              <a:ln w="952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36086" y="1352366"/>
                <a:ext cx="1046921" cy="528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Experimental</a:t>
                </a:r>
                <a:br>
                  <a: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Data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3654003" y="2224895"/>
                    <a:ext cx="1046921" cy="52811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ANN</a:t>
                    </a:r>
                    <a:br>
                      <a:rPr lang="en-US" sz="1200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003" y="2224895"/>
                    <a:ext cx="1046921" cy="528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Pentagon 9"/>
                  <p:cNvSpPr/>
                  <p:nvPr/>
                </p:nvSpPr>
                <p:spPr>
                  <a:xfrm>
                    <a:off x="3635163" y="1353743"/>
                    <a:ext cx="1232512" cy="528110"/>
                  </a:xfrm>
                  <a:prstGeom prst="homePlate">
                    <a:avLst>
                      <a:gd name="adj" fmla="val 41304"/>
                    </a:avLst>
                  </a:prstGeom>
                  <a:solidFill>
                    <a:schemeClr val="bg1">
                      <a:lumMod val="65000"/>
                      <a:alpha val="32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Preprocessing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" name="Pentagon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163" y="1353743"/>
                    <a:ext cx="1232512" cy="528110"/>
                  </a:xfrm>
                  <a:prstGeom prst="homePlate">
                    <a:avLst>
                      <a:gd name="adj" fmla="val 41304"/>
                    </a:avLst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Hexagon 11"/>
              <p:cNvSpPr/>
              <p:nvPr/>
            </p:nvSpPr>
            <p:spPr>
              <a:xfrm>
                <a:off x="2110972" y="2224895"/>
                <a:ext cx="1334824" cy="528110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ANN</a:t>
                </a:r>
                <a:br>
                  <a:rPr lang="en-US" sz="1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sz="1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Generator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4858270" y="2222140"/>
                    <a:ext cx="2076334" cy="53086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200" b="1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𝑵𝑵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105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3" name="Rounded 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8270" y="2222140"/>
                    <a:ext cx="2076334" cy="53086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884636" y="3094669"/>
                    <a:ext cx="2076334" cy="53086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𝑴</m:t>
                                      </m:r>
                                    </m:sub>
                                  </m:sSub>
                                  <m:r>
                                    <a:rPr lang="en-US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MU Sans Serif" panose="02000603000000000000" pitchFamily="2" charset="0"/>
                                              <a:cs typeface="CMU Sans Serif" panose="020006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MU Sans Serif" panose="02000603000000000000" pitchFamily="2" charset="0"/>
                                              <a:cs typeface="CMU Sans Serif" panose="02000603000000000000" pitchFamily="2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MU Sans Serif" panose="02000603000000000000" pitchFamily="2" charset="0"/>
                                              <a:cs typeface="CMU Sans Serif" panose="02000603000000000000" pitchFamily="2" charset="0"/>
                                            </a:rPr>
                                            <m:t>𝑵𝑵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MU Sans Serif" panose="02000603000000000000" pitchFamily="2" charset="0"/>
                                          <a:cs typeface="CMU Sans Serif" panose="02000603000000000000" pitchFamily="2" charset="0"/>
                                        </a:rPr>
                                        <m:t>𝑵𝑵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105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636" y="3094669"/>
                    <a:ext cx="2076334" cy="53086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4858270" y="1352366"/>
                    <a:ext cx="2076334" cy="53086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sz="11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6" name="Rounded 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8270" y="1352366"/>
                    <a:ext cx="2076334" cy="53086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urved Connector 17"/>
              <p:cNvCxnSpPr>
                <a:stCxn id="10" idx="3"/>
              </p:cNvCxnSpPr>
              <p:nvPr/>
            </p:nvCxnSpPr>
            <p:spPr>
              <a:xfrm flipV="1">
                <a:off x="4867675" y="1616421"/>
                <a:ext cx="603374" cy="1377"/>
              </a:xfrm>
              <a:prstGeom prst="curvedConnector3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2" idx="0"/>
                <a:endCxn id="8" idx="1"/>
              </p:cNvCxnSpPr>
              <p:nvPr/>
            </p:nvCxnSpPr>
            <p:spPr>
              <a:xfrm>
                <a:off x="3445796" y="2488950"/>
                <a:ext cx="2082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8" idx="3"/>
              </p:cNvCxnSpPr>
              <p:nvPr/>
            </p:nvCxnSpPr>
            <p:spPr>
              <a:xfrm>
                <a:off x="4700923" y="2488950"/>
                <a:ext cx="565843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219882" y="3501205"/>
                <a:ext cx="1422133" cy="261610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r>
                  <a: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ODE Objective Function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19134" y="2631431"/>
                <a:ext cx="1423704" cy="261610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r>
                  <a: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ANN Objective Function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761873" y="1712516"/>
                <a:ext cx="282855" cy="261610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r>
                  <a: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Data</a:t>
                </a:r>
              </a:p>
            </p:txBody>
          </p:sp>
          <p:cxnSp>
            <p:nvCxnSpPr>
              <p:cNvPr id="36" name="Curved Connector 35"/>
              <p:cNvCxnSpPr>
                <a:stCxn id="5" idx="3"/>
                <a:endCxn id="10" idx="1"/>
              </p:cNvCxnSpPr>
              <p:nvPr/>
            </p:nvCxnSpPr>
            <p:spPr>
              <a:xfrm>
                <a:off x="3283007" y="1616421"/>
                <a:ext cx="352157" cy="1377"/>
              </a:xfrm>
              <a:prstGeom prst="curvedConnector3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/>
            </p:nvSpPr>
            <p:spPr>
              <a:xfrm>
                <a:off x="3359667" y="3778263"/>
                <a:ext cx="2497939" cy="583952"/>
              </a:xfrm>
              <a:prstGeom prst="roundRect">
                <a:avLst>
                  <a:gd name="adj" fmla="val 5847"/>
                </a:avLst>
              </a:prstGeom>
              <a:noFill/>
              <a:ln w="63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43" name="Hexagon 42"/>
              <p:cNvSpPr/>
              <p:nvPr/>
            </p:nvSpPr>
            <p:spPr>
              <a:xfrm>
                <a:off x="2072984" y="3896353"/>
                <a:ext cx="1331128" cy="530352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Automatic</a:t>
                </a:r>
                <a:br>
                  <a:rPr lang="en-US" sz="1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sz="1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Differentiation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413828" y="4153868"/>
                <a:ext cx="310396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2745116" y="4426705"/>
                <a:ext cx="0" cy="9086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3235051" y="4671367"/>
                <a:ext cx="2053869" cy="1132905"/>
                <a:chOff x="3216177" y="4671367"/>
                <a:chExt cx="2259256" cy="11329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 flipH="1">
                      <a:off x="5079611" y="5402507"/>
                      <a:ext cx="193284" cy="276999"/>
                    </a:xfrm>
                    <a:prstGeom prst="rect">
                      <a:avLst/>
                    </a:prstGeom>
                  </p:spPr>
                  <p:txBody>
                    <a:bodyPr wrap="none" lIns="0" rIns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rgbClr val="C0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079611" y="5402507"/>
                      <a:ext cx="193284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1429" r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3216177" y="4772947"/>
                      <a:ext cx="2259256" cy="1031325"/>
                    </a:xfrm>
                    <a:prstGeom prst="roundRect">
                      <a:avLst>
                        <a:gd name="adj" fmla="val 5847"/>
                      </a:avLst>
                    </a:prstGeom>
                    <a:noFill/>
                    <a:ln w="6350">
                      <a:noFill/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=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sz="1200" i="1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200" b="0" i="1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200" i="1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ounded 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6177" y="4772947"/>
                      <a:ext cx="2259256" cy="1031325"/>
                    </a:xfrm>
                    <a:prstGeom prst="roundRect">
                      <a:avLst>
                        <a:gd name="adj" fmla="val 5847"/>
                      </a:avLst>
                    </a:prstGeom>
                    <a:blipFill>
                      <a:blip r:embed="rId15"/>
                      <a:stretch>
                        <a:fillRect t="-7692"/>
                      </a:stretch>
                    </a:blipFill>
                    <a:ln w="6350"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6" name="Rounded Rectangle 65"/>
                <p:cNvSpPr/>
                <p:nvPr/>
              </p:nvSpPr>
              <p:spPr>
                <a:xfrm>
                  <a:off x="3220371" y="4671367"/>
                  <a:ext cx="2156759" cy="357137"/>
                </a:xfrm>
                <a:prstGeom prst="roundRect">
                  <a:avLst>
                    <a:gd name="adj" fmla="val 1276"/>
                  </a:avLst>
                </a:prstGeom>
                <a:noFill/>
                <a:ln w="952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220371" y="5028505"/>
                  <a:ext cx="2156759" cy="613637"/>
                </a:xfrm>
                <a:prstGeom prst="roundRect">
                  <a:avLst>
                    <a:gd name="adj" fmla="val 1276"/>
                  </a:avLst>
                </a:prstGeom>
                <a:noFill/>
                <a:ln w="952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  <p:sp>
            <p:nvSpPr>
              <p:cNvPr id="69" name="Rounded Rectangle 68"/>
              <p:cNvSpPr/>
              <p:nvPr/>
            </p:nvSpPr>
            <p:spPr>
              <a:xfrm>
                <a:off x="5650855" y="5117094"/>
                <a:ext cx="1043593" cy="43645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Optimization</a:t>
                </a:r>
              </a:p>
            </p:txBody>
          </p:sp>
          <p:cxnSp>
            <p:nvCxnSpPr>
              <p:cNvPr id="70" name="Straight Arrow Connector 69"/>
              <p:cNvCxnSpPr>
                <a:stCxn id="67" idx="3"/>
                <a:endCxn id="69" idx="1"/>
              </p:cNvCxnSpPr>
              <p:nvPr/>
            </p:nvCxnSpPr>
            <p:spPr>
              <a:xfrm flipV="1">
                <a:off x="5199554" y="5335322"/>
                <a:ext cx="451301" cy="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9" idx="3"/>
              </p:cNvCxnSpPr>
              <p:nvPr/>
            </p:nvCxnSpPr>
            <p:spPr>
              <a:xfrm>
                <a:off x="6694448" y="5335322"/>
                <a:ext cx="33767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Rectangle 106"/>
              <p:cNvSpPr/>
              <p:nvPr/>
            </p:nvSpPr>
            <p:spPr>
              <a:xfrm>
                <a:off x="8223774" y="1625078"/>
                <a:ext cx="1895840" cy="46166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r"/>
                <a:r>
                  <a:rPr lang="en-US" sz="12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JAX: XLA + </a:t>
                </a:r>
                <a:r>
                  <a:rPr lang="en-US" sz="12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Autograd</a:t>
                </a:r>
                <a:endParaRPr lang="en-US" sz="12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algn="r"/>
                <a:r>
                  <a:rPr lang="en-US" sz="1200" dirty="0">
                    <a:hlinkClick r:id="rId16"/>
                  </a:rPr>
                  <a:t>https://github.com/google/jax</a:t>
                </a:r>
                <a:endParaRPr lang="en-US" sz="12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254924" y="862631"/>
                <a:ext cx="1046921" cy="528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Artificial</a:t>
                </a:r>
              </a:p>
            </p:txBody>
          </p:sp>
          <p:cxnSp>
            <p:nvCxnSpPr>
              <p:cNvPr id="140" name="Curved Connector 139"/>
              <p:cNvCxnSpPr>
                <a:stCxn id="139" idx="3"/>
                <a:endCxn id="10" idx="1"/>
              </p:cNvCxnSpPr>
              <p:nvPr/>
            </p:nvCxnSpPr>
            <p:spPr>
              <a:xfrm>
                <a:off x="3301844" y="1126686"/>
                <a:ext cx="333319" cy="491112"/>
              </a:xfrm>
              <a:prstGeom prst="curvedConnector3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V="1">
                <a:off x="2738548" y="5335321"/>
                <a:ext cx="500316" cy="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FD7B75-BB54-40ED-A250-2912758BACFC}"/>
                  </a:ext>
                </a:extLst>
              </p:cNvPr>
              <p:cNvSpPr/>
              <p:nvPr/>
            </p:nvSpPr>
            <p:spPr>
              <a:xfrm>
                <a:off x="9596153" y="2355056"/>
                <a:ext cx="1046921" cy="528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Future Work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896D163-80E5-4181-B524-2319A1A5A9B2}"/>
                  </a:ext>
                </a:extLst>
              </p:cNvPr>
              <p:cNvSpPr/>
              <p:nvPr/>
            </p:nvSpPr>
            <p:spPr>
              <a:xfrm>
                <a:off x="4874240" y="4213567"/>
                <a:ext cx="11216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Error NN-DATA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1D90645-7573-4C7C-965F-21156E2B262F}"/>
                  </a:ext>
                </a:extLst>
              </p:cNvPr>
              <p:cNvSpPr/>
              <p:nvPr/>
            </p:nvSpPr>
            <p:spPr>
              <a:xfrm>
                <a:off x="6414664" y="4218427"/>
                <a:ext cx="1266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Error NN-MODEL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A7F645A-AF17-487D-9914-5C611A276073}"/>
                  </a:ext>
                </a:extLst>
              </p:cNvPr>
              <p:cNvSpPr/>
              <p:nvPr/>
            </p:nvSpPr>
            <p:spPr>
              <a:xfrm>
                <a:off x="6491001" y="2356898"/>
                <a:ext cx="11216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Error NN-DATA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EAE0959-DDDD-42B5-A2AD-DACEFB7A4104}"/>
                  </a:ext>
                </a:extLst>
              </p:cNvPr>
              <p:cNvSpPr/>
              <p:nvPr/>
            </p:nvSpPr>
            <p:spPr>
              <a:xfrm>
                <a:off x="3600688" y="3214242"/>
                <a:ext cx="1266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Error NN-MODEL</a:t>
                </a:r>
              </a:p>
            </p:txBody>
          </p:sp>
        </p:grpSp>
        <p:pic>
          <p:nvPicPr>
            <p:cNvPr id="1026" name="Picture 2" descr="logo">
              <a:extLst>
                <a:ext uri="{FF2B5EF4-FFF2-40B4-BE49-F238E27FC236}">
                  <a16:creationId xmlns:a16="http://schemas.microsoft.com/office/drawing/2014/main" id="{3425B33E-9092-488F-A6E7-878EEFF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4740" y="1133708"/>
              <a:ext cx="758740" cy="44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L-Shape 2">
              <a:extLst>
                <a:ext uri="{FF2B5EF4-FFF2-40B4-BE49-F238E27FC236}">
                  <a16:creationId xmlns:a16="http://schemas.microsoft.com/office/drawing/2014/main" id="{23D7F0C8-D321-46CE-84E9-AB3830D75331}"/>
                </a:ext>
              </a:extLst>
            </p:cNvPr>
            <p:cNvSpPr/>
            <p:nvPr/>
          </p:nvSpPr>
          <p:spPr>
            <a:xfrm rot="10800000">
              <a:off x="7179228" y="2816718"/>
              <a:ext cx="3342573" cy="2133535"/>
            </a:xfrm>
            <a:prstGeom prst="corner">
              <a:avLst>
                <a:gd name="adj1" fmla="val 48119"/>
                <a:gd name="adj2" fmla="val 48232"/>
              </a:avLst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47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159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Sabenca Gusmao, Gabriel</dc:creator>
  <cp:lastModifiedBy>Gabriel Gusmão</cp:lastModifiedBy>
  <cp:revision>62</cp:revision>
  <dcterms:created xsi:type="dcterms:W3CDTF">2019-06-19T16:57:21Z</dcterms:created>
  <dcterms:modified xsi:type="dcterms:W3CDTF">2019-07-16T07:10:39Z</dcterms:modified>
</cp:coreProperties>
</file>