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70" r:id="rId3"/>
    <p:sldId id="257" r:id="rId4"/>
    <p:sldId id="258" r:id="rId5"/>
    <p:sldId id="260" r:id="rId6"/>
    <p:sldId id="261" r:id="rId7"/>
    <p:sldId id="259" r:id="rId8"/>
    <p:sldId id="262" r:id="rId9"/>
    <p:sldId id="264" r:id="rId10"/>
    <p:sldId id="265" r:id="rId11"/>
    <p:sldId id="266" r:id="rId12"/>
    <p:sldId id="267" r:id="rId13"/>
    <p:sldId id="268" r:id="rId14"/>
    <p:sldId id="272" r:id="rId15"/>
    <p:sldId id="271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69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1040" y="10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572B6-362D-E746-BF24-19697C2C9E8E}" type="datetimeFigureOut">
              <a:rPr lang="en-US" smtClean="0"/>
              <a:t>5/2/16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CAD4D-96D6-424C-BF06-C91B3E9F0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55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kinect.setRegistration</a:t>
            </a:r>
            <a:r>
              <a:rPr lang="en-US" sz="1200" dirty="0" smtClean="0"/>
              <a:t>(true)</a:t>
            </a:r>
            <a:r>
              <a:rPr lang="en-US" sz="1200" baseline="0" dirty="0" smtClean="0"/>
              <a:t> – enables depth/video image </a:t>
            </a:r>
            <a:r>
              <a:rPr lang="en-US" sz="1200" baseline="0" dirty="0" err="1" smtClean="0"/>
              <a:t>calibiraiton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CAD4D-96D6-424C-BF06-C91B3E9F0F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654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if I’m detecting fingers, what is </a:t>
            </a:r>
            <a:r>
              <a:rPr lang="en-US" dirty="0" err="1" smtClean="0"/>
              <a:t>nconsidered</a:t>
            </a:r>
            <a:r>
              <a:rPr lang="en-US" dirty="0" smtClean="0"/>
              <a:t>? How about</a:t>
            </a:r>
            <a:r>
              <a:rPr lang="en-US" baseline="0" dirty="0" smtClean="0"/>
              <a:t> hands?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CAD4D-96D6-424C-BF06-C91B3E9F0FD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00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E9FD-3357-4243-BF1C-0CBDA59118A9}" type="datetimeFigureOut">
              <a:rPr lang="en-US" smtClean="0"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8726-10D1-FF49-9FFB-913D583AA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841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E9FD-3357-4243-BF1C-0CBDA59118A9}" type="datetimeFigureOut">
              <a:rPr lang="en-US" smtClean="0"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8726-10D1-FF49-9FFB-913D583AA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596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E9FD-3357-4243-BF1C-0CBDA59118A9}" type="datetimeFigureOut">
              <a:rPr lang="en-US" smtClean="0"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8726-10D1-FF49-9FFB-913D583AA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294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E9FD-3357-4243-BF1C-0CBDA59118A9}" type="datetimeFigureOut">
              <a:rPr lang="en-US" smtClean="0"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8726-10D1-FF49-9FFB-913D583AA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86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E9FD-3357-4243-BF1C-0CBDA59118A9}" type="datetimeFigureOut">
              <a:rPr lang="en-US" smtClean="0"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8726-10D1-FF49-9FFB-913D583AA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18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E9FD-3357-4243-BF1C-0CBDA59118A9}" type="datetimeFigureOut">
              <a:rPr lang="en-US" smtClean="0"/>
              <a:t>5/2/16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8726-10D1-FF49-9FFB-913D583AA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59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E9FD-3357-4243-BF1C-0CBDA59118A9}" type="datetimeFigureOut">
              <a:rPr lang="en-US" smtClean="0"/>
              <a:t>5/2/16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8726-10D1-FF49-9FFB-913D583AA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1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E9FD-3357-4243-BF1C-0CBDA59118A9}" type="datetimeFigureOut">
              <a:rPr lang="en-US" smtClean="0"/>
              <a:t>5/2/16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8726-10D1-FF49-9FFB-913D583AA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16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E9FD-3357-4243-BF1C-0CBDA59118A9}" type="datetimeFigureOut">
              <a:rPr lang="en-US" smtClean="0"/>
              <a:t>5/2/16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8726-10D1-FF49-9FFB-913D583AA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604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E9FD-3357-4243-BF1C-0CBDA59118A9}" type="datetimeFigureOut">
              <a:rPr lang="en-US" smtClean="0"/>
              <a:t>5/2/16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8726-10D1-FF49-9FFB-913D583AA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43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E9FD-3357-4243-BF1C-0CBDA59118A9}" type="datetimeFigureOut">
              <a:rPr lang="en-US" smtClean="0"/>
              <a:t>5/2/16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8726-10D1-FF49-9FFB-913D583AA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72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9E9FD-3357-4243-BF1C-0CBDA59118A9}" type="datetimeFigureOut">
              <a:rPr lang="en-US" smtClean="0"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78726-10D1-FF49-9FFB-913D583AA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02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elopkinect.com/resource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Kinect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72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the Angle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err="1" smtClean="0"/>
              <a:t>ofApp.h</a:t>
            </a: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1800" dirty="0" err="1" smtClean="0"/>
              <a:t>int</a:t>
            </a:r>
            <a:r>
              <a:rPr lang="en-US" sz="1800" dirty="0" smtClean="0"/>
              <a:t> angle; </a:t>
            </a:r>
            <a:endParaRPr 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err="1" smtClean="0"/>
              <a:t>ofApp.Cpp</a:t>
            </a: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1800" b="1" u="sng" dirty="0" smtClean="0"/>
              <a:t>Setup</a:t>
            </a:r>
          </a:p>
          <a:p>
            <a:pPr marL="0" indent="0">
              <a:buNone/>
            </a:pPr>
            <a:r>
              <a:rPr lang="en-US" sz="1800" dirty="0" smtClean="0"/>
              <a:t>angle = 15;</a:t>
            </a:r>
          </a:p>
          <a:p>
            <a:pPr marL="0" indent="0">
              <a:buNone/>
            </a:pPr>
            <a:r>
              <a:rPr lang="en-US" sz="1800" dirty="0" err="1" smtClean="0"/>
              <a:t>kinect.setCameraAngle</a:t>
            </a:r>
            <a:r>
              <a:rPr lang="en-US" sz="1800" dirty="0" smtClean="0"/>
              <a:t>(angle);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u="sng" dirty="0" err="1" smtClean="0"/>
              <a:t>Keypressed</a:t>
            </a:r>
            <a:endParaRPr lang="en-US" sz="1800" b="1" u="sng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switch (key) {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	case OF_KEY_UP: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angle++;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if(angle&gt;30) angle=30; </a:t>
            </a:r>
          </a:p>
          <a:p>
            <a:pPr marL="0" indent="0">
              <a:buNone/>
            </a:pPr>
            <a:r>
              <a:rPr lang="en-US" sz="1800" dirty="0" smtClean="0"/>
              <a:t>		</a:t>
            </a:r>
            <a:r>
              <a:rPr lang="en-US" sz="1800" dirty="0" err="1" smtClean="0"/>
              <a:t>kinect.setCameraTiltAngle</a:t>
            </a:r>
            <a:r>
              <a:rPr lang="en-US" sz="1800" dirty="0" smtClean="0"/>
              <a:t>(angle);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break; 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Case </a:t>
            </a:r>
            <a:r>
              <a:rPr lang="en-US" sz="1800" dirty="0" err="1" smtClean="0"/>
              <a:t>OF_KEY_Down</a:t>
            </a:r>
            <a:r>
              <a:rPr lang="en-US" sz="1800" dirty="0" smtClean="0"/>
              <a:t>:</a:t>
            </a: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}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886051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Adding a Mesh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43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Mesh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err="1" smtClean="0"/>
              <a:t>ofApp.h</a:t>
            </a:r>
            <a:endParaRPr lang="en-US" b="1" dirty="0" smtClean="0"/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r>
              <a:rPr lang="en-US" sz="1800" dirty="0"/>
              <a:t>#include "</a:t>
            </a:r>
            <a:r>
              <a:rPr lang="en-US" sz="1800" dirty="0" err="1" smtClean="0"/>
              <a:t>ofxOpenCv.h</a:t>
            </a:r>
            <a:r>
              <a:rPr lang="en-US" sz="1800" dirty="0" smtClean="0"/>
              <a:t>”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void </a:t>
            </a:r>
            <a:r>
              <a:rPr lang="en-US" sz="1800" dirty="0" err="1" smtClean="0"/>
              <a:t>drawPointCloud</a:t>
            </a:r>
            <a:r>
              <a:rPr lang="en-US" sz="1800" dirty="0" smtClean="0"/>
              <a:t>(); 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 smtClean="0"/>
              <a:t>ofxCvGrayscaleImage</a:t>
            </a:r>
            <a:r>
              <a:rPr lang="en-US" sz="1800" dirty="0" smtClean="0"/>
              <a:t> </a:t>
            </a:r>
            <a:r>
              <a:rPr lang="en-US" sz="1800" dirty="0" err="1"/>
              <a:t>depthImage</a:t>
            </a:r>
            <a:r>
              <a:rPr lang="en-US" sz="1800" dirty="0"/>
              <a:t>; 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err="1" smtClean="0"/>
              <a:t>ofEasyCam</a:t>
            </a:r>
            <a:r>
              <a:rPr lang="en-US" sz="1800" dirty="0" smtClean="0"/>
              <a:t> </a:t>
            </a:r>
            <a:r>
              <a:rPr lang="en-US" sz="1800" dirty="0" err="1"/>
              <a:t>easyCam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err="1" smtClean="0"/>
              <a:t>ofApp.Cpp</a:t>
            </a:r>
            <a:endParaRPr lang="en-US" b="1" dirty="0" smtClean="0"/>
          </a:p>
          <a:p>
            <a:pPr marL="0" indent="0">
              <a:buNone/>
            </a:pPr>
            <a:endParaRPr lang="en-US" sz="1800" b="1" u="sng" dirty="0" smtClean="0"/>
          </a:p>
          <a:p>
            <a:pPr marL="0" indent="0">
              <a:buNone/>
            </a:pPr>
            <a:r>
              <a:rPr lang="en-US" sz="1800" b="1" u="sng" dirty="0" smtClean="0"/>
              <a:t>Setup</a:t>
            </a:r>
            <a:endParaRPr lang="en-US" sz="1800" b="1" u="sng" dirty="0"/>
          </a:p>
          <a:p>
            <a:pPr marL="0" indent="0">
              <a:buNone/>
            </a:pPr>
            <a:r>
              <a:rPr lang="en-US" sz="1600" dirty="0" err="1"/>
              <a:t>depthImage.allocate</a:t>
            </a:r>
            <a:r>
              <a:rPr lang="en-US" sz="1600" dirty="0"/>
              <a:t>(</a:t>
            </a:r>
            <a:r>
              <a:rPr lang="en-US" sz="1600" dirty="0" err="1"/>
              <a:t>kinect.width</a:t>
            </a:r>
            <a:r>
              <a:rPr lang="en-US" sz="1600" dirty="0"/>
              <a:t>, </a:t>
            </a:r>
            <a:r>
              <a:rPr lang="en-US" sz="1600" dirty="0" err="1"/>
              <a:t>kinect.height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US" sz="1600" dirty="0" err="1" smtClean="0"/>
              <a:t>kinectAnglePitch</a:t>
            </a:r>
            <a:r>
              <a:rPr lang="en-US" sz="1600" dirty="0" smtClean="0"/>
              <a:t> </a:t>
            </a:r>
            <a:r>
              <a:rPr lang="en-US" sz="1600" dirty="0"/>
              <a:t>= 0;</a:t>
            </a:r>
          </a:p>
          <a:p>
            <a:pPr marL="0" indent="0">
              <a:buNone/>
            </a:pPr>
            <a:r>
              <a:rPr lang="en-US" sz="1600" dirty="0" err="1" smtClean="0"/>
              <a:t>kinect.setCameraTiltAngle</a:t>
            </a:r>
            <a:r>
              <a:rPr lang="en-US" sz="1600" dirty="0"/>
              <a:t>(</a:t>
            </a:r>
            <a:r>
              <a:rPr lang="en-US" sz="1600" dirty="0" err="1"/>
              <a:t>kinectAnglePitch</a:t>
            </a:r>
            <a:r>
              <a:rPr lang="en-US" sz="1600" dirty="0"/>
              <a:t>)</a:t>
            </a:r>
            <a:r>
              <a:rPr lang="en-US" sz="1600" dirty="0" smtClean="0"/>
              <a:t>;</a:t>
            </a:r>
          </a:p>
          <a:p>
            <a:pPr marL="0" indent="0">
              <a:buNone/>
            </a:pPr>
            <a:r>
              <a:rPr lang="en-US" sz="1600" dirty="0" err="1" smtClean="0"/>
              <a:t>cameraZoom</a:t>
            </a:r>
            <a:r>
              <a:rPr lang="en-US" sz="1600" dirty="0" smtClean="0"/>
              <a:t> </a:t>
            </a:r>
            <a:r>
              <a:rPr lang="en-US" sz="1600" dirty="0"/>
              <a:t>= -1000</a:t>
            </a:r>
            <a:r>
              <a:rPr lang="en-US" sz="1600" dirty="0" smtClean="0"/>
              <a:t>;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u="sng" dirty="0"/>
              <a:t>Update</a:t>
            </a:r>
          </a:p>
          <a:p>
            <a:pPr marL="0" indent="0">
              <a:buNone/>
            </a:pPr>
            <a:r>
              <a:rPr lang="en-US" sz="1700" dirty="0"/>
              <a:t>if(</a:t>
            </a:r>
            <a:r>
              <a:rPr lang="en-US" sz="1700" dirty="0" err="1"/>
              <a:t>kinect.isFrameNew</a:t>
            </a:r>
            <a:r>
              <a:rPr lang="en-US" sz="1700" dirty="0"/>
              <a:t>()) </a:t>
            </a:r>
            <a:r>
              <a:rPr lang="en-US" sz="1700" dirty="0" smtClean="0"/>
              <a:t>{</a:t>
            </a:r>
            <a:r>
              <a:rPr lang="en-US" sz="1700" dirty="0"/>
              <a:t>		</a:t>
            </a:r>
            <a:r>
              <a:rPr lang="en-US" sz="1700" dirty="0" smtClean="0"/>
              <a:t>			</a:t>
            </a:r>
            <a:r>
              <a:rPr lang="en-US" sz="1700" dirty="0" err="1" smtClean="0"/>
              <a:t>depthImage.setFromPixels</a:t>
            </a:r>
            <a:r>
              <a:rPr lang="en-US" sz="1700" dirty="0" smtClean="0"/>
              <a:t>(</a:t>
            </a:r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kinect.getDepthPixels</a:t>
            </a:r>
            <a:r>
              <a:rPr lang="en-US" sz="1800" dirty="0"/>
              <a:t>()</a:t>
            </a:r>
            <a:r>
              <a:rPr lang="en-US" sz="1700" dirty="0" smtClean="0"/>
              <a:t>, </a:t>
            </a:r>
          </a:p>
          <a:p>
            <a:pPr marL="0" indent="0">
              <a:buNone/>
            </a:pPr>
            <a:r>
              <a:rPr lang="en-US" sz="1700" dirty="0" smtClean="0"/>
              <a:t>	</a:t>
            </a:r>
            <a:r>
              <a:rPr lang="en-US" sz="1700" dirty="0" err="1" smtClean="0"/>
              <a:t>kinect.width</a:t>
            </a:r>
            <a:r>
              <a:rPr lang="en-US" sz="1700" dirty="0"/>
              <a:t>, </a:t>
            </a:r>
            <a:r>
              <a:rPr lang="en-US" sz="1700" dirty="0" err="1" smtClean="0"/>
              <a:t>kinect.height</a:t>
            </a:r>
            <a:r>
              <a:rPr lang="en-US" sz="1700" dirty="0"/>
              <a:t>);</a:t>
            </a:r>
          </a:p>
          <a:p>
            <a:pPr marL="0" indent="0">
              <a:buNone/>
            </a:pPr>
            <a:r>
              <a:rPr lang="en-US" sz="1700" dirty="0"/>
              <a:t>        </a:t>
            </a:r>
          </a:p>
          <a:p>
            <a:pPr marL="0" indent="0">
              <a:buNone/>
            </a:pPr>
            <a:r>
              <a:rPr lang="en-US" sz="1700" dirty="0"/>
              <a:t> </a:t>
            </a:r>
            <a:r>
              <a:rPr lang="en-US" sz="1700" dirty="0" smtClean="0"/>
              <a:t>	</a:t>
            </a:r>
            <a:r>
              <a:rPr lang="en-US" sz="1700" dirty="0" err="1" smtClean="0"/>
              <a:t>depthImage.flagImageChanged</a:t>
            </a:r>
            <a:r>
              <a:rPr lang="en-US" sz="1700" dirty="0"/>
              <a:t>();</a:t>
            </a:r>
          </a:p>
          <a:p>
            <a:pPr marL="0" indent="0">
              <a:buNone/>
            </a:pPr>
            <a:r>
              <a:rPr lang="en-US" sz="1700" dirty="0"/>
              <a:t>	}</a:t>
            </a:r>
            <a:endParaRPr lang="en-US" sz="17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516768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Mesh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95799" y="1600200"/>
            <a:ext cx="4191001" cy="512046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err="1"/>
              <a:t>ofApp.Cpp</a:t>
            </a:r>
            <a:endParaRPr lang="en-US" b="1" dirty="0"/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r>
              <a:rPr lang="en-US" sz="1800" dirty="0"/>
              <a:t>void </a:t>
            </a:r>
            <a:r>
              <a:rPr lang="en-US" sz="1800" dirty="0" err="1"/>
              <a:t>testApp</a:t>
            </a:r>
            <a:r>
              <a:rPr lang="en-US" sz="1800" dirty="0"/>
              <a:t>::</a:t>
            </a:r>
            <a:r>
              <a:rPr lang="en-US" sz="1800" dirty="0" err="1"/>
              <a:t>drawPointCloud</a:t>
            </a:r>
            <a:r>
              <a:rPr lang="en-US" sz="1800" dirty="0"/>
              <a:t>(){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int</a:t>
            </a:r>
            <a:r>
              <a:rPr lang="en-US" sz="1800" dirty="0"/>
              <a:t> w = </a:t>
            </a:r>
            <a:r>
              <a:rPr lang="en-US" sz="1800" dirty="0" err="1"/>
              <a:t>kinect.width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int</a:t>
            </a:r>
            <a:r>
              <a:rPr lang="en-US" sz="1800" dirty="0"/>
              <a:t> h = </a:t>
            </a:r>
            <a:r>
              <a:rPr lang="en-US" sz="1800" dirty="0" err="1"/>
              <a:t>kinect.height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    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ofMesh</a:t>
            </a:r>
            <a:r>
              <a:rPr lang="en-US" sz="1800" dirty="0"/>
              <a:t> mesh;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mesh.setMode</a:t>
            </a:r>
            <a:r>
              <a:rPr lang="en-US" sz="1800" dirty="0"/>
              <a:t>(OF_PRIMITIVE_POINTS);</a:t>
            </a:r>
          </a:p>
          <a:p>
            <a:pPr marL="0" indent="0">
              <a:buNone/>
            </a:pPr>
            <a:r>
              <a:rPr lang="fr-FR" sz="1800" dirty="0"/>
              <a:t>    </a:t>
            </a:r>
            <a:r>
              <a:rPr lang="fr-FR" sz="1800" dirty="0" err="1"/>
              <a:t>int</a:t>
            </a:r>
            <a:r>
              <a:rPr lang="fr-FR" sz="1800" dirty="0"/>
              <a:t> </a:t>
            </a:r>
            <a:r>
              <a:rPr lang="fr-FR" sz="1800" dirty="0" err="1"/>
              <a:t>step</a:t>
            </a:r>
            <a:r>
              <a:rPr lang="fr-FR" sz="1800" dirty="0"/>
              <a:t> = 1;</a:t>
            </a:r>
          </a:p>
          <a:p>
            <a:pPr marL="0" indent="0">
              <a:buNone/>
            </a:pPr>
            <a:r>
              <a:rPr lang="es-ES_tradnl" sz="1800" dirty="0"/>
              <a:t>    </a:t>
            </a:r>
            <a:r>
              <a:rPr lang="es-ES_tradnl" sz="1800" dirty="0" err="1"/>
              <a:t>for</a:t>
            </a:r>
            <a:r>
              <a:rPr lang="es-ES_tradnl" sz="1800" dirty="0"/>
              <a:t> (</a:t>
            </a:r>
            <a:r>
              <a:rPr lang="es-ES_tradnl" sz="1800" dirty="0" err="1"/>
              <a:t>int</a:t>
            </a:r>
            <a:r>
              <a:rPr lang="es-ES_tradnl" sz="1800" dirty="0"/>
              <a:t> y = 0; y &lt; h; y += </a:t>
            </a:r>
            <a:r>
              <a:rPr lang="es-ES_tradnl" sz="1800" dirty="0" err="1"/>
              <a:t>step</a:t>
            </a:r>
            <a:r>
              <a:rPr lang="es-ES_tradnl" sz="1800" dirty="0"/>
              <a:t>) {</a:t>
            </a:r>
          </a:p>
          <a:p>
            <a:pPr marL="0" indent="0">
              <a:buNone/>
            </a:pPr>
            <a:r>
              <a:rPr lang="en-US" sz="1800" dirty="0"/>
              <a:t>        for (</a:t>
            </a:r>
            <a:r>
              <a:rPr lang="en-US" sz="1800" dirty="0" err="1"/>
              <a:t>int</a:t>
            </a:r>
            <a:r>
              <a:rPr lang="en-US" sz="1800" dirty="0"/>
              <a:t> x = 0; x &lt; w; x += step) {</a:t>
            </a:r>
          </a:p>
          <a:p>
            <a:pPr marL="0" indent="0">
              <a:buNone/>
            </a:pPr>
            <a:r>
              <a:rPr lang="en-US" sz="1800" dirty="0"/>
              <a:t>            if (</a:t>
            </a:r>
            <a:r>
              <a:rPr lang="en-US" sz="1800" dirty="0" err="1"/>
              <a:t>kinect.getDistanceAt</a:t>
            </a:r>
            <a:r>
              <a:rPr lang="en-US" sz="1800" dirty="0"/>
              <a:t>(x, y) &gt; 0) {</a:t>
            </a:r>
          </a:p>
          <a:p>
            <a:pPr marL="0" indent="0">
              <a:buNone/>
            </a:pPr>
            <a:r>
              <a:rPr lang="en-US" sz="1800" dirty="0"/>
              <a:t>                    </a:t>
            </a:r>
            <a:r>
              <a:rPr lang="en-US" sz="1800" dirty="0" err="1"/>
              <a:t>mesh.addColor</a:t>
            </a:r>
            <a:r>
              <a:rPr lang="en-US" sz="1800" dirty="0"/>
              <a:t>(</a:t>
            </a:r>
            <a:r>
              <a:rPr lang="en-US" sz="1800" dirty="0" err="1"/>
              <a:t>kinect.getColorAt</a:t>
            </a:r>
            <a:r>
              <a:rPr lang="en-US" sz="1800" dirty="0"/>
              <a:t>(</a:t>
            </a:r>
            <a:r>
              <a:rPr lang="en-US" sz="1800" dirty="0" err="1"/>
              <a:t>x,y</a:t>
            </a:r>
            <a:r>
              <a:rPr lang="en-US" sz="1800" dirty="0"/>
              <a:t>));</a:t>
            </a:r>
          </a:p>
          <a:p>
            <a:pPr marL="0" indent="0">
              <a:buNone/>
            </a:pPr>
            <a:r>
              <a:rPr lang="en-US" sz="1800" dirty="0"/>
              <a:t>                    </a:t>
            </a:r>
            <a:r>
              <a:rPr lang="en-US" sz="1800" dirty="0" err="1"/>
              <a:t>mesh.addVertex</a:t>
            </a:r>
            <a:r>
              <a:rPr lang="en-US" sz="1800" dirty="0"/>
              <a:t>(</a:t>
            </a:r>
            <a:r>
              <a:rPr lang="en-US" sz="1800" dirty="0" err="1"/>
              <a:t>kinect.getWorldCoordinateAt</a:t>
            </a:r>
            <a:r>
              <a:rPr lang="en-US" sz="1800" dirty="0"/>
              <a:t>(x, y));</a:t>
            </a:r>
          </a:p>
          <a:p>
            <a:pPr marL="0" indent="0">
              <a:buNone/>
            </a:pPr>
            <a:r>
              <a:rPr lang="en-US" sz="1800" dirty="0"/>
              <a:t>                </a:t>
            </a:r>
          </a:p>
          <a:p>
            <a:pPr marL="0" indent="0">
              <a:buNone/>
            </a:pPr>
            <a:r>
              <a:rPr lang="en-US" sz="1800" dirty="0"/>
              <a:t>            }</a:t>
            </a:r>
          </a:p>
          <a:p>
            <a:pPr marL="0" indent="0">
              <a:buNone/>
            </a:pPr>
            <a:r>
              <a:rPr lang="en-US" sz="1800" dirty="0"/>
              <a:t>        }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glPointSize</a:t>
            </a:r>
            <a:r>
              <a:rPr lang="en-US" sz="1800" dirty="0"/>
              <a:t>(2);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ofPushMatrix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ofScale</a:t>
            </a:r>
            <a:r>
              <a:rPr lang="en-US" sz="1800" dirty="0"/>
              <a:t>(1, -1, -1);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ofTranslate</a:t>
            </a:r>
            <a:r>
              <a:rPr lang="en-US" sz="1800" dirty="0"/>
              <a:t>(0,0, </a:t>
            </a:r>
            <a:r>
              <a:rPr lang="en-US" sz="1800" dirty="0" err="1"/>
              <a:t>cameraZoom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ofEnableDepthTest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mesh.drawVertices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ofDisableDepthTest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ofPopMatrix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/>
              <a:t>    </a:t>
            </a:r>
          </a:p>
          <a:p>
            <a:pPr marL="0" indent="0">
              <a:buNone/>
            </a:pPr>
            <a:r>
              <a:rPr lang="en-US" sz="1800" dirty="0"/>
              <a:t>}</a:t>
            </a:r>
            <a:endParaRPr 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600200"/>
            <a:ext cx="4038600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err="1" smtClean="0"/>
              <a:t>ofApp.Cpp</a:t>
            </a:r>
            <a:endParaRPr lang="en-US" b="1" dirty="0" smtClean="0"/>
          </a:p>
          <a:p>
            <a:pPr marL="0" indent="0">
              <a:buNone/>
            </a:pPr>
            <a:endParaRPr lang="en-US" sz="1800" b="1" u="sng" dirty="0" smtClean="0"/>
          </a:p>
          <a:p>
            <a:pPr marL="0" indent="0">
              <a:buNone/>
            </a:pPr>
            <a:r>
              <a:rPr lang="en-US" sz="1800" b="1" u="sng" dirty="0" smtClean="0"/>
              <a:t>Draw</a:t>
            </a:r>
            <a:endParaRPr lang="en-US" sz="1800" b="1" u="sng" dirty="0"/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r>
              <a:rPr lang="en-US" sz="1800" dirty="0" err="1" smtClean="0"/>
              <a:t>easyCam.begin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 err="1" smtClean="0"/>
              <a:t>drawPointCloud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 err="1" smtClean="0"/>
              <a:t>easyCam.end</a:t>
            </a:r>
            <a:r>
              <a:rPr lang="en-US" sz="1800" dirty="0"/>
              <a:t>(); </a:t>
            </a:r>
            <a:endParaRPr lang="en-US" sz="1800" b="1" dirty="0" smtClean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873218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blobs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71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Movement tracking in </a:t>
            </a:r>
            <a:r>
              <a:rPr lang="en-US" dirty="0" err="1" smtClean="0"/>
              <a:t>OpenCV</a:t>
            </a:r>
            <a:r>
              <a:rPr lang="en-US" dirty="0" smtClean="0"/>
              <a:t> is done with blobs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023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object </a:t>
            </a:r>
            <a:r>
              <a:rPr lang="en-US" dirty="0"/>
              <a:t>that represents a contiguous area of a frame</a:t>
            </a:r>
          </a:p>
          <a:p>
            <a:r>
              <a:rPr lang="en-US" dirty="0" smtClean="0"/>
              <a:t>Contrast caused by the difference between adjoining pixels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574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Tracking is the process of identifying one or more objects that display consistent movement within the field of the computer’s vision and identifying those objects over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908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ofxCvCounterFinder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 that performs the blob finding and tracking task</a:t>
            </a:r>
          </a:p>
          <a:p>
            <a:r>
              <a:rPr lang="en-US" dirty="0" err="1" smtClean="0"/>
              <a:t>findCountours</a:t>
            </a:r>
            <a:r>
              <a:rPr lang="en-US" dirty="0" smtClean="0"/>
              <a:t>()</a:t>
            </a:r>
          </a:p>
          <a:p>
            <a:endParaRPr lang="en-US" dirty="0"/>
          </a:p>
          <a:p>
            <a:pPr marL="800100" lvl="2" indent="0">
              <a:buNone/>
            </a:pPr>
            <a:r>
              <a:rPr lang="en-US" dirty="0"/>
              <a:t>virtual </a:t>
            </a:r>
            <a:r>
              <a:rPr lang="en-US" dirty="0" err="1"/>
              <a:t>int</a:t>
            </a:r>
            <a:r>
              <a:rPr lang="en-US" dirty="0"/>
              <a:t>  </a:t>
            </a:r>
            <a:r>
              <a:rPr lang="en-US" dirty="0" err="1"/>
              <a:t>findContours</a:t>
            </a:r>
            <a:r>
              <a:rPr lang="en-US" dirty="0"/>
              <a:t>( </a:t>
            </a:r>
            <a:r>
              <a:rPr lang="en-US" dirty="0" err="1"/>
              <a:t>ofxCvGrayscaleImage</a:t>
            </a:r>
            <a:r>
              <a:rPr lang="en-US" dirty="0"/>
              <a:t>&amp; input,</a:t>
            </a:r>
          </a:p>
          <a:p>
            <a:pPr marL="800100" lvl="2" indent="0">
              <a:buNone/>
            </a:pPr>
            <a:r>
              <a:rPr lang="fr-FR" dirty="0"/>
              <a:t>                               </a:t>
            </a: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minArea</a:t>
            </a:r>
            <a:r>
              <a:rPr lang="fr-FR" dirty="0"/>
              <a:t>, </a:t>
            </a: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maxArea</a:t>
            </a:r>
            <a:r>
              <a:rPr lang="fr-FR" dirty="0"/>
              <a:t>,</a:t>
            </a:r>
          </a:p>
          <a:p>
            <a:pPr marL="800100" lvl="2" indent="0">
              <a:buNone/>
            </a:pPr>
            <a:r>
              <a:rPr lang="en-US" dirty="0"/>
              <a:t>                         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nConsidered</a:t>
            </a:r>
            <a:r>
              <a:rPr lang="en-US" dirty="0"/>
              <a:t>, </a:t>
            </a:r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err="1"/>
              <a:t>bFindHoles</a:t>
            </a:r>
            <a:r>
              <a:rPr lang="en-US" dirty="0"/>
              <a:t>,</a:t>
            </a:r>
          </a:p>
          <a:p>
            <a:pPr marL="800100" lvl="2" indent="0">
              <a:buNone/>
            </a:pPr>
            <a:r>
              <a:rPr lang="en-US" dirty="0"/>
              <a:t>                               </a:t>
            </a:r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err="1"/>
              <a:t>bUseApproximation</a:t>
            </a:r>
            <a:r>
              <a:rPr lang="en-US" dirty="0"/>
              <a:t> = true);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136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findCountours</a:t>
            </a:r>
            <a:r>
              <a:rPr lang="en-US" dirty="0"/>
              <a:t>()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Input</a:t>
            </a:r>
            <a:r>
              <a:rPr lang="en-US" dirty="0" smtClean="0"/>
              <a:t>: this is an </a:t>
            </a:r>
            <a:r>
              <a:rPr lang="en-US" dirty="0" err="1" smtClean="0"/>
              <a:t>ofxCvGrayscaleImage</a:t>
            </a:r>
            <a:r>
              <a:rPr lang="en-US" dirty="0" smtClean="0"/>
              <a:t> that searched for bobs</a:t>
            </a:r>
          </a:p>
          <a:p>
            <a:r>
              <a:rPr lang="en-US" b="1" dirty="0" err="1" smtClean="0"/>
              <a:t>minArea</a:t>
            </a:r>
            <a:r>
              <a:rPr lang="en-US" dirty="0" smtClean="0"/>
              <a:t>: this is the smallest potential blob size that will be considered as a blob for the app</a:t>
            </a:r>
          </a:p>
          <a:p>
            <a:r>
              <a:rPr lang="en-US" b="1" dirty="0" err="1" smtClean="0"/>
              <a:t>maxArea</a:t>
            </a:r>
            <a:r>
              <a:rPr lang="en-US" dirty="0" smtClean="0"/>
              <a:t>: this is the largest potential blob size</a:t>
            </a:r>
          </a:p>
          <a:p>
            <a:r>
              <a:rPr lang="en-US" b="1" dirty="0" err="1" smtClean="0"/>
              <a:t>nConsidered</a:t>
            </a:r>
            <a:r>
              <a:rPr lang="en-US" dirty="0" smtClean="0"/>
              <a:t>: max number of blobs to consider</a:t>
            </a:r>
          </a:p>
          <a:p>
            <a:r>
              <a:rPr lang="en-US" b="1" dirty="0" err="1" smtClean="0"/>
              <a:t>bFindHoles</a:t>
            </a:r>
            <a:r>
              <a:rPr lang="en-US" dirty="0" smtClean="0"/>
              <a:t>: tells the contour finder to try to determine whether there are holes within blob detected</a:t>
            </a:r>
          </a:p>
          <a:p>
            <a:r>
              <a:rPr lang="en-US" b="1" dirty="0" err="1" smtClean="0"/>
              <a:t>bUseApproximation</a:t>
            </a:r>
            <a:r>
              <a:rPr lang="en-US" dirty="0" smtClean="0"/>
              <a:t>: tells if to use approximation and to set the minimum number of points needed to represent a certain blob (example line)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78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Prototype Presentations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593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ofxCvCounterFinder</a:t>
            </a:r>
            <a:r>
              <a:rPr lang="en-US" dirty="0" smtClean="0"/>
              <a:t>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Blobs</a:t>
            </a:r>
            <a:r>
              <a:rPr lang="en-US" dirty="0" smtClean="0"/>
              <a:t>: this is a vector </a:t>
            </a:r>
            <a:r>
              <a:rPr lang="en-US" dirty="0" err="1" smtClean="0"/>
              <a:t>ofxCvBlob</a:t>
            </a:r>
            <a:r>
              <a:rPr lang="en-US" dirty="0" smtClean="0"/>
              <a:t>  which returns each blob that was found in the image</a:t>
            </a:r>
          </a:p>
          <a:p>
            <a:r>
              <a:rPr lang="en-US" b="1" dirty="0" err="1" smtClean="0"/>
              <a:t>nBlobs</a:t>
            </a:r>
            <a:r>
              <a:rPr lang="en-US" dirty="0" smtClean="0"/>
              <a:t>: </a:t>
            </a:r>
            <a:r>
              <a:rPr lang="en-US" dirty="0" err="1" smtClean="0"/>
              <a:t>int</a:t>
            </a:r>
            <a:r>
              <a:rPr lang="en-US" dirty="0" smtClean="0"/>
              <a:t> that returns the number of blobs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I = 0; I &lt; </a:t>
            </a:r>
            <a:r>
              <a:rPr lang="en-US" dirty="0" err="1" smtClean="0"/>
              <a:t>countourFinder.nBlobs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++){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countourFinder.blobs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].draw(200, 200);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882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ofxCvBlob</a:t>
            </a:r>
            <a:r>
              <a:rPr lang="en-US" dirty="0"/>
              <a:t> </a:t>
            </a: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Area</a:t>
            </a:r>
            <a:r>
              <a:rPr lang="en-US" dirty="0" smtClean="0"/>
              <a:t>: size of blob in pixels</a:t>
            </a:r>
          </a:p>
          <a:p>
            <a:r>
              <a:rPr lang="en-US" b="1" dirty="0" err="1" smtClean="0"/>
              <a:t>boundingRect</a:t>
            </a:r>
            <a:r>
              <a:rPr lang="en-US" dirty="0" smtClean="0"/>
              <a:t>: </a:t>
            </a:r>
            <a:r>
              <a:rPr lang="en-US" dirty="0" err="1" smtClean="0"/>
              <a:t>ofRectangle</a:t>
            </a:r>
            <a:r>
              <a:rPr lang="en-US" dirty="0" smtClean="0"/>
              <a:t> that shows height and width of your blob</a:t>
            </a:r>
          </a:p>
          <a:p>
            <a:r>
              <a:rPr lang="en-US" b="1" dirty="0" smtClean="0"/>
              <a:t>Centroid</a:t>
            </a:r>
            <a:r>
              <a:rPr lang="en-US" dirty="0" smtClean="0"/>
              <a:t>: </a:t>
            </a:r>
            <a:r>
              <a:rPr lang="en-US" dirty="0" err="1" smtClean="0"/>
              <a:t>ofPoint</a:t>
            </a:r>
            <a:r>
              <a:rPr lang="en-US" dirty="0" smtClean="0"/>
              <a:t> instance with its x and y positions for the center of blob</a:t>
            </a:r>
          </a:p>
          <a:p>
            <a:r>
              <a:rPr lang="en-US" b="1" dirty="0" smtClean="0"/>
              <a:t>Hole</a:t>
            </a:r>
            <a:r>
              <a:rPr lang="en-US" dirty="0" smtClean="0"/>
              <a:t>: </a:t>
            </a:r>
            <a:r>
              <a:rPr lang="en-US" dirty="0" err="1" smtClean="0"/>
              <a:t>boolean</a:t>
            </a:r>
            <a:r>
              <a:rPr lang="en-US" dirty="0" smtClean="0"/>
              <a:t> whether blob contains a hole</a:t>
            </a:r>
          </a:p>
          <a:p>
            <a:r>
              <a:rPr lang="en-US" b="1" dirty="0" err="1" smtClean="0"/>
              <a:t>Pts</a:t>
            </a:r>
            <a:r>
              <a:rPr lang="en-US" dirty="0" smtClean="0"/>
              <a:t>: vector of </a:t>
            </a:r>
            <a:r>
              <a:rPr lang="en-US" dirty="0" err="1" smtClean="0"/>
              <a:t>ofPoint</a:t>
            </a:r>
            <a:r>
              <a:rPr lang="en-US" dirty="0" smtClean="0"/>
              <a:t> objects; this list the different points around the edge of the blob</a:t>
            </a:r>
          </a:p>
          <a:p>
            <a:r>
              <a:rPr lang="en-US" b="1" dirty="0" err="1" smtClean="0"/>
              <a:t>nPts</a:t>
            </a:r>
            <a:r>
              <a:rPr lang="en-US" dirty="0" smtClean="0"/>
              <a:t>: </a:t>
            </a:r>
            <a:r>
              <a:rPr lang="en-US" dirty="0" err="1" smtClean="0"/>
              <a:t>int</a:t>
            </a:r>
            <a:r>
              <a:rPr lang="en-US" dirty="0" smtClean="0"/>
              <a:t> representing the number of points in the contour</a:t>
            </a:r>
          </a:p>
          <a:p>
            <a:r>
              <a:rPr lang="en-US" b="1" dirty="0" smtClean="0"/>
              <a:t>Void draw(float x, float y)</a:t>
            </a:r>
            <a:r>
              <a:rPr lang="en-US" dirty="0" smtClean="0"/>
              <a:t>: draws the blob with </a:t>
            </a:r>
            <a:r>
              <a:rPr lang="en-US" dirty="0" err="1" smtClean="0"/>
              <a:t>x,y</a:t>
            </a:r>
            <a:r>
              <a:rPr lang="en-US" dirty="0" smtClean="0"/>
              <a:t> as the upper left hand corner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6282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Blob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err="1" smtClean="0"/>
              <a:t>ofApp.h</a:t>
            </a:r>
            <a:endParaRPr lang="en-US" b="1" dirty="0" smtClean="0"/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ofxCvColorImage</a:t>
            </a:r>
            <a:r>
              <a:rPr lang="en-US" sz="1800" dirty="0" smtClean="0"/>
              <a:t> </a:t>
            </a:r>
            <a:r>
              <a:rPr lang="en-US" sz="1800" dirty="0" err="1"/>
              <a:t>colorImg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ofxCvGrayscaleImage</a:t>
            </a:r>
            <a:r>
              <a:rPr lang="en-US" sz="1800" dirty="0"/>
              <a:t> </a:t>
            </a:r>
            <a:r>
              <a:rPr lang="en-US" sz="1800" dirty="0" err="1"/>
              <a:t>grayImage</a:t>
            </a:r>
            <a:r>
              <a:rPr lang="en-US" sz="1800" dirty="0"/>
              <a:t>; 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ofxCvGrayscaleImage</a:t>
            </a:r>
            <a:r>
              <a:rPr lang="en-US" sz="1800" dirty="0"/>
              <a:t> </a:t>
            </a:r>
            <a:r>
              <a:rPr lang="en-US" sz="1800" dirty="0" err="1" smtClean="0"/>
              <a:t>grayThreshNear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ofxCvGrayscaleImage</a:t>
            </a:r>
            <a:r>
              <a:rPr lang="en-US" sz="1800" dirty="0"/>
              <a:t> </a:t>
            </a:r>
            <a:r>
              <a:rPr lang="en-US" sz="1800" dirty="0" err="1"/>
              <a:t>grayThreshFar</a:t>
            </a:r>
            <a:r>
              <a:rPr lang="en-US" sz="1800" dirty="0"/>
              <a:t>; </a:t>
            </a:r>
          </a:p>
          <a:p>
            <a:pPr marL="0" indent="0">
              <a:buNone/>
            </a:pPr>
            <a:r>
              <a:rPr lang="en-US" sz="1800" dirty="0"/>
              <a:t>	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ofxCvContourFinder</a:t>
            </a:r>
            <a:r>
              <a:rPr lang="en-US" sz="1800" dirty="0"/>
              <a:t> </a:t>
            </a:r>
            <a:r>
              <a:rPr lang="en-US" sz="1800" dirty="0" err="1"/>
              <a:t>contourFinder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	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bool</a:t>
            </a:r>
            <a:r>
              <a:rPr lang="en-US" sz="1800" dirty="0"/>
              <a:t> </a:t>
            </a:r>
            <a:r>
              <a:rPr lang="en-US" sz="1800" dirty="0" err="1"/>
              <a:t>bThreshWithOpenCV</a:t>
            </a:r>
            <a:r>
              <a:rPr lang="en-US" sz="1800" dirty="0" smtClean="0"/>
              <a:t>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nearThreshold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farThreshold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	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vector</a:t>
            </a:r>
            <a:r>
              <a:rPr lang="en-US" sz="1800" dirty="0"/>
              <a:t>&lt;</a:t>
            </a:r>
            <a:r>
              <a:rPr lang="en-US" sz="1800" dirty="0" err="1"/>
              <a:t>ofPoint</a:t>
            </a:r>
            <a:r>
              <a:rPr lang="en-US" sz="1800" dirty="0"/>
              <a:t>&gt; cursors 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 smtClean="0"/>
              <a:t>ofxPanel</a:t>
            </a:r>
            <a:r>
              <a:rPr lang="en-US" sz="1800" dirty="0" smtClean="0"/>
              <a:t> </a:t>
            </a:r>
            <a:r>
              <a:rPr lang="en-US" sz="1800" dirty="0" err="1"/>
              <a:t>gui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ofxIntSlider</a:t>
            </a:r>
            <a:r>
              <a:rPr lang="en-US" sz="1800" dirty="0"/>
              <a:t> </a:t>
            </a:r>
            <a:r>
              <a:rPr lang="en-US" sz="1800" dirty="0" err="1"/>
              <a:t>threshHoldNear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ofxIntSlider</a:t>
            </a:r>
            <a:r>
              <a:rPr lang="en-US" sz="1800" dirty="0"/>
              <a:t> </a:t>
            </a:r>
            <a:r>
              <a:rPr lang="en-US" sz="1800" dirty="0" err="1"/>
              <a:t>threshHoldFar</a:t>
            </a:r>
            <a:r>
              <a:rPr lang="en-US" sz="1800" dirty="0"/>
              <a:t>;</a:t>
            </a:r>
            <a:endParaRPr 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89151"/>
            <a:ext cx="4038600" cy="7493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These images are used to determine what has changed between the current frame and the background. </a:t>
            </a:r>
            <a:r>
              <a:rPr lang="en-US" sz="1800" b="1" dirty="0" err="1"/>
              <a:t>grayImage</a:t>
            </a:r>
            <a:r>
              <a:rPr lang="en-US" sz="1800" b="1" dirty="0"/>
              <a:t> converts the </a:t>
            </a:r>
            <a:r>
              <a:rPr lang="en-US" sz="1800" b="1" dirty="0" err="1"/>
              <a:t>colorImage</a:t>
            </a:r>
            <a:r>
              <a:rPr lang="en-US" sz="1800" b="1" dirty="0"/>
              <a:t> into a </a:t>
            </a:r>
            <a:r>
              <a:rPr lang="en-US" sz="1800" b="1" dirty="0" err="1"/>
              <a:t>grayscale</a:t>
            </a:r>
            <a:endParaRPr lang="en-US" sz="1800" b="1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48200" y="4127501"/>
            <a:ext cx="4038600" cy="749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b="1" dirty="0" smtClean="0"/>
              <a:t>Each frame we take a number of blobs and create cursors at their centroids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681758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Blob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 err="1" smtClean="0"/>
              <a:t>ofApp.cpp</a:t>
            </a:r>
            <a:endParaRPr lang="en-US" b="1" dirty="0" smtClean="0"/>
          </a:p>
          <a:p>
            <a:pPr marL="0" indent="0">
              <a:buNone/>
            </a:pPr>
            <a:r>
              <a:rPr lang="en-US" sz="1800" b="1" u="sng" dirty="0" smtClean="0"/>
              <a:t>Setup</a:t>
            </a:r>
          </a:p>
          <a:p>
            <a:pPr marL="0" indent="0">
              <a:buNone/>
            </a:pPr>
            <a:endParaRPr lang="en-US" sz="1800" b="1" u="sng" dirty="0"/>
          </a:p>
          <a:p>
            <a:pPr marL="0" indent="0">
              <a:buNone/>
            </a:pPr>
            <a:r>
              <a:rPr lang="en-US" sz="1800" dirty="0" err="1" smtClean="0"/>
              <a:t>gui.setup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 err="1" smtClean="0"/>
              <a:t>gui.add</a:t>
            </a:r>
            <a:r>
              <a:rPr lang="en-US" sz="1800" dirty="0"/>
              <a:t>(</a:t>
            </a:r>
            <a:r>
              <a:rPr lang="en-US" sz="1800" dirty="0" err="1"/>
              <a:t>threshHoldNear.setup</a:t>
            </a:r>
            <a:r>
              <a:rPr lang="en-US" sz="1800" dirty="0"/>
              <a:t>("Near </a:t>
            </a:r>
            <a:r>
              <a:rPr lang="en-US" sz="1800" dirty="0" err="1"/>
              <a:t>Threshhold</a:t>
            </a:r>
            <a:r>
              <a:rPr lang="en-US" sz="1800" dirty="0"/>
              <a:t>", 100, 0, 255))</a:t>
            </a:r>
            <a:r>
              <a:rPr lang="en-US" sz="1800" dirty="0" smtClean="0"/>
              <a:t>;</a:t>
            </a:r>
          </a:p>
          <a:p>
            <a:pPr marL="0" indent="0">
              <a:buNone/>
            </a:pPr>
            <a:r>
              <a:rPr lang="en-US" sz="1800" dirty="0" err="1" smtClean="0"/>
              <a:t>gui.add</a:t>
            </a:r>
            <a:r>
              <a:rPr lang="en-US" sz="1800" dirty="0"/>
              <a:t>(</a:t>
            </a:r>
            <a:r>
              <a:rPr lang="en-US" sz="1800" dirty="0" err="1"/>
              <a:t>threshHoldFar.setup</a:t>
            </a:r>
            <a:r>
              <a:rPr lang="en-US" sz="1800" dirty="0"/>
              <a:t>("Far </a:t>
            </a:r>
            <a:r>
              <a:rPr lang="en-US" sz="1800" dirty="0" err="1"/>
              <a:t>Threshhold</a:t>
            </a:r>
            <a:r>
              <a:rPr lang="en-US" sz="1800" dirty="0"/>
              <a:t>", 95, 0, 255))</a:t>
            </a:r>
            <a:r>
              <a:rPr lang="en-US" sz="1800" dirty="0" smtClean="0"/>
              <a:t>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 smtClean="0"/>
              <a:t>colorImg.allocate</a:t>
            </a:r>
            <a:r>
              <a:rPr lang="en-US" sz="1800" dirty="0"/>
              <a:t>(</a:t>
            </a:r>
            <a:r>
              <a:rPr lang="en-US" sz="1800" dirty="0" err="1"/>
              <a:t>kinect.width</a:t>
            </a:r>
            <a:r>
              <a:rPr lang="en-US" sz="1800" dirty="0"/>
              <a:t>, </a:t>
            </a:r>
            <a:r>
              <a:rPr lang="en-US" sz="1800" dirty="0" err="1"/>
              <a:t>kinect.height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 err="1" smtClean="0"/>
              <a:t>grayImage.allocate</a:t>
            </a:r>
            <a:r>
              <a:rPr lang="en-US" sz="1800" dirty="0"/>
              <a:t>(</a:t>
            </a:r>
            <a:r>
              <a:rPr lang="en-US" sz="1800" dirty="0" err="1"/>
              <a:t>kinect.width</a:t>
            </a:r>
            <a:r>
              <a:rPr lang="en-US" sz="1800" dirty="0"/>
              <a:t>, </a:t>
            </a:r>
            <a:r>
              <a:rPr lang="en-US" sz="1800" dirty="0" err="1"/>
              <a:t>kinect.height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 err="1" smtClean="0"/>
              <a:t>grayThreshNear.allocate</a:t>
            </a:r>
            <a:r>
              <a:rPr lang="en-US" sz="1800" dirty="0"/>
              <a:t>(</a:t>
            </a:r>
            <a:r>
              <a:rPr lang="en-US" sz="1800" dirty="0" err="1"/>
              <a:t>kinect.width</a:t>
            </a:r>
            <a:r>
              <a:rPr lang="en-US" sz="1800" dirty="0"/>
              <a:t>, </a:t>
            </a:r>
            <a:r>
              <a:rPr lang="en-US" sz="1800" dirty="0" err="1"/>
              <a:t>kinect.height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 err="1" smtClean="0"/>
              <a:t>grayThreshFar.allocate</a:t>
            </a:r>
            <a:r>
              <a:rPr lang="en-US" sz="1800" dirty="0"/>
              <a:t>(</a:t>
            </a:r>
            <a:r>
              <a:rPr lang="en-US" sz="1800" dirty="0" err="1"/>
              <a:t>kinect.width</a:t>
            </a:r>
            <a:r>
              <a:rPr lang="en-US" sz="1800" dirty="0"/>
              <a:t>, </a:t>
            </a:r>
            <a:r>
              <a:rPr lang="en-US" sz="1800" dirty="0" err="1"/>
              <a:t>kinect.height</a:t>
            </a:r>
            <a:r>
              <a:rPr lang="en-US" sz="1800" dirty="0"/>
              <a:t>)</a:t>
            </a:r>
            <a:r>
              <a:rPr lang="en-US" sz="1800" dirty="0" smtClean="0"/>
              <a:t>;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err="1"/>
              <a:t>bThreshWithOpenCV</a:t>
            </a:r>
            <a:r>
              <a:rPr lang="en-US" sz="1800" dirty="0"/>
              <a:t> = true;</a:t>
            </a:r>
            <a:endParaRPr lang="en-US" sz="1800" dirty="0" smtClean="0"/>
          </a:p>
          <a:p>
            <a:pPr marL="0" indent="0">
              <a:buNone/>
            </a:pPr>
            <a:endParaRPr lang="en-US" sz="1800" b="1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647951"/>
            <a:ext cx="4038600" cy="7493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smtClean="0"/>
              <a:t>Set GUI Up</a:t>
            </a:r>
            <a:endParaRPr lang="en-US" sz="1800" b="1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48200" y="4127501"/>
            <a:ext cx="4038600" cy="7493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b="1" dirty="0" smtClean="0"/>
              <a:t>Allocate memory for the array of pixels that the image will use to save the incoming pixel data.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254438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Blob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 err="1" smtClean="0"/>
              <a:t>ofApp.cpp</a:t>
            </a:r>
            <a:endParaRPr lang="en-US" b="1" dirty="0" smtClean="0"/>
          </a:p>
          <a:p>
            <a:pPr marL="0" indent="0">
              <a:buNone/>
            </a:pPr>
            <a:r>
              <a:rPr lang="en-US" sz="1800" b="1" u="sng" dirty="0" err="1" smtClean="0"/>
              <a:t>UPdate</a:t>
            </a:r>
            <a:r>
              <a:rPr lang="en-US" sz="1800" dirty="0"/>
              <a:t> </a:t>
            </a: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 smtClean="0"/>
              <a:t>nearThreshold</a:t>
            </a:r>
            <a:r>
              <a:rPr lang="en-US" sz="1800" dirty="0" smtClean="0"/>
              <a:t> </a:t>
            </a:r>
            <a:r>
              <a:rPr lang="en-US" sz="1800" dirty="0"/>
              <a:t>= </a:t>
            </a:r>
            <a:r>
              <a:rPr lang="en-US" sz="1800" dirty="0" err="1"/>
              <a:t>threshHoldNear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 err="1" smtClean="0"/>
              <a:t>farThreshold</a:t>
            </a:r>
            <a:r>
              <a:rPr lang="en-US" sz="1800" dirty="0" smtClean="0"/>
              <a:t> </a:t>
            </a:r>
            <a:r>
              <a:rPr lang="en-US" sz="1800" dirty="0"/>
              <a:t>= </a:t>
            </a:r>
            <a:r>
              <a:rPr lang="en-US" sz="1800" dirty="0" err="1"/>
              <a:t>threshHoldFar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    </a:t>
            </a:r>
          </a:p>
          <a:p>
            <a:pPr marL="0" indent="0">
              <a:buNone/>
            </a:pPr>
            <a:r>
              <a:rPr lang="en-US" sz="1800" dirty="0" err="1" smtClean="0"/>
              <a:t>kinect.update</a:t>
            </a:r>
            <a:r>
              <a:rPr lang="en-US" sz="1800" dirty="0"/>
              <a:t>()</a:t>
            </a:r>
            <a:r>
              <a:rPr lang="en-US" sz="1800" dirty="0" smtClean="0"/>
              <a:t>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if</a:t>
            </a:r>
            <a:r>
              <a:rPr lang="en-US" sz="1800" dirty="0"/>
              <a:t>(</a:t>
            </a:r>
            <a:r>
              <a:rPr lang="en-US" sz="1800" dirty="0" err="1"/>
              <a:t>kinect.isFrameNew</a:t>
            </a:r>
            <a:r>
              <a:rPr lang="en-US" sz="1800" dirty="0"/>
              <a:t>()) {</a:t>
            </a:r>
          </a:p>
          <a:p>
            <a:pPr marL="0" indent="0">
              <a:buNone/>
            </a:pPr>
            <a:r>
              <a:rPr lang="en-US" sz="1800" dirty="0"/>
              <a:t>		</a:t>
            </a:r>
          </a:p>
          <a:p>
            <a:pPr marL="0" indent="0">
              <a:buNone/>
            </a:pPr>
            <a:r>
              <a:rPr lang="en-US" sz="1800" dirty="0" err="1" smtClean="0"/>
              <a:t>grayImage.setFromPixels</a:t>
            </a:r>
            <a:r>
              <a:rPr lang="en-US" sz="1800" dirty="0"/>
              <a:t>(</a:t>
            </a:r>
            <a:r>
              <a:rPr lang="en-US" sz="1800" dirty="0" err="1"/>
              <a:t>kinect.getDepthPixels</a:t>
            </a:r>
            <a:r>
              <a:rPr lang="en-US" sz="1800" dirty="0"/>
              <a:t>(), </a:t>
            </a:r>
            <a:r>
              <a:rPr lang="en-US" sz="1800" dirty="0" err="1"/>
              <a:t>kinect.width</a:t>
            </a:r>
            <a:r>
              <a:rPr lang="en-US" sz="1800" dirty="0"/>
              <a:t>, </a:t>
            </a:r>
            <a:r>
              <a:rPr lang="en-US" sz="1800" dirty="0" err="1"/>
              <a:t>kinect.height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		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if</a:t>
            </a:r>
            <a:r>
              <a:rPr lang="en-US" sz="1800" dirty="0"/>
              <a:t>(</a:t>
            </a:r>
            <a:r>
              <a:rPr lang="en-US" sz="1800" dirty="0" err="1"/>
              <a:t>bThreshWithOpenCV</a:t>
            </a:r>
            <a:r>
              <a:rPr lang="en-US" sz="1800" dirty="0"/>
              <a:t>) {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 smtClean="0"/>
              <a:t>grayThreshNear</a:t>
            </a:r>
            <a:r>
              <a:rPr lang="en-US" sz="1800" dirty="0" smtClean="0"/>
              <a:t> </a:t>
            </a:r>
            <a:r>
              <a:rPr lang="en-US" sz="1800" dirty="0"/>
              <a:t>= </a:t>
            </a:r>
            <a:r>
              <a:rPr lang="en-US" sz="1800" dirty="0" err="1"/>
              <a:t>grayImage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 smtClean="0"/>
              <a:t>grayThreshFar</a:t>
            </a:r>
            <a:r>
              <a:rPr lang="en-US" sz="1800" dirty="0" smtClean="0"/>
              <a:t> </a:t>
            </a:r>
            <a:r>
              <a:rPr lang="en-US" sz="1800" dirty="0"/>
              <a:t>= </a:t>
            </a:r>
            <a:r>
              <a:rPr lang="en-US" sz="1800" dirty="0" err="1"/>
              <a:t>grayImage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 smtClean="0"/>
              <a:t>grayThreshNear.threshold</a:t>
            </a:r>
            <a:r>
              <a:rPr lang="en-US" sz="1800" dirty="0"/>
              <a:t>(</a:t>
            </a:r>
            <a:r>
              <a:rPr lang="en-US" sz="1800" dirty="0" err="1"/>
              <a:t>nearThreshold</a:t>
            </a:r>
            <a:r>
              <a:rPr lang="en-US" sz="1800" dirty="0"/>
              <a:t>, true);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 smtClean="0"/>
              <a:t>grayThreshFar.threshold</a:t>
            </a:r>
            <a:r>
              <a:rPr lang="en-US" sz="1800" dirty="0"/>
              <a:t>(</a:t>
            </a:r>
            <a:r>
              <a:rPr lang="en-US" sz="1800" dirty="0" err="1"/>
              <a:t>farThreshold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 smtClean="0"/>
              <a:t>cvAnd</a:t>
            </a:r>
            <a:r>
              <a:rPr lang="en-US" sz="1800" dirty="0"/>
              <a:t>(</a:t>
            </a:r>
            <a:r>
              <a:rPr lang="en-US" sz="1800" dirty="0" err="1"/>
              <a:t>grayThreshNear.getCvImage</a:t>
            </a:r>
            <a:r>
              <a:rPr lang="en-US" sz="1800" dirty="0"/>
              <a:t>(), </a:t>
            </a:r>
            <a:r>
              <a:rPr lang="en-US" sz="1800" dirty="0" err="1"/>
              <a:t>grayThreshFar.getCvImage</a:t>
            </a:r>
            <a:r>
              <a:rPr lang="en-US" sz="1800" dirty="0"/>
              <a:t>(), </a:t>
            </a:r>
            <a:r>
              <a:rPr lang="en-US" sz="1800" dirty="0" err="1"/>
              <a:t>grayImage.getCvImage</a:t>
            </a:r>
            <a:r>
              <a:rPr lang="en-US" sz="1800" dirty="0"/>
              <a:t>(), NULL);</a:t>
            </a:r>
          </a:p>
          <a:p>
            <a:pPr marL="0" indent="0">
              <a:buNone/>
            </a:pPr>
            <a:r>
              <a:rPr lang="en-US" sz="1800" dirty="0" smtClean="0"/>
              <a:t>	}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}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		</a:t>
            </a:r>
          </a:p>
          <a:p>
            <a:pPr marL="0" indent="0">
              <a:buNone/>
            </a:pPr>
            <a:r>
              <a:rPr lang="en-US" sz="1800" dirty="0" err="1" smtClean="0"/>
              <a:t>grayImage.flagImageChanged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</a:p>
          <a:p>
            <a:pPr marL="0" indent="0">
              <a:buNone/>
            </a:pPr>
            <a:r>
              <a:rPr lang="en-US" sz="1800" dirty="0" err="1" smtClean="0"/>
              <a:t>contourFinder.findContours</a:t>
            </a:r>
            <a:r>
              <a:rPr lang="en-US" sz="1800" dirty="0"/>
              <a:t>(</a:t>
            </a:r>
            <a:r>
              <a:rPr lang="en-US" sz="1800" dirty="0" err="1"/>
              <a:t>grayImage</a:t>
            </a:r>
            <a:r>
              <a:rPr lang="en-US" sz="1800" dirty="0"/>
              <a:t>, 10.0 , (</a:t>
            </a:r>
            <a:r>
              <a:rPr lang="en-US" sz="1800" dirty="0" err="1"/>
              <a:t>kinect.width</a:t>
            </a:r>
            <a:r>
              <a:rPr lang="en-US" sz="1800" dirty="0"/>
              <a:t> * </a:t>
            </a:r>
            <a:r>
              <a:rPr lang="en-US" sz="1800" dirty="0" err="1"/>
              <a:t>kinect.height</a:t>
            </a:r>
            <a:r>
              <a:rPr lang="en-US" sz="1800" dirty="0"/>
              <a:t>) / 4  , 2, false );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</a:p>
          <a:p>
            <a:pPr marL="0" indent="0">
              <a:buNone/>
            </a:pPr>
            <a:r>
              <a:rPr lang="pt-BR" sz="1800" dirty="0" err="1" smtClean="0"/>
              <a:t>cursors.clear</a:t>
            </a:r>
            <a:r>
              <a:rPr lang="pt-BR" sz="1800" dirty="0"/>
              <a:t>() ;</a:t>
            </a:r>
            <a:endParaRPr lang="en-US" sz="2000" b="1" dirty="0"/>
          </a:p>
          <a:p>
            <a:pPr marL="0" indent="0">
              <a:buNone/>
            </a:pPr>
            <a:endParaRPr lang="en-US" sz="1800" b="1" u="sng" dirty="0" smtClean="0"/>
          </a:p>
          <a:p>
            <a:endParaRPr lang="en-US" sz="1800" b="1" u="sn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73301"/>
            <a:ext cx="4038600" cy="7493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smtClean="0"/>
              <a:t>Transfer </a:t>
            </a:r>
            <a:r>
              <a:rPr lang="en-US" sz="1800" b="1" dirty="0" err="1" smtClean="0"/>
              <a:t>Gui</a:t>
            </a:r>
            <a:r>
              <a:rPr lang="en-US" sz="1800" b="1" dirty="0" smtClean="0"/>
              <a:t> Values</a:t>
            </a:r>
            <a:endParaRPr lang="en-US" sz="1800" b="1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48200" y="3513668"/>
            <a:ext cx="4038600" cy="7493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b="1" dirty="0" smtClean="0"/>
              <a:t>If we are connected and there is a new frame rate, we load </a:t>
            </a:r>
            <a:r>
              <a:rPr lang="en-US" sz="1800" b="1" dirty="0" err="1" smtClean="0"/>
              <a:t>grascale</a:t>
            </a:r>
            <a:r>
              <a:rPr lang="en-US" sz="1800" b="1" dirty="0"/>
              <a:t> </a:t>
            </a:r>
            <a:r>
              <a:rPr lang="en-US" sz="1800" b="1" dirty="0" smtClean="0"/>
              <a:t>image and assign thresholds.</a:t>
            </a:r>
            <a:endParaRPr lang="en-US" sz="1800" b="1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732867" y="4944535"/>
            <a:ext cx="4038600" cy="749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b="1" dirty="0" smtClean="0"/>
              <a:t>Find contours and clear our cursors vector.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930275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Blob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err="1" smtClean="0"/>
              <a:t>ofApp.cpp</a:t>
            </a:r>
            <a:endParaRPr lang="en-US" b="1" dirty="0" smtClean="0"/>
          </a:p>
          <a:p>
            <a:pPr marL="0" indent="0">
              <a:buNone/>
            </a:pPr>
            <a:r>
              <a:rPr lang="en-US" sz="1400" b="1" u="sng" dirty="0" smtClean="0"/>
              <a:t>Update</a:t>
            </a:r>
            <a:r>
              <a:rPr lang="en-US" sz="1400" dirty="0" smtClean="0"/>
              <a:t> </a:t>
            </a:r>
          </a:p>
          <a:p>
            <a:pPr marL="0" indent="0">
              <a:buNone/>
            </a:pPr>
            <a:endParaRPr lang="pt-BR" sz="1400" dirty="0" smtClean="0"/>
          </a:p>
          <a:p>
            <a:pPr marL="0" indent="0">
              <a:buNone/>
            </a:pPr>
            <a:r>
              <a:rPr lang="pt-BR" sz="1400" dirty="0" err="1" smtClean="0"/>
              <a:t>cursors.clear</a:t>
            </a:r>
            <a:r>
              <a:rPr lang="pt-BR" sz="1400" dirty="0"/>
              <a:t>() ;</a:t>
            </a:r>
          </a:p>
          <a:p>
            <a:pPr marL="0" indent="0">
              <a:buNone/>
            </a:pPr>
            <a:r>
              <a:rPr lang="pt-BR" sz="1400" dirty="0"/>
              <a:t>   </a:t>
            </a:r>
            <a:r>
              <a:rPr lang="pt-BR" sz="1400" dirty="0" smtClean="0"/>
              <a:t> </a:t>
            </a:r>
            <a:endParaRPr lang="pt-BR" sz="1400" dirty="0"/>
          </a:p>
          <a:p>
            <a:pPr marL="0" indent="0">
              <a:buNone/>
            </a:pPr>
            <a:r>
              <a:rPr lang="en-US" sz="1400" dirty="0" smtClean="0"/>
              <a:t>for </a:t>
            </a:r>
            <a:r>
              <a:rPr lang="en-US" sz="1400" dirty="0"/>
              <a:t>(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= 0 ; </a:t>
            </a:r>
            <a:r>
              <a:rPr lang="en-US" sz="1400" dirty="0" err="1"/>
              <a:t>i</a:t>
            </a:r>
            <a:r>
              <a:rPr lang="en-US" sz="1400" dirty="0"/>
              <a:t> &lt; </a:t>
            </a:r>
            <a:r>
              <a:rPr lang="en-US" sz="1400" dirty="0" err="1"/>
              <a:t>contourFinder.nBlobs</a:t>
            </a:r>
            <a:r>
              <a:rPr lang="en-US" sz="1400" dirty="0"/>
              <a:t> ; </a:t>
            </a:r>
            <a:r>
              <a:rPr lang="en-US" sz="1400" dirty="0" err="1"/>
              <a:t>i</a:t>
            </a:r>
            <a:r>
              <a:rPr lang="en-US" sz="1400" dirty="0"/>
              <a:t>++ </a:t>
            </a:r>
            <a:r>
              <a:rPr lang="en-US" sz="1400" dirty="0" smtClean="0"/>
              <a:t>){</a:t>
            </a: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	ofVec2f </a:t>
            </a:r>
            <a:r>
              <a:rPr lang="en-US" sz="1400" dirty="0" err="1"/>
              <a:t>iCentroid</a:t>
            </a:r>
            <a:r>
              <a:rPr lang="en-US" sz="1400" dirty="0"/>
              <a:t> = </a:t>
            </a:r>
            <a:r>
              <a:rPr lang="en-US" sz="1400" dirty="0" smtClean="0"/>
              <a:t>	</a:t>
            </a:r>
            <a:r>
              <a:rPr lang="en-US" sz="1400" dirty="0" err="1" smtClean="0"/>
              <a:t>contourFinder.blobs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].centroid;</a:t>
            </a:r>
          </a:p>
          <a:p>
            <a:pPr marL="0" indent="0">
              <a:buNone/>
            </a:pPr>
            <a:r>
              <a:rPr lang="en-US" sz="1400" dirty="0"/>
              <a:t>      </a:t>
            </a:r>
            <a:r>
              <a:rPr lang="en-US" sz="1400" dirty="0" smtClean="0"/>
              <a:t> </a:t>
            </a:r>
            <a:r>
              <a:rPr lang="en-US" sz="1400" dirty="0" err="1"/>
              <a:t>cursors.push_back</a:t>
            </a:r>
            <a:r>
              <a:rPr lang="en-US" sz="1400" dirty="0"/>
              <a:t>( </a:t>
            </a:r>
            <a:r>
              <a:rPr lang="en-US" sz="1400" dirty="0" err="1"/>
              <a:t>iCentroid</a:t>
            </a:r>
            <a:r>
              <a:rPr lang="en-US" sz="1400" dirty="0"/>
              <a:t> ) </a:t>
            </a:r>
            <a:r>
              <a:rPr lang="en-US" sz="1400" dirty="0" smtClean="0"/>
              <a:t>;}</a:t>
            </a:r>
          </a:p>
          <a:p>
            <a:pPr marL="0" indent="0">
              <a:buNone/>
            </a:pPr>
            <a:endParaRPr lang="en-US" sz="1400" b="1" u="sng" dirty="0"/>
          </a:p>
          <a:p>
            <a:pPr marL="0" indent="0">
              <a:buNone/>
            </a:pPr>
            <a:r>
              <a:rPr lang="en-US" sz="1400" b="1" u="sng" dirty="0" smtClean="0"/>
              <a:t>Draw</a:t>
            </a: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grayImage.draw</a:t>
            </a:r>
            <a:r>
              <a:rPr lang="en-US" sz="1400" dirty="0"/>
              <a:t>(0, 0, </a:t>
            </a:r>
            <a:r>
              <a:rPr lang="en-US" sz="1400" dirty="0" err="1"/>
              <a:t>kinect.width</a:t>
            </a:r>
            <a:r>
              <a:rPr lang="en-US" sz="1400" dirty="0"/>
              <a:t> , </a:t>
            </a:r>
            <a:r>
              <a:rPr lang="en-US" sz="1400" dirty="0" err="1"/>
              <a:t>kinect.height</a:t>
            </a:r>
            <a:r>
              <a:rPr lang="en-US" sz="1400" dirty="0"/>
              <a:t>);</a:t>
            </a:r>
          </a:p>
          <a:p>
            <a:pPr marL="0" indent="0">
              <a:buNone/>
            </a:pPr>
            <a:r>
              <a:rPr lang="en-US" sz="1400" dirty="0" err="1" smtClean="0"/>
              <a:t>contourFinder.draw</a:t>
            </a:r>
            <a:r>
              <a:rPr lang="en-US" sz="1400" dirty="0"/>
              <a:t>(0, 0, </a:t>
            </a:r>
            <a:r>
              <a:rPr lang="en-US" sz="1400" dirty="0" err="1"/>
              <a:t>kinect.width</a:t>
            </a:r>
            <a:r>
              <a:rPr lang="en-US" sz="1400" dirty="0"/>
              <a:t>, </a:t>
            </a:r>
            <a:r>
              <a:rPr lang="en-US" sz="1400" dirty="0" err="1"/>
              <a:t>kinect.height</a:t>
            </a:r>
            <a:r>
              <a:rPr lang="en-US" sz="1400" dirty="0"/>
              <a:t>);</a:t>
            </a:r>
          </a:p>
          <a:p>
            <a:pPr marL="0" indent="0">
              <a:buNone/>
            </a:pPr>
            <a:r>
              <a:rPr lang="pl-PL" sz="1400" dirty="0" err="1" smtClean="0"/>
              <a:t>gui.draw</a:t>
            </a:r>
            <a:r>
              <a:rPr lang="pl-PL" sz="1400" dirty="0"/>
              <a:t>();</a:t>
            </a:r>
          </a:p>
          <a:p>
            <a:pPr marL="0" indent="0">
              <a:buNone/>
            </a:pPr>
            <a:r>
              <a:rPr lang="pl-PL" sz="1400" dirty="0"/>
              <a:t>    </a:t>
            </a:r>
            <a:endParaRPr lang="pl-PL" sz="1400" dirty="0" smtClean="0"/>
          </a:p>
          <a:p>
            <a:pPr marL="0" indent="0">
              <a:buNone/>
            </a:pPr>
            <a:r>
              <a:rPr lang="en-US" sz="1400" dirty="0" smtClean="0"/>
              <a:t>if </a:t>
            </a:r>
            <a:r>
              <a:rPr lang="en-US" sz="1400" dirty="0"/>
              <a:t>( </a:t>
            </a:r>
            <a:r>
              <a:rPr lang="en-US" sz="1400" dirty="0" err="1"/>
              <a:t>cursors.size</a:t>
            </a:r>
            <a:r>
              <a:rPr lang="en-US" sz="1400" dirty="0"/>
              <a:t>() &gt; 0 </a:t>
            </a:r>
            <a:r>
              <a:rPr lang="en-US" sz="1400" dirty="0" smtClean="0"/>
              <a:t>) </a:t>
            </a:r>
            <a:r>
              <a:rPr lang="en-US" sz="1400" dirty="0"/>
              <a:t>{</a:t>
            </a:r>
          </a:p>
          <a:p>
            <a:pPr marL="0" indent="0">
              <a:buNone/>
            </a:pPr>
            <a:r>
              <a:rPr lang="en-US" sz="1400" dirty="0" smtClean="0"/>
              <a:t>	for </a:t>
            </a:r>
            <a:r>
              <a:rPr lang="en-US" sz="1400" dirty="0"/>
              <a:t>(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= 0 ; </a:t>
            </a:r>
            <a:r>
              <a:rPr lang="en-US" sz="1400" dirty="0" err="1"/>
              <a:t>i</a:t>
            </a:r>
            <a:r>
              <a:rPr lang="en-US" sz="1400" dirty="0"/>
              <a:t> &lt; </a:t>
            </a:r>
            <a:r>
              <a:rPr lang="en-US" sz="1400" dirty="0" err="1"/>
              <a:t>cursors.size</a:t>
            </a:r>
            <a:r>
              <a:rPr lang="en-US" sz="1400" dirty="0"/>
              <a:t>() ; </a:t>
            </a:r>
            <a:r>
              <a:rPr lang="en-US" sz="1400" dirty="0" err="1"/>
              <a:t>i</a:t>
            </a:r>
            <a:r>
              <a:rPr lang="en-US" sz="1400" dirty="0"/>
              <a:t>++ </a:t>
            </a:r>
            <a:r>
              <a:rPr lang="en-US" sz="1400" dirty="0" smtClean="0"/>
              <a:t> </a:t>
            </a:r>
            <a:r>
              <a:rPr lang="en-US" sz="1400" dirty="0"/>
              <a:t>{</a:t>
            </a:r>
          </a:p>
          <a:p>
            <a:pPr marL="0" indent="0">
              <a:buNone/>
            </a:pPr>
            <a:r>
              <a:rPr lang="pt-BR" sz="1400" dirty="0" smtClean="0"/>
              <a:t>	</a:t>
            </a:r>
            <a:r>
              <a:rPr lang="pt-BR" sz="1400" dirty="0" err="1" smtClean="0"/>
              <a:t>ofSetColor</a:t>
            </a:r>
            <a:r>
              <a:rPr lang="pt-BR" sz="1400" dirty="0" smtClean="0"/>
              <a:t>(255, 0, 0); </a:t>
            </a:r>
          </a:p>
          <a:p>
            <a:pPr marL="0" indent="0">
              <a:buNone/>
            </a:pPr>
            <a:r>
              <a:rPr lang="pt-BR" sz="1400" dirty="0"/>
              <a:t>	</a:t>
            </a:r>
            <a:r>
              <a:rPr lang="pt-BR" sz="1400" dirty="0" err="1" smtClean="0"/>
              <a:t>ofCircle</a:t>
            </a:r>
            <a:r>
              <a:rPr lang="pt-BR" sz="1400" dirty="0"/>
              <a:t>( </a:t>
            </a:r>
            <a:r>
              <a:rPr lang="pt-BR" sz="1400" dirty="0" err="1"/>
              <a:t>cursors</a:t>
            </a:r>
            <a:r>
              <a:rPr lang="pt-BR" sz="1400" dirty="0"/>
              <a:t>[</a:t>
            </a:r>
            <a:r>
              <a:rPr lang="pt-BR" sz="1400" dirty="0" err="1"/>
              <a:t>i</a:t>
            </a:r>
            <a:r>
              <a:rPr lang="pt-BR" sz="1400" dirty="0"/>
              <a:t>] , 12 ) ;</a:t>
            </a:r>
          </a:p>
          <a:p>
            <a:pPr marL="0" indent="0">
              <a:buNone/>
            </a:pPr>
            <a:r>
              <a:rPr lang="pt-BR" sz="1400" dirty="0"/>
              <a:t>        }</a:t>
            </a:r>
          </a:p>
          <a:p>
            <a:pPr marL="0" indent="0">
              <a:buNone/>
            </a:pPr>
            <a:r>
              <a:rPr lang="pt-BR" sz="1400" dirty="0"/>
              <a:t>    }</a:t>
            </a:r>
            <a:endParaRPr lang="en-US" sz="1400" b="1" u="sng" dirty="0" smtClean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732867" y="3801535"/>
            <a:ext cx="4038600" cy="749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b="1" dirty="0" smtClean="0"/>
              <a:t>Find contours, add centroids, and draw them.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856090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Working Demo of </a:t>
            </a:r>
          </a:p>
          <a:p>
            <a:r>
              <a:rPr lang="en-US" dirty="0" smtClean="0"/>
              <a:t>Series of prototypes in the form of sketches that eventually lead you to your final</a:t>
            </a:r>
          </a:p>
          <a:p>
            <a:r>
              <a:rPr lang="en-US" dirty="0" smtClean="0"/>
              <a:t>Technical presentation on sketch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05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Kinect</a:t>
            </a:r>
            <a:r>
              <a:rPr lang="en-US" dirty="0" smtClean="0"/>
              <a:t> 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3D Depth Sensors: light and right </a:t>
            </a:r>
          </a:p>
          <a:p>
            <a:r>
              <a:rPr lang="en-US" dirty="0" smtClean="0"/>
              <a:t>RGB Camera: center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257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Kinect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Kinect</a:t>
            </a:r>
            <a:r>
              <a:rPr lang="en-US" dirty="0" smtClean="0"/>
              <a:t> uses structured light</a:t>
            </a:r>
          </a:p>
          <a:p>
            <a:r>
              <a:rPr lang="en-US" dirty="0" smtClean="0"/>
              <a:t>Body position is inferred using machine learning</a:t>
            </a:r>
          </a:p>
          <a:p>
            <a:r>
              <a:rPr lang="en-US" dirty="0" smtClean="0"/>
              <a:t>Depth map is constructed by analyzing a speckle pattern of infrared laser light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826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structured light?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85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a known pattern onto the scene and infer depth from the deformation of that pattern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29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Kinect</a:t>
            </a:r>
            <a:r>
              <a:rPr lang="en-US" dirty="0" smtClean="0"/>
              <a:t>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NI</a:t>
            </a:r>
          </a:p>
          <a:p>
            <a:r>
              <a:rPr lang="en-US" dirty="0">
                <a:hlinkClick r:id="rId2"/>
              </a:rPr>
              <a:t>http://developkinect.com/</a:t>
            </a:r>
            <a:r>
              <a:rPr lang="en-US" dirty="0" smtClean="0">
                <a:hlinkClick r:id="rId2"/>
              </a:rPr>
              <a:t>resources</a:t>
            </a:r>
            <a:endParaRPr lang="en-US" dirty="0" smtClean="0"/>
          </a:p>
          <a:p>
            <a:r>
              <a:rPr lang="en-US" dirty="0" smtClean="0"/>
              <a:t>TSPS – Toolkit for Sensing People in Spaces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105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62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 &amp;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ofApp.h</a:t>
            </a: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sz="1800" dirty="0"/>
              <a:t>#include “</a:t>
            </a:r>
            <a:r>
              <a:rPr lang="en-US" sz="1800" dirty="0" err="1"/>
              <a:t>ofxKinect.h</a:t>
            </a:r>
            <a:r>
              <a:rPr lang="en-US" sz="1800" dirty="0"/>
              <a:t>”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 smtClean="0"/>
              <a:t>ofxKinect</a:t>
            </a:r>
            <a:r>
              <a:rPr lang="en-US" sz="1800" dirty="0" smtClean="0"/>
              <a:t> </a:t>
            </a:r>
            <a:r>
              <a:rPr lang="en-US" sz="1800" dirty="0" err="1" smtClean="0"/>
              <a:t>kinect</a:t>
            </a:r>
            <a:r>
              <a:rPr lang="en-US" sz="1800" dirty="0" smtClean="0"/>
              <a:t>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ofApp.Cpp</a:t>
            </a: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sz="1800" b="1" u="sng" dirty="0" smtClean="0"/>
              <a:t>Setup</a:t>
            </a:r>
            <a:endParaRPr lang="en-US" sz="1800" b="1" u="sng" dirty="0"/>
          </a:p>
          <a:p>
            <a:pPr marL="0" indent="0">
              <a:buNone/>
            </a:pPr>
            <a:r>
              <a:rPr lang="en-US" sz="1800" dirty="0" err="1" smtClean="0"/>
              <a:t>kinect.setRegistration</a:t>
            </a:r>
            <a:r>
              <a:rPr lang="en-US" sz="1800" dirty="0" smtClean="0"/>
              <a:t>(true)</a:t>
            </a:r>
          </a:p>
          <a:p>
            <a:pPr marL="0" indent="0">
              <a:buNone/>
            </a:pPr>
            <a:r>
              <a:rPr lang="en-US" sz="1800" dirty="0" err="1" smtClean="0"/>
              <a:t>kinect.init</a:t>
            </a:r>
            <a:r>
              <a:rPr lang="en-US" sz="1800" dirty="0" smtClean="0"/>
              <a:t>()</a:t>
            </a:r>
          </a:p>
          <a:p>
            <a:pPr marL="0" indent="0">
              <a:buNone/>
            </a:pPr>
            <a:r>
              <a:rPr lang="en-US" sz="1800" dirty="0" err="1" smtClean="0"/>
              <a:t>kinect.open</a:t>
            </a:r>
            <a:r>
              <a:rPr lang="en-US" sz="1800" dirty="0" smtClean="0"/>
              <a:t>();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u="sng" dirty="0"/>
              <a:t>Update</a:t>
            </a:r>
          </a:p>
          <a:p>
            <a:pPr marL="0" indent="0">
              <a:buNone/>
            </a:pPr>
            <a:r>
              <a:rPr lang="en-US" sz="1800" dirty="0" err="1" smtClean="0"/>
              <a:t>kinect.update</a:t>
            </a:r>
            <a:r>
              <a:rPr lang="en-US" sz="1800" dirty="0" smtClean="0"/>
              <a:t>()</a:t>
            </a:r>
          </a:p>
          <a:p>
            <a:pPr marL="0" indent="0">
              <a:buNone/>
            </a:pPr>
            <a:r>
              <a:rPr lang="en-US" sz="1800" dirty="0" err="1" smtClean="0"/>
              <a:t>kinect.draw</a:t>
            </a:r>
            <a:r>
              <a:rPr lang="en-US" sz="1800" dirty="0" smtClean="0"/>
              <a:t>(0, 20, 400, 400);</a:t>
            </a:r>
          </a:p>
          <a:p>
            <a:pPr marL="0" indent="0">
              <a:buNone/>
            </a:pPr>
            <a:r>
              <a:rPr lang="en-US" sz="1800" dirty="0" err="1" smtClean="0"/>
              <a:t>kinect.drawDepth</a:t>
            </a:r>
            <a:r>
              <a:rPr lang="en-US" sz="1800" dirty="0" smtClean="0"/>
              <a:t>(0, 280, 400, 400); 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8416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1003</Words>
  <Application>Microsoft Macintosh PowerPoint</Application>
  <PresentationFormat>On-screen Show (4:3)</PresentationFormat>
  <Paragraphs>253</Paragraphs>
  <Slides>26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Kinect</vt:lpstr>
      <vt:lpstr>Prototype Presentations</vt:lpstr>
      <vt:lpstr>Kinect Sensors</vt:lpstr>
      <vt:lpstr>Kinect </vt:lpstr>
      <vt:lpstr>What is structured light?</vt:lpstr>
      <vt:lpstr>Project a known pattern onto the scene and infer depth from the deformation of that pattern</vt:lpstr>
      <vt:lpstr>Kinect Resources</vt:lpstr>
      <vt:lpstr>Getting Started</vt:lpstr>
      <vt:lpstr>Up &amp; Running</vt:lpstr>
      <vt:lpstr>Controlling the Angle</vt:lpstr>
      <vt:lpstr>Adding a Mesh</vt:lpstr>
      <vt:lpstr>Adding a Mesh</vt:lpstr>
      <vt:lpstr>Adding a Mesh</vt:lpstr>
      <vt:lpstr>blobs</vt:lpstr>
      <vt:lpstr>Movement tracking in OpenCV is done with blobs</vt:lpstr>
      <vt:lpstr>blobs</vt:lpstr>
      <vt:lpstr>Tracking</vt:lpstr>
      <vt:lpstr>ofxCvCounterFinder</vt:lpstr>
      <vt:lpstr>findCountours() </vt:lpstr>
      <vt:lpstr>ofxCvCounterFinder Properties</vt:lpstr>
      <vt:lpstr>ofxCvBlob class</vt:lpstr>
      <vt:lpstr>Blob Detection</vt:lpstr>
      <vt:lpstr>Blob Detection</vt:lpstr>
      <vt:lpstr>Blob Detection</vt:lpstr>
      <vt:lpstr>Blob Detection</vt:lpstr>
      <vt:lpstr>Final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Nicole Messier</dc:creator>
  <cp:lastModifiedBy>Nicole Messier</cp:lastModifiedBy>
  <cp:revision>25</cp:revision>
  <dcterms:created xsi:type="dcterms:W3CDTF">2016-04-27T18:45:47Z</dcterms:created>
  <dcterms:modified xsi:type="dcterms:W3CDTF">2016-05-02T14:45:05Z</dcterms:modified>
</cp:coreProperties>
</file>