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71" r:id="rId5"/>
    <p:sldId id="270" r:id="rId6"/>
    <p:sldId id="274" r:id="rId7"/>
    <p:sldId id="293" r:id="rId8"/>
    <p:sldId id="294" r:id="rId9"/>
    <p:sldId id="275" r:id="rId10"/>
    <p:sldId id="272" r:id="rId11"/>
    <p:sldId id="280" r:id="rId12"/>
    <p:sldId id="261" r:id="rId13"/>
    <p:sldId id="262" r:id="rId14"/>
    <p:sldId id="268" r:id="rId15"/>
    <p:sldId id="269" r:id="rId16"/>
    <p:sldId id="279" r:id="rId17"/>
    <p:sldId id="281" r:id="rId18"/>
    <p:sldId id="282" r:id="rId19"/>
    <p:sldId id="283" r:id="rId20"/>
    <p:sldId id="285" r:id="rId21"/>
    <p:sldId id="286" r:id="rId22"/>
    <p:sldId id="273" r:id="rId23"/>
    <p:sldId id="276" r:id="rId24"/>
    <p:sldId id="277" r:id="rId25"/>
    <p:sldId id="278" r:id="rId26"/>
    <p:sldId id="284" r:id="rId27"/>
    <p:sldId id="287" r:id="rId28"/>
    <p:sldId id="289" r:id="rId29"/>
    <p:sldId id="288" r:id="rId30"/>
    <p:sldId id="295" r:id="rId31"/>
    <p:sldId id="291" r:id="rId32"/>
    <p:sldId id="292" r:id="rId33"/>
    <p:sldId id="2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5T10:37:40.63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7 965,'0'0</inkml:trace>
  <inkml:trace contextRef="#ctx0" brushRef="#br0" timeOffset="2671.996">0 966,'3641'-237,"6120"-400,-8375 547,-1361 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5T10:38:29.82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5 1142,'0'0</inkml:trace>
  <inkml:trace contextRef="#ctx0" brushRef="#br0" timeOffset="1">0 1142,'2456'-281,"4129"-471,-5650 645,-918 105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5T10:39:09.59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 4464,'0'0</inkml:trace>
  <inkml:trace contextRef="#ctx0" brushRef="#br0" timeOffset="1">0 4466,'1787'-1097,"3003"-1846,-4110 2525,-668 410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03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42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1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2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3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0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3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7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97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64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0874CAB-BF40-4526-B911-546DB7829536}" type="datetimeFigureOut">
              <a:rPr lang="en-SG" smtClean="0"/>
              <a:t>15/3/2019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DA677C-35B6-48E1-82E4-15E694507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887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shty.github.io/react-workshop/" TargetMode="External"/><Relationship Id="rId2" Type="http://schemas.openxmlformats.org/officeDocument/2006/relationships/hyperlink" Target="https://github.com/williamshty/react-workshop-hackerscho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z3mwp5oy2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n32lm45np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shty.github.io/react-workshop/" TargetMode="External"/><Relationship Id="rId2" Type="http://schemas.openxmlformats.org/officeDocument/2006/relationships/hyperlink" Target="https://github.com/williamshty/react-workshop-hackerschoo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hyperlink" Target="https://javascript101.netlif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qk6yQWKVo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8F465-C8CF-4CC8-9059-E29C429B3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SG" sz="5400">
                <a:solidFill>
                  <a:srgbClr val="FFFFFF"/>
                </a:solidFill>
              </a:rPr>
              <a:t>Introduction to React.js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DD291-4104-4F71-9D58-DAC59F64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en-SG" sz="2000">
                <a:solidFill>
                  <a:schemeClr val="tx1"/>
                </a:solidFill>
              </a:rPr>
              <a:t>Mar 16</a:t>
            </a:r>
            <a:r>
              <a:rPr lang="en-SG" sz="2000" baseline="30000">
                <a:solidFill>
                  <a:schemeClr val="tx1"/>
                </a:solidFill>
              </a:rPr>
              <a:t>th</a:t>
            </a:r>
            <a:r>
              <a:rPr lang="en-SG" sz="2000">
                <a:solidFill>
                  <a:schemeClr val="tx1"/>
                </a:solidFill>
              </a:rPr>
              <a:t> 2019 NUS Hacker School</a:t>
            </a:r>
          </a:p>
          <a:p>
            <a:r>
              <a:rPr lang="en-SG" sz="2000">
                <a:solidFill>
                  <a:schemeClr val="tx1"/>
                </a:solidFill>
              </a:rPr>
              <a:t>Shi Tianyuan</a:t>
            </a:r>
          </a:p>
        </p:txBody>
      </p:sp>
    </p:spTree>
    <p:extLst>
      <p:ext uri="{BB962C8B-B14F-4D97-AF65-F5344CB8AC3E}">
        <p14:creationId xmlns:p14="http://schemas.microsoft.com/office/powerpoint/2010/main" val="37606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0BAD-280D-446F-96C9-461560AB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7F85-2395-4D7D-82D3-F8DA3611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Recap JavaScript (ES6) Knowledge</a:t>
            </a:r>
          </a:p>
          <a:p>
            <a:r>
              <a:rPr lang="en-SG" sz="2400" dirty="0"/>
              <a:t>React Development Basics</a:t>
            </a:r>
          </a:p>
          <a:p>
            <a:pPr lvl="1"/>
            <a:r>
              <a:rPr lang="en-SG" sz="2400" dirty="0"/>
              <a:t>JSX</a:t>
            </a:r>
          </a:p>
          <a:p>
            <a:pPr lvl="1"/>
            <a:r>
              <a:rPr lang="en-SG" sz="2400" dirty="0"/>
              <a:t>Component</a:t>
            </a:r>
          </a:p>
          <a:p>
            <a:pPr lvl="1"/>
            <a:r>
              <a:rPr lang="en-SG" sz="2400" dirty="0"/>
              <a:t>State</a:t>
            </a:r>
          </a:p>
          <a:p>
            <a:pPr lvl="1"/>
            <a:r>
              <a:rPr lang="en-SG" sz="2400" dirty="0"/>
              <a:t>Component Lifecycle</a:t>
            </a:r>
          </a:p>
          <a:p>
            <a:pPr lvl="1"/>
            <a:r>
              <a:rPr lang="en-SG" sz="2400" dirty="0"/>
              <a:t>Props</a:t>
            </a:r>
          </a:p>
          <a:p>
            <a:r>
              <a:rPr lang="en-SG" sz="2400" dirty="0"/>
              <a:t>Create a TODO App on your own! (</a:t>
            </a:r>
            <a:r>
              <a:rPr lang="en-SG" sz="2400" dirty="0">
                <a:hlinkClick r:id="rId2"/>
              </a:rPr>
              <a:t>starter code given here</a:t>
            </a:r>
            <a:r>
              <a:rPr lang="en-SG" sz="2400" dirty="0"/>
              <a:t>)</a:t>
            </a:r>
          </a:p>
          <a:p>
            <a:pPr lvl="1"/>
            <a:r>
              <a:rPr lang="en-SG" sz="2400" dirty="0"/>
              <a:t>Finished project </a:t>
            </a:r>
            <a:r>
              <a:rPr lang="en-SG" sz="2400" dirty="0">
                <a:hlinkClick r:id="rId3"/>
              </a:rPr>
              <a:t>effect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539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B8F6-0A2A-4B94-AE9C-C4A2EF8CF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7E59C-712B-470A-9B35-9358D7515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ES6 variable keyword, arrow function and class</a:t>
            </a:r>
          </a:p>
        </p:txBody>
      </p:sp>
    </p:spTree>
    <p:extLst>
      <p:ext uri="{BB962C8B-B14F-4D97-AF65-F5344CB8AC3E}">
        <p14:creationId xmlns:p14="http://schemas.microsoft.com/office/powerpoint/2010/main" val="397301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E93D-7527-40E4-BBB7-AEB18BB4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92640" cy="1325562"/>
          </a:xfrm>
        </p:spPr>
        <p:txBody>
          <a:bodyPr/>
          <a:lstStyle/>
          <a:p>
            <a:r>
              <a:rPr lang="en-SG" dirty="0"/>
              <a:t>Recap ES6 – 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D44C-F47A-4F3A-9676-5272E0DC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22"/>
            <a:ext cx="6195204" cy="8658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let statement declares a block scope local variable, optionally initializing it to a value.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CD101-19D4-492E-9298-0998A2A479AE}"/>
              </a:ext>
            </a:extLst>
          </p:cNvPr>
          <p:cNvSpPr/>
          <p:nvPr/>
        </p:nvSpPr>
        <p:spPr>
          <a:xfrm>
            <a:off x="838200" y="2426899"/>
            <a:ext cx="969264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expected output: 2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expected output: 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3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E93D-7527-40E4-BBB7-AEB18BB4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92640" cy="1325562"/>
          </a:xfrm>
        </p:spPr>
        <p:txBody>
          <a:bodyPr/>
          <a:lstStyle/>
          <a:p>
            <a:r>
              <a:rPr lang="en-SG" dirty="0"/>
              <a:t>Recap ES6 – </a:t>
            </a:r>
            <a:r>
              <a:rPr lang="en-SG" dirty="0" err="1"/>
              <a:t>const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D44C-F47A-4F3A-9676-5272E0DC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396"/>
            <a:ext cx="8507083" cy="119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Constants are block-scoped, much like variables defined using the let statement. The value of a constant cannot change through reassignment, and it can't be redeclared.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FDC23-CB00-462D-9BA9-924BD6EEF1C7}"/>
              </a:ext>
            </a:extLst>
          </p:cNvPr>
          <p:cNvSpPr/>
          <p:nvPr/>
        </p:nvSpPr>
        <p:spPr>
          <a:xfrm>
            <a:off x="918713" y="2524767"/>
            <a:ext cx="9099430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SG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expected output: </a:t>
            </a:r>
            <a:r>
              <a:rPr lang="en-SG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invalid assignment to </a:t>
            </a:r>
            <a:r>
              <a:rPr lang="en-SG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'number'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Note - error messages will vary depending on browser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expected output: 42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4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E93D-7527-40E4-BBB7-AEB18BB4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92640" cy="1325562"/>
          </a:xfrm>
        </p:spPr>
        <p:txBody>
          <a:bodyPr/>
          <a:lstStyle/>
          <a:p>
            <a:r>
              <a:rPr lang="en-SG" dirty="0"/>
              <a:t>Recap ES6 – 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D44C-F47A-4F3A-9676-5272E0DC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396"/>
            <a:ext cx="8507083" cy="119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Arrow functions are a different way of creating functions in JavaScript. Besides a shorter syntax, they offer advantages when it comes to keeping the scope of the </a:t>
            </a:r>
            <a:r>
              <a:rPr lang="en-GB" dirty="0">
                <a:solidFill>
                  <a:srgbClr val="FFC000"/>
                </a:solidFill>
              </a:rPr>
              <a:t>this</a:t>
            </a:r>
            <a:r>
              <a:rPr lang="en-GB" dirty="0"/>
              <a:t>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E2CA5-7B0E-41F7-923D-E406691E8A99}"/>
              </a:ext>
            </a:extLst>
          </p:cNvPr>
          <p:cNvSpPr/>
          <p:nvPr/>
        </p:nvSpPr>
        <p:spPr>
          <a:xfrm>
            <a:off x="838200" y="2354427"/>
            <a:ext cx="9427234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GB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});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this statement returns the array: [8, 6, 7, 9]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The regular function above can be written as the arrow function below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});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[8, 6, 7, 9]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When there is only one parameter, we can remove the surrounding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parenthesies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});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[8, 6, 7, 9]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80FA47-9342-4342-B6B9-C90A5C19AB44}"/>
              </a:ext>
            </a:extLst>
          </p:cNvPr>
          <p:cNvSpPr/>
          <p:nvPr/>
        </p:nvSpPr>
        <p:spPr>
          <a:xfrm>
            <a:off x="8597661" y="1988053"/>
            <a:ext cx="2415396" cy="1754326"/>
          </a:xfrm>
          <a:prstGeom prst="rect">
            <a:avLst/>
          </a:prstGeom>
          <a:ln w="28575">
            <a:solidFill>
              <a:srgbClr val="FFFF00"/>
            </a:solidFill>
            <a:prstDash val="solid"/>
          </a:ln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G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9CDCFE"/>
                </a:solidFill>
                <a:latin typeface="Consolas" panose="020B0609020204030204" pitchFamily="49" charset="0"/>
              </a:rPr>
              <a:t>elements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SG" dirty="0">
                <a:solidFill>
                  <a:srgbClr val="CE9178"/>
                </a:solidFill>
                <a:latin typeface="Consolas" panose="020B0609020204030204" pitchFamily="49" charset="0"/>
              </a:rPr>
              <a:t>'Hydrogen'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SG" dirty="0">
                <a:solidFill>
                  <a:srgbClr val="CE9178"/>
                </a:solidFill>
                <a:latin typeface="Consolas" panose="020B0609020204030204" pitchFamily="49" charset="0"/>
              </a:rPr>
              <a:t>'Helium'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SG" dirty="0">
                <a:solidFill>
                  <a:srgbClr val="CE9178"/>
                </a:solidFill>
                <a:latin typeface="Consolas" panose="020B0609020204030204" pitchFamily="49" charset="0"/>
              </a:rPr>
              <a:t>'Lithium'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SG" dirty="0">
                <a:solidFill>
                  <a:srgbClr val="CE9178"/>
                </a:solidFill>
                <a:latin typeface="Consolas" panose="020B0609020204030204" pitchFamily="49" charset="0"/>
              </a:rPr>
              <a:t>'Beryllium'</a:t>
            </a:r>
            <a:endParaRPr lang="en-S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4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E93D-7527-40E4-BBB7-AEB18BB4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92640" cy="1325562"/>
          </a:xfrm>
        </p:spPr>
        <p:txBody>
          <a:bodyPr/>
          <a:lstStyle/>
          <a:p>
            <a:r>
              <a:rPr lang="en-SG" dirty="0"/>
              <a:t>Recap ES6 –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D44C-F47A-4F3A-9676-5272E0DC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396"/>
            <a:ext cx="8507083" cy="119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JavaScript Class is similar to Java Class, take note of the pattern, we are going to use this later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4F90B-27BE-4204-8DEB-79687708D77B}"/>
              </a:ext>
            </a:extLst>
          </p:cNvPr>
          <p:cNvSpPr/>
          <p:nvPr/>
        </p:nvSpPr>
        <p:spPr>
          <a:xfrm>
            <a:off x="838200" y="2189625"/>
            <a:ext cx="7914736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G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4EC9B0"/>
                </a:solidFill>
                <a:latin typeface="Consolas" panose="020B0609020204030204" pitchFamily="49" charset="0"/>
              </a:rPr>
              <a:t>Rectangle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SG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SG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SG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SG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SG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SG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SG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SG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SG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dirty="0">
                <a:solidFill>
                  <a:srgbClr val="6A9955"/>
                </a:solidFill>
                <a:latin typeface="Consolas" panose="020B0609020204030204" pitchFamily="49" charset="0"/>
              </a:rPr>
              <a:t>// Getter</a:t>
            </a:r>
            <a:endParaRPr lang="en-S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569CD6"/>
                </a:solidFill>
                <a:latin typeface="Consolas" panose="020B0609020204030204" pitchFamily="49" charset="0"/>
              </a:rPr>
              <a:t>	get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SG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SG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DCDCAA"/>
                </a:solidFill>
                <a:latin typeface="Consolas" panose="020B0609020204030204" pitchFamily="49" charset="0"/>
              </a:rPr>
              <a:t>calcArea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SG" dirty="0">
                <a:solidFill>
                  <a:srgbClr val="6A9955"/>
                </a:solidFill>
                <a:latin typeface="Consolas" panose="020B0609020204030204" pitchFamily="49" charset="0"/>
              </a:rPr>
              <a:t>// Method</a:t>
            </a:r>
            <a:endParaRPr lang="en-S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SG" dirty="0" err="1">
                <a:solidFill>
                  <a:srgbClr val="DCDCAA"/>
                </a:solidFill>
                <a:latin typeface="Consolas" panose="020B0609020204030204" pitchFamily="49" charset="0"/>
              </a:rPr>
              <a:t>calcArea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SG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SG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SG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SG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SG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4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FD42-C11F-41B6-A830-77DF5451E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Start with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A8D9D-7D39-4132-AA68-51E4EECB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204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BC78-CC05-4FF1-AAB2-C9800C3C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SG" sz="3200"/>
              <a:t>Online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477-4E20-4B9D-8D7A-E294F8FC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SG" sz="1600"/>
              <a:t>Google codesandbox.io</a:t>
            </a:r>
          </a:p>
          <a:p>
            <a:r>
              <a:rPr lang="en-SG" sz="1600"/>
              <a:t>Login with your preferred account</a:t>
            </a:r>
          </a:p>
          <a:p>
            <a:r>
              <a:rPr lang="en-SG" sz="1600"/>
              <a:t>Create a React Sandbox</a:t>
            </a:r>
          </a:p>
          <a:p>
            <a:r>
              <a:rPr lang="en-SG" sz="1600"/>
              <a:t>We are good to go now!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A2359-45BF-498A-A721-7802191D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64510"/>
            <a:ext cx="6155736" cy="2539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694156-B30C-4AE1-9886-0D236EC01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47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BC78-CC05-4FF1-AAB2-C9800C3C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SG" sz="3200"/>
              <a:t>Explore the starter code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1C9A7-D050-47AA-B83A-F4EC75BA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723939"/>
            <a:ext cx="6927007" cy="54203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477-4E20-4B9D-8D7A-E294F8FC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SG" sz="1600" dirty="0"/>
              <a:t>Stateless Function Component</a:t>
            </a:r>
          </a:p>
          <a:p>
            <a:r>
              <a:rPr lang="en-SG" sz="1600" dirty="0"/>
              <a:t>JSX (it looks like HTML but it is not)</a:t>
            </a:r>
          </a:p>
          <a:p>
            <a:r>
              <a:rPr lang="en-SG" sz="1600" dirty="0"/>
              <a:t>How your components are rendered to your web browser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BA4F2-960F-4FED-BEF1-C3436E71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3B0379-D508-4772-B661-B846F5B403F5}"/>
                  </a:ext>
                </a:extLst>
              </p14:cNvPr>
              <p14:cNvContentPartPr/>
              <p14:nvPr/>
            </p14:nvContentPartPr>
            <p14:xfrm>
              <a:off x="2725946" y="2055892"/>
              <a:ext cx="5333149" cy="34800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3B0379-D508-4772-B661-B846F5B40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2945" y="1992913"/>
                <a:ext cx="5458792" cy="473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60284E-8AD2-4B69-A018-732C0AE541C2}"/>
                  </a:ext>
                </a:extLst>
              </p14:cNvPr>
              <p14:cNvContentPartPr/>
              <p14:nvPr/>
            </p14:nvContentPartPr>
            <p14:xfrm>
              <a:off x="4551480" y="2851037"/>
              <a:ext cx="3597607" cy="41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60284E-8AD2-4B69-A018-732C0AE54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484" y="2788037"/>
                <a:ext cx="3723239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4B3526-CDF0-4F8F-AC5C-56E7F3DC4EC4}"/>
                  </a:ext>
                </a:extLst>
              </p14:cNvPr>
              <p14:cNvContentPartPr/>
              <p14:nvPr/>
            </p14:nvContentPartPr>
            <p14:xfrm>
              <a:off x="5491761" y="3646182"/>
              <a:ext cx="2617070" cy="1609037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4B3526-CDF0-4F8F-AC5C-56E7F3DC4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8764" y="3583146"/>
                <a:ext cx="2742704" cy="17347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97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8233-4C88-42A7-BF36-7828B8AC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SG" sz="3200" dirty="0"/>
              <a:t>Components </a:t>
            </a:r>
            <a:r>
              <a:rPr lang="en-US" altLang="zh-CN" sz="3200" dirty="0"/>
              <a:t>I</a:t>
            </a:r>
            <a:endParaRPr lang="en-SG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61D73-F3F5-462D-98CC-A625AC20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018337"/>
            <a:ext cx="6927007" cy="48315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8A0C-DC2C-45CA-803D-CC9544C7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GB" sz="1600"/>
              <a:t>Entire page consists of a component</a:t>
            </a:r>
            <a:endParaRPr lang="en-SG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6BA4F2-960F-4FED-BEF1-C3436E71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28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E9E4-4DD1-4DD2-93EF-23AAA71E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you need before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68B9-94C2-48B7-9C41-CCAD309917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SG" dirty="0"/>
              <a:t>Node.js LTS or newer version	</a:t>
            </a:r>
          </a:p>
          <a:p>
            <a:pPr marL="0" indent="0" algn="ctr">
              <a:buNone/>
            </a:pPr>
            <a:r>
              <a:rPr lang="en-SG" dirty="0"/>
              <a:t>(Our Development Environment)	</a:t>
            </a:r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D555-9A42-4565-A4D7-EABF1CEF5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SG" dirty="0"/>
              <a:t>Visual Studio Code</a:t>
            </a:r>
          </a:p>
          <a:p>
            <a:pPr marL="0" indent="0" algn="ctr">
              <a:buNone/>
            </a:pPr>
            <a:r>
              <a:rPr lang="en-SG" dirty="0"/>
              <a:t>(A fantastic text editor)</a:t>
            </a:r>
          </a:p>
        </p:txBody>
      </p:sp>
      <p:pic>
        <p:nvPicPr>
          <p:cNvPr id="1028" name="Picture 4" descr="Image result for nodejs">
            <a:extLst>
              <a:ext uri="{FF2B5EF4-FFF2-40B4-BE49-F238E27FC236}">
                <a16:creationId xmlns:a16="http://schemas.microsoft.com/office/drawing/2014/main" id="{C851FA3B-E8CA-40FA-984B-30D21CFA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95" y="3146466"/>
            <a:ext cx="3775113" cy="230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scode">
            <a:extLst>
              <a:ext uri="{FF2B5EF4-FFF2-40B4-BE49-F238E27FC236}">
                <a16:creationId xmlns:a16="http://schemas.microsoft.com/office/drawing/2014/main" id="{B580AA06-6199-4F0A-AF79-B29EDE6E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98" y="2927229"/>
            <a:ext cx="2758924" cy="274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25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6DE3-29CE-4533-AC45-9E1E7C5D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SG" sz="3200"/>
              <a:t>Components </a:t>
            </a:r>
            <a:r>
              <a:rPr lang="en-US" altLang="zh-CN" sz="3200"/>
              <a:t>II</a:t>
            </a:r>
            <a:endParaRPr lang="en-SG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DF3BB-5471-4572-9D24-CF3BEA20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026995"/>
            <a:ext cx="6927007" cy="4814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F2-E97D-41BB-8B87-DA3E53D3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GB" sz="1600"/>
              <a:t>This component contains other components: Header, Body, Footer</a:t>
            </a:r>
            <a:endParaRPr lang="en-SG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BA4F2-960F-4FED-BEF1-C3436E71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329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6DE3-29CE-4533-AC45-9E1E7C5D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SG" sz="3200" dirty="0"/>
              <a:t>Components </a:t>
            </a:r>
            <a:r>
              <a:rPr lang="en-US" altLang="zh-CN" sz="3200" dirty="0"/>
              <a:t>III</a:t>
            </a:r>
            <a:endParaRPr lang="en-SG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43A0C-82F3-49E6-A801-626FF54D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009678"/>
            <a:ext cx="6927007" cy="4848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F2-E97D-41BB-8B87-DA3E53D3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The </a:t>
            </a:r>
            <a:r>
              <a:rPr lang="en-GB" sz="1600" dirty="0" err="1"/>
              <a:t>SideBar</a:t>
            </a:r>
            <a:r>
              <a:rPr lang="en-GB" sz="1600" dirty="0"/>
              <a:t> can contain a </a:t>
            </a:r>
            <a:r>
              <a:rPr lang="en-GB" sz="1600" dirty="0" err="1"/>
              <a:t>MenuBar</a:t>
            </a:r>
            <a:r>
              <a:rPr lang="en-GB" sz="1600" dirty="0"/>
              <a:t>, which consists of </a:t>
            </a:r>
            <a:r>
              <a:rPr lang="en-GB" sz="1600" dirty="0" err="1"/>
              <a:t>MenuItems</a:t>
            </a:r>
            <a:r>
              <a:rPr lang="en-GB" sz="1600" dirty="0"/>
              <a:t>, etc</a:t>
            </a:r>
            <a:endParaRPr lang="en-SG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BA4F2-960F-4FED-BEF1-C3436E71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575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801-8E50-4EEC-8BAA-6E6E3456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Components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8F1E-FF8D-4A87-BB86-2D60FF96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React component extends the HTML vocabulary</a:t>
            </a:r>
          </a:p>
          <a:p>
            <a:r>
              <a:rPr lang="en-GB" sz="2400" dirty="0"/>
              <a:t>Coding style involve writing HTML inside the JS </a:t>
            </a:r>
            <a:r>
              <a:rPr lang="en-SG" sz="2400" dirty="0"/>
              <a:t>codes</a:t>
            </a:r>
          </a:p>
          <a:p>
            <a:r>
              <a:rPr lang="en-GB" sz="2400" dirty="0"/>
              <a:t>3 ways to define components</a:t>
            </a:r>
          </a:p>
          <a:p>
            <a:pPr lvl="1"/>
            <a:r>
              <a:rPr lang="en-SG" sz="2400" dirty="0" err="1"/>
              <a:t>React.createClass</a:t>
            </a:r>
            <a:r>
              <a:rPr lang="en-SG" sz="2400" dirty="0"/>
              <a:t>()</a:t>
            </a:r>
          </a:p>
          <a:p>
            <a:pPr lvl="1"/>
            <a:r>
              <a:rPr lang="en-SG" sz="2400" dirty="0"/>
              <a:t>ES6 Component</a:t>
            </a:r>
          </a:p>
          <a:p>
            <a:pPr lvl="1"/>
            <a:r>
              <a:rPr lang="en-SG" sz="2400" dirty="0"/>
              <a:t>Stateless function</a:t>
            </a:r>
          </a:p>
          <a:p>
            <a:r>
              <a:rPr lang="en-SG" sz="2400" dirty="0"/>
              <a:t>We will talk about state later</a:t>
            </a:r>
          </a:p>
          <a:p>
            <a:r>
              <a:rPr lang="en-US" altLang="zh-CN" sz="2400" dirty="0"/>
              <a:t>Syntax Example on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98200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D9DF-E939-4DA9-A5E5-D2293479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React.createClass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8664-283D-4D64-9089-D97889CD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6152B-C483-4028-B891-07C53FEFB76E}"/>
              </a:ext>
            </a:extLst>
          </p:cNvPr>
          <p:cNvSpPr/>
          <p:nvPr/>
        </p:nvSpPr>
        <p:spPr>
          <a:xfrm>
            <a:off x="1662482" y="2434807"/>
            <a:ext cx="779413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MenuComponent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createClass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Google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"http://www.yahoo.com"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Yahoo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"http://www.facebook.com"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Facebook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5870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ECFF-D4D2-47B2-B0D9-67A7B61E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ES6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268B-AA58-49A1-9795-9AC1C41E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0E77B-2E26-4FB0-8415-3B1EE29DE5AD}"/>
              </a:ext>
            </a:extLst>
          </p:cNvPr>
          <p:cNvSpPr/>
          <p:nvPr/>
        </p:nvSpPr>
        <p:spPr>
          <a:xfrm>
            <a:off x="1751621" y="2296308"/>
            <a:ext cx="7615861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MenuComponent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Google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"http://www.yahoo.com"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Yahoo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"http://www.facebook.com"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Facebook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0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E3CF-EF70-4F95-8C98-97ED5983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Stateless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DAD8-CFE0-4FCF-A9D2-6F788A23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133B9-E4C2-40F7-98CC-65AB4B514F39}"/>
              </a:ext>
            </a:extLst>
          </p:cNvPr>
          <p:cNvSpPr/>
          <p:nvPr/>
        </p:nvSpPr>
        <p:spPr>
          <a:xfrm>
            <a:off x="1901952" y="2434807"/>
            <a:ext cx="7315200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MenuComponent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Google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"http://www.yahoo.com"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Yahoo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"http://www.facebook.com"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Facebook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4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B95B-DB0F-49C9-B200-9AB63DF8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SG" sz="3200"/>
              <a:t>JSX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494B8-2023-482E-9758-82B8B37B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096266"/>
            <a:ext cx="6927007" cy="46757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1295-30DF-497C-BEDA-B72BEEDA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SG" sz="1600" dirty="0"/>
              <a:t>Insert Dynamic Value</a:t>
            </a:r>
          </a:p>
          <a:p>
            <a:r>
              <a:rPr lang="en-SG" sz="1600" dirty="0"/>
              <a:t>Conditional Rendering</a:t>
            </a:r>
          </a:p>
          <a:p>
            <a:r>
              <a:rPr lang="en-SG" sz="1600" dirty="0">
                <a:hlinkClick r:id="rId3"/>
              </a:rPr>
              <a:t>Example</a:t>
            </a:r>
            <a:endParaRPr lang="en-S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BA4F2-960F-4FED-BEF1-C3436E71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25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BA6-ABD2-43C4-9943-4D0B984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B461-CD06-47ED-8C55-9ED07344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GB" sz="2500" dirty="0"/>
              <a:t>One of the main benefits of components is </a:t>
            </a:r>
            <a:r>
              <a:rPr lang="en-GB" sz="2500" dirty="0">
                <a:solidFill>
                  <a:srgbClr val="FFC000"/>
                </a:solidFill>
              </a:rPr>
              <a:t>reusability</a:t>
            </a:r>
          </a:p>
          <a:p>
            <a:r>
              <a:rPr lang="en-GB" sz="2500" dirty="0"/>
              <a:t>Values can be supplied to components as </a:t>
            </a:r>
            <a:r>
              <a:rPr lang="en-GB" sz="2500" dirty="0">
                <a:solidFill>
                  <a:srgbClr val="FFC000"/>
                </a:solidFill>
              </a:rPr>
              <a:t>props</a:t>
            </a:r>
          </a:p>
          <a:p>
            <a:pPr marL="0" indent="0" algn="ctr">
              <a:buNone/>
            </a:pPr>
            <a:endParaRPr lang="en-GB" sz="2500" dirty="0"/>
          </a:p>
          <a:p>
            <a:pPr marL="0" indent="0" algn="ctr">
              <a:buNone/>
            </a:pPr>
            <a:endParaRPr lang="en-SG" sz="200" dirty="0"/>
          </a:p>
          <a:p>
            <a:pPr marL="0" indent="0" algn="ctr">
              <a:buNone/>
            </a:pPr>
            <a:r>
              <a:rPr lang="en-SG" sz="2500" dirty="0"/>
              <a:t>Hello John Doe</a:t>
            </a:r>
          </a:p>
          <a:p>
            <a:pPr marL="0" indent="0" algn="ctr">
              <a:buNone/>
            </a:pPr>
            <a:r>
              <a:rPr lang="en-GB" sz="2500" dirty="0"/>
              <a:t>props: </a:t>
            </a:r>
            <a:r>
              <a:rPr lang="en-GB" sz="2500" b="1" dirty="0"/>
              <a:t>{“</a:t>
            </a:r>
            <a:r>
              <a:rPr lang="en-GB" sz="2500" b="1" dirty="0" err="1"/>
              <a:t>first":"John</a:t>
            </a:r>
            <a:r>
              <a:rPr lang="en-GB" sz="2500" b="1" dirty="0"/>
              <a:t>", "</a:t>
            </a:r>
            <a:r>
              <a:rPr lang="en-GB" sz="2500" b="1" dirty="0" err="1"/>
              <a:t>last":"Doe</a:t>
            </a:r>
            <a:r>
              <a:rPr lang="en-GB" sz="2500" b="1" dirty="0"/>
              <a:t>"}</a:t>
            </a:r>
            <a:endParaRPr lang="en-SG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D6B0B-CADB-4014-BCC3-D2344D82EA1C}"/>
              </a:ext>
            </a:extLst>
          </p:cNvPr>
          <p:cNvSpPr/>
          <p:nvPr/>
        </p:nvSpPr>
        <p:spPr>
          <a:xfrm>
            <a:off x="1606296" y="3244334"/>
            <a:ext cx="79065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9F9F3"/>
                </a:solidFill>
                <a:latin typeface="Courier"/>
              </a:rPr>
              <a:t>&lt;</a:t>
            </a:r>
            <a:r>
              <a:rPr lang="en-GB" dirty="0" err="1">
                <a:solidFill>
                  <a:srgbClr val="FA2672"/>
                </a:solidFill>
                <a:latin typeface="Courier"/>
              </a:rPr>
              <a:t>GreetingComponent</a:t>
            </a:r>
            <a:r>
              <a:rPr lang="en-GB" dirty="0">
                <a:solidFill>
                  <a:srgbClr val="FA2672"/>
                </a:solidFill>
                <a:latin typeface="Courier"/>
              </a:rPr>
              <a:t> first</a:t>
            </a:r>
            <a:r>
              <a:rPr lang="en-GB" dirty="0">
                <a:solidFill>
                  <a:srgbClr val="F9F9F3"/>
                </a:solidFill>
                <a:latin typeface="Courier"/>
              </a:rPr>
              <a:t>=</a:t>
            </a:r>
            <a:r>
              <a:rPr lang="en-GB" dirty="0">
                <a:solidFill>
                  <a:srgbClr val="E7DC74"/>
                </a:solidFill>
                <a:latin typeface="Courier"/>
              </a:rPr>
              <a:t>"John" </a:t>
            </a:r>
            <a:r>
              <a:rPr lang="en-GB" dirty="0">
                <a:solidFill>
                  <a:srgbClr val="FA2672"/>
                </a:solidFill>
                <a:latin typeface="Courier"/>
              </a:rPr>
              <a:t>last</a:t>
            </a:r>
            <a:r>
              <a:rPr lang="en-GB" dirty="0">
                <a:solidFill>
                  <a:srgbClr val="F9F9F3"/>
                </a:solidFill>
                <a:latin typeface="Courier"/>
              </a:rPr>
              <a:t>=</a:t>
            </a:r>
            <a:r>
              <a:rPr lang="en-GB" dirty="0">
                <a:solidFill>
                  <a:srgbClr val="E7DC74"/>
                </a:solidFill>
                <a:latin typeface="Courier"/>
              </a:rPr>
              <a:t>"Doe"</a:t>
            </a:r>
            <a:r>
              <a:rPr lang="en-GB" dirty="0">
                <a:solidFill>
                  <a:srgbClr val="F9F9F3"/>
                </a:solidFill>
                <a:latin typeface="Courier"/>
              </a:rPr>
              <a:t>/&gt;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626BF-01B7-4DC3-B0D5-2301F4111E4B}"/>
              </a:ext>
            </a:extLst>
          </p:cNvPr>
          <p:cNvSpPr/>
          <p:nvPr/>
        </p:nvSpPr>
        <p:spPr>
          <a:xfrm>
            <a:off x="2012772" y="4879676"/>
            <a:ext cx="816645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A2672"/>
                </a:solidFill>
                <a:latin typeface="Courier"/>
              </a:rPr>
              <a:t>class </a:t>
            </a:r>
            <a:r>
              <a:rPr lang="en-GB" dirty="0" err="1">
                <a:solidFill>
                  <a:srgbClr val="F9F9F3"/>
                </a:solidFill>
                <a:latin typeface="Courier"/>
              </a:rPr>
              <a:t>GreetingComponent</a:t>
            </a:r>
            <a:r>
              <a:rPr lang="en-GB" dirty="0">
                <a:solidFill>
                  <a:srgbClr val="F9F9F3"/>
                </a:solidFill>
                <a:latin typeface="Courier"/>
              </a:rPr>
              <a:t> </a:t>
            </a:r>
            <a:r>
              <a:rPr lang="en-GB" dirty="0">
                <a:solidFill>
                  <a:srgbClr val="FA2672"/>
                </a:solidFill>
                <a:latin typeface="Courier"/>
              </a:rPr>
              <a:t>extends </a:t>
            </a:r>
            <a:r>
              <a:rPr lang="en-GB" dirty="0" err="1">
                <a:solidFill>
                  <a:srgbClr val="F9F9F3"/>
                </a:solidFill>
                <a:latin typeface="Courier"/>
              </a:rPr>
              <a:t>React.Component</a:t>
            </a:r>
            <a:r>
              <a:rPr lang="en-GB" dirty="0">
                <a:solidFill>
                  <a:srgbClr val="F9F9F3"/>
                </a:solidFill>
                <a:latin typeface="Courier"/>
              </a:rPr>
              <a:t>{</a:t>
            </a:r>
          </a:p>
          <a:p>
            <a:pPr lvl="1"/>
            <a:r>
              <a:rPr lang="en-SG" dirty="0">
                <a:solidFill>
                  <a:srgbClr val="F9F9F3"/>
                </a:solidFill>
                <a:latin typeface="Courier"/>
              </a:rPr>
              <a:t>render(){</a:t>
            </a:r>
          </a:p>
          <a:p>
            <a:pPr lvl="1"/>
            <a:r>
              <a:rPr lang="en-SG" dirty="0">
                <a:solidFill>
                  <a:srgbClr val="FA2672"/>
                </a:solidFill>
                <a:latin typeface="Courier"/>
              </a:rPr>
              <a:t>return 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( &lt;</a:t>
            </a:r>
            <a:r>
              <a:rPr lang="en-SG" dirty="0">
                <a:solidFill>
                  <a:srgbClr val="FA2672"/>
                </a:solidFill>
                <a:latin typeface="Courier"/>
              </a:rPr>
              <a:t>p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&gt;Hello {</a:t>
            </a:r>
            <a:r>
              <a:rPr lang="en-SG" dirty="0" err="1">
                <a:solidFill>
                  <a:srgbClr val="F9F9F3"/>
                </a:solidFill>
                <a:latin typeface="Courier"/>
              </a:rPr>
              <a:t>this.props.first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} {</a:t>
            </a:r>
            <a:r>
              <a:rPr lang="en-SG" dirty="0" err="1">
                <a:solidFill>
                  <a:srgbClr val="F9F9F3"/>
                </a:solidFill>
                <a:latin typeface="Courier"/>
              </a:rPr>
              <a:t>this.props.last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}&lt;/</a:t>
            </a:r>
            <a:r>
              <a:rPr lang="en-SG" dirty="0">
                <a:solidFill>
                  <a:srgbClr val="FA2672"/>
                </a:solidFill>
                <a:latin typeface="Courier"/>
              </a:rPr>
              <a:t>p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&gt; );</a:t>
            </a:r>
          </a:p>
          <a:p>
            <a:pPr lvl="1"/>
            <a:r>
              <a:rPr lang="en-SG" dirty="0">
                <a:solidFill>
                  <a:srgbClr val="F9F9F3"/>
                </a:solidFill>
                <a:latin typeface="Courier"/>
              </a:rPr>
              <a:t>}</a:t>
            </a:r>
          </a:p>
          <a:p>
            <a:r>
              <a:rPr lang="en-SG" dirty="0">
                <a:solidFill>
                  <a:srgbClr val="F9F9F3"/>
                </a:solidFill>
                <a:latin typeface="Courier"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713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BA6-ABD2-43C4-9943-4D0B984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Props Passing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B461-CD06-47ED-8C55-9ED07344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GB" sz="2300" dirty="0"/>
              <a:t>Use { } in order to pass values as props when they are not </a:t>
            </a:r>
            <a:r>
              <a:rPr lang="en-SG" sz="2300" dirty="0"/>
              <a:t>string type</a:t>
            </a:r>
          </a:p>
          <a:p>
            <a:r>
              <a:rPr lang="en-GB" sz="2300" dirty="0"/>
              <a:t>e.g. numeric values and objects have to be enclosed with { }</a:t>
            </a:r>
            <a:endParaRPr lang="en-SG" sz="2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4659E-8609-4845-8D9B-8C1500D1049E}"/>
              </a:ext>
            </a:extLst>
          </p:cNvPr>
          <p:cNvSpPr/>
          <p:nvPr/>
        </p:nvSpPr>
        <p:spPr>
          <a:xfrm>
            <a:off x="3048000" y="3429000"/>
            <a:ext cx="6096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SG" dirty="0">
                <a:solidFill>
                  <a:srgbClr val="F9F9F3"/>
                </a:solidFill>
                <a:latin typeface="Courier"/>
              </a:rPr>
              <a:t>&lt;</a:t>
            </a:r>
            <a:r>
              <a:rPr lang="en-SG" dirty="0" err="1">
                <a:solidFill>
                  <a:srgbClr val="F9F9F3"/>
                </a:solidFill>
                <a:latin typeface="Courier"/>
              </a:rPr>
              <a:t>MyComponent</a:t>
            </a:r>
            <a:endParaRPr lang="en-SG" dirty="0">
              <a:solidFill>
                <a:srgbClr val="F9F9F3"/>
              </a:solidFill>
              <a:latin typeface="Courier"/>
            </a:endParaRPr>
          </a:p>
          <a:p>
            <a:r>
              <a:rPr lang="en-SG" dirty="0">
                <a:solidFill>
                  <a:srgbClr val="F9F9F3"/>
                </a:solidFill>
                <a:latin typeface="Courier"/>
              </a:rPr>
              <a:t>field1=</a:t>
            </a:r>
            <a:r>
              <a:rPr lang="en-SG" dirty="0">
                <a:solidFill>
                  <a:srgbClr val="E7DC74"/>
                </a:solidFill>
                <a:latin typeface="Courier"/>
              </a:rPr>
              <a:t>"</a:t>
            </a:r>
            <a:r>
              <a:rPr lang="en-SG" dirty="0" err="1">
                <a:solidFill>
                  <a:srgbClr val="E7DC74"/>
                </a:solidFill>
                <a:latin typeface="Courier"/>
              </a:rPr>
              <a:t>some_string</a:t>
            </a:r>
            <a:r>
              <a:rPr lang="en-SG" dirty="0">
                <a:solidFill>
                  <a:srgbClr val="E7DC74"/>
                </a:solidFill>
                <a:latin typeface="Courier"/>
              </a:rPr>
              <a:t>"</a:t>
            </a:r>
          </a:p>
          <a:p>
            <a:r>
              <a:rPr lang="en-SG" dirty="0">
                <a:solidFill>
                  <a:srgbClr val="F9F9F3"/>
                </a:solidFill>
                <a:latin typeface="Courier"/>
              </a:rPr>
              <a:t>field2={</a:t>
            </a:r>
            <a:r>
              <a:rPr lang="en-SG" dirty="0">
                <a:solidFill>
                  <a:srgbClr val="AF82FF"/>
                </a:solidFill>
                <a:latin typeface="Courier"/>
              </a:rPr>
              <a:t>10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}</a:t>
            </a:r>
          </a:p>
          <a:p>
            <a:r>
              <a:rPr lang="en-SG" dirty="0">
                <a:solidFill>
                  <a:srgbClr val="F9F9F3"/>
                </a:solidFill>
                <a:latin typeface="Courier"/>
              </a:rPr>
              <a:t>field3={[</a:t>
            </a:r>
            <a:r>
              <a:rPr lang="en-SG" dirty="0">
                <a:solidFill>
                  <a:srgbClr val="E7DC74"/>
                </a:solidFill>
                <a:latin typeface="Courier"/>
              </a:rPr>
              <a:t>"item1"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, </a:t>
            </a:r>
            <a:r>
              <a:rPr lang="en-SG" dirty="0">
                <a:solidFill>
                  <a:srgbClr val="E7DC74"/>
                </a:solidFill>
                <a:latin typeface="Courier"/>
              </a:rPr>
              <a:t>"item2"</a:t>
            </a:r>
            <a:r>
              <a:rPr lang="en-SG" dirty="0">
                <a:solidFill>
                  <a:srgbClr val="F9F9F3"/>
                </a:solidFill>
                <a:latin typeface="Courier"/>
              </a:rPr>
              <a:t>]}</a:t>
            </a:r>
          </a:p>
          <a:p>
            <a:r>
              <a:rPr lang="en-GB" dirty="0">
                <a:solidFill>
                  <a:srgbClr val="F9F9F3"/>
                </a:solidFill>
                <a:latin typeface="Courier"/>
              </a:rPr>
              <a:t>field4={{</a:t>
            </a:r>
            <a:r>
              <a:rPr lang="en-GB" dirty="0" err="1">
                <a:solidFill>
                  <a:srgbClr val="F9F9F3"/>
                </a:solidFill>
                <a:latin typeface="Courier"/>
              </a:rPr>
              <a:t>name:</a:t>
            </a:r>
            <a:r>
              <a:rPr lang="en-GB" dirty="0" err="1">
                <a:solidFill>
                  <a:srgbClr val="E7DC74"/>
                </a:solidFill>
                <a:latin typeface="Courier"/>
              </a:rPr>
              <a:t>"John</a:t>
            </a:r>
            <a:r>
              <a:rPr lang="en-GB" dirty="0">
                <a:solidFill>
                  <a:srgbClr val="E7DC74"/>
                </a:solidFill>
                <a:latin typeface="Courier"/>
              </a:rPr>
              <a:t>"</a:t>
            </a:r>
            <a:r>
              <a:rPr lang="en-GB" dirty="0">
                <a:solidFill>
                  <a:srgbClr val="F9F9F3"/>
                </a:solidFill>
                <a:latin typeface="Courier"/>
              </a:rPr>
              <a:t>, age:</a:t>
            </a:r>
            <a:r>
              <a:rPr lang="en-GB" dirty="0">
                <a:solidFill>
                  <a:srgbClr val="AF82FF"/>
                </a:solidFill>
                <a:latin typeface="Courier"/>
              </a:rPr>
              <a:t>10</a:t>
            </a:r>
            <a:r>
              <a:rPr lang="en-GB" dirty="0">
                <a:solidFill>
                  <a:srgbClr val="F9F9F3"/>
                </a:solidFill>
                <a:latin typeface="Courier"/>
              </a:rPr>
              <a:t>}}/&gt;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199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9CF0-0130-47A6-8D87-AF82D33D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D102-15B5-4D7E-87DA-C3636FF2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Props</a:t>
            </a:r>
            <a:r>
              <a:rPr lang="en-GB" sz="2400" dirty="0"/>
              <a:t> are often used for initial rendering but often the UI will change over time (e.g. due to events)</a:t>
            </a:r>
          </a:p>
          <a:p>
            <a:r>
              <a:rPr lang="en-GB" sz="2400" dirty="0"/>
              <a:t>Props is fixed (and supplied by the caller) while </a:t>
            </a:r>
            <a:r>
              <a:rPr lang="en-GB" sz="2400" dirty="0">
                <a:solidFill>
                  <a:srgbClr val="FFC000"/>
                </a:solidFill>
              </a:rPr>
              <a:t>state</a:t>
            </a:r>
            <a:r>
              <a:rPr lang="en-GB" sz="2400" dirty="0"/>
              <a:t> </a:t>
            </a:r>
            <a:r>
              <a:rPr lang="en-SG" sz="2400" dirty="0"/>
              <a:t>will </a:t>
            </a:r>
            <a:r>
              <a:rPr lang="en-SG" sz="2400" dirty="0">
                <a:solidFill>
                  <a:srgbClr val="FFC000"/>
                </a:solidFill>
              </a:rPr>
              <a:t>change</a:t>
            </a:r>
            <a:r>
              <a:rPr lang="en-SG" sz="2400" dirty="0"/>
              <a:t> over time</a:t>
            </a:r>
            <a:endParaRPr lang="en-US" altLang="en-US" sz="2400" dirty="0">
              <a:solidFill>
                <a:srgbClr val="EEEEEE"/>
              </a:solidFill>
              <a:latin typeface="Arial" panose="020B0604020202020204" pitchFamily="34" charset="0"/>
              <a:ea typeface="Open Sans"/>
            </a:endParaRPr>
          </a:p>
          <a:p>
            <a:r>
              <a:rPr lang="en-SG" sz="2400" dirty="0"/>
              <a:t>See </a:t>
            </a:r>
            <a:r>
              <a:rPr lang="en-SG" sz="2400" dirty="0">
                <a:hlinkClick r:id="rId2"/>
              </a:rPr>
              <a:t>Example</a:t>
            </a:r>
            <a:endParaRPr lang="en-SG" sz="2400" dirty="0"/>
          </a:p>
          <a:p>
            <a:r>
              <a:rPr lang="en-SG" sz="2400" dirty="0"/>
              <a:t>Notice how the tick function is triggered (component life cycle)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1F6240-9ACC-4B1F-A708-D7130C71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1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What is 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sz="28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GB" sz="4600" b="1" dirty="0">
                <a:solidFill>
                  <a:srgbClr val="FFFFFF"/>
                </a:solidFill>
              </a:rPr>
              <a:t>“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FFFFFF"/>
                </a:solidFill>
              </a:rPr>
              <a:t>React is a declarative, efficient, and flexible JavaScript library for building user interfaces. It lets you compose complex UIs from small and isolated pieces of code called “components”.</a:t>
            </a:r>
          </a:p>
          <a:p>
            <a:pPr marL="0" indent="0" algn="ctr">
              <a:buNone/>
            </a:pPr>
            <a:r>
              <a:rPr lang="en-GB" sz="4600" b="1" dirty="0">
                <a:solidFill>
                  <a:srgbClr val="FFFFFF"/>
                </a:solidFill>
              </a:rPr>
              <a:t>”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It does the same thing as your normal HTML + CSS + JavaScript, but in a </a:t>
            </a:r>
            <a:r>
              <a:rPr lang="en-GB" sz="2400" dirty="0">
                <a:solidFill>
                  <a:srgbClr val="FFC000"/>
                </a:solidFill>
              </a:rPr>
              <a:t>different</a:t>
            </a:r>
            <a:r>
              <a:rPr lang="en-GB" sz="2400" dirty="0">
                <a:solidFill>
                  <a:srgbClr val="FFFFFF"/>
                </a:solidFill>
              </a:rPr>
              <a:t> and </a:t>
            </a:r>
            <a:r>
              <a:rPr lang="en-GB" sz="2400" dirty="0">
                <a:solidFill>
                  <a:srgbClr val="FFC000"/>
                </a:solidFill>
              </a:rPr>
              <a:t>more efficient </a:t>
            </a:r>
            <a:r>
              <a:rPr lang="en-GB" sz="2400" dirty="0">
                <a:solidFill>
                  <a:srgbClr val="FFFFFF"/>
                </a:solidFill>
              </a:rPr>
              <a:t>manner.</a:t>
            </a:r>
            <a:endParaRPr lang="en-SG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0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/>
              <a:t>Summary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rgbClr val="FFFFFF"/>
                </a:solidFill>
              </a:rPr>
              <a:t>This workshop has covered the basics of Web Development with React.js</a:t>
            </a:r>
          </a:p>
          <a:p>
            <a:pPr lvl="1"/>
            <a:r>
              <a:rPr lang="en-SG" sz="2200" dirty="0">
                <a:solidFill>
                  <a:srgbClr val="FFFFFF"/>
                </a:solidFill>
              </a:rPr>
              <a:t>JSX and Components Syntax</a:t>
            </a:r>
          </a:p>
          <a:p>
            <a:pPr lvl="1"/>
            <a:r>
              <a:rPr lang="en-SG" sz="2200" dirty="0">
                <a:solidFill>
                  <a:srgbClr val="FFFFFF"/>
                </a:solidFill>
              </a:rPr>
              <a:t>State and Props</a:t>
            </a:r>
          </a:p>
          <a:p>
            <a:r>
              <a:rPr lang="en-SG" sz="2400" dirty="0">
                <a:solidFill>
                  <a:srgbClr val="FFFFFF"/>
                </a:solidFill>
              </a:rPr>
              <a:t>What has been taught today is just the basic syntax and definitions, but should be enough to get you started.</a:t>
            </a:r>
          </a:p>
          <a:p>
            <a:endParaRPr lang="en-SG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/>
              <a:t>Next Steps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rgbClr val="FFC000"/>
                </a:solidFill>
              </a:rPr>
              <a:t>React-Router</a:t>
            </a:r>
            <a:r>
              <a:rPr lang="en-SG" sz="2400" dirty="0"/>
              <a:t> for front-end routing</a:t>
            </a:r>
          </a:p>
          <a:p>
            <a:r>
              <a:rPr lang="en-SG" sz="2400" dirty="0">
                <a:solidFill>
                  <a:srgbClr val="FFC000"/>
                </a:solidFill>
              </a:rPr>
              <a:t>Redux</a:t>
            </a:r>
            <a:r>
              <a:rPr lang="en-SG" sz="2400" dirty="0"/>
              <a:t> for state management</a:t>
            </a:r>
          </a:p>
          <a:p>
            <a:r>
              <a:rPr lang="en-SG" sz="2400" dirty="0">
                <a:solidFill>
                  <a:srgbClr val="FFC000"/>
                </a:solidFill>
              </a:rPr>
              <a:t>React Native</a:t>
            </a:r>
            <a:r>
              <a:rPr lang="en-SG" sz="2400" dirty="0"/>
              <a:t> for Mobile App Development</a:t>
            </a:r>
          </a:p>
          <a:p>
            <a:endParaRPr lang="en-SG" sz="2400" dirty="0"/>
          </a:p>
          <a:p>
            <a:endParaRPr lang="en-SG" sz="2400" dirty="0"/>
          </a:p>
          <a:p>
            <a:pPr marL="0" indent="0">
              <a:buNone/>
            </a:pPr>
            <a:endParaRPr lang="en-SG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9CF0-0130-47A6-8D87-AF82D33D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You can start to build your first TODO App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D102-15B5-4D7E-87DA-C3636FF2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>
                <a:hlinkClick r:id="rId2"/>
              </a:rPr>
              <a:t>starter code given here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Finished project </a:t>
            </a:r>
            <a:r>
              <a:rPr lang="en-SG" sz="2400" dirty="0">
                <a:hlinkClick r:id="rId3"/>
              </a:rPr>
              <a:t>effect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You may refer to the official tutorial in case you are not clear about anything.</a:t>
            </a:r>
          </a:p>
        </p:txBody>
      </p:sp>
    </p:spTree>
    <p:extLst>
      <p:ext uri="{BB962C8B-B14F-4D97-AF65-F5344CB8AC3E}">
        <p14:creationId xmlns:p14="http://schemas.microsoft.com/office/powerpoint/2010/main" val="3065045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8D8-D286-4ACB-B4A7-DA15168F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69AA-98C9-480E-B1B7-395CBB68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https://javascript101.netlify.com</a:t>
            </a:r>
            <a:endParaRPr lang="en-SG" dirty="0"/>
          </a:p>
          <a:p>
            <a:r>
              <a:rPr lang="en-SG" dirty="0">
                <a:hlinkClick r:id="rId3"/>
              </a:rPr>
              <a:t>https://developer.mozilla.org/en-US/docs/Web/JavaScript/Reference</a:t>
            </a:r>
            <a:endParaRPr lang="en-SG" dirty="0"/>
          </a:p>
          <a:p>
            <a:r>
              <a:rPr lang="en-SG" dirty="0">
                <a:hlinkClick r:id="rId4"/>
              </a:rPr>
              <a:t>https://www.youtube.com/watch?v=3qk6yQWKVoQ</a:t>
            </a:r>
            <a:endParaRPr lang="en-SG" dirty="0"/>
          </a:p>
          <a:p>
            <a:r>
              <a:rPr lang="en-SG" dirty="0"/>
              <a:t>Facebook React Tutorial</a:t>
            </a:r>
          </a:p>
          <a:p>
            <a:r>
              <a:rPr lang="en-SG" dirty="0" err="1"/>
              <a:t>Dr.</a:t>
            </a:r>
            <a:r>
              <a:rPr lang="en-SG" dirty="0"/>
              <a:t> </a:t>
            </a:r>
            <a:r>
              <a:rPr lang="en-SG" dirty="0" err="1"/>
              <a:t>Lek</a:t>
            </a:r>
            <a:r>
              <a:rPr lang="en-SG" dirty="0"/>
              <a:t> Hsiang Hui’s IS3106 Notes (special thanks prof!)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18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What is 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Component-based</a:t>
            </a:r>
            <a:r>
              <a:rPr lang="en-GB" sz="2400" dirty="0"/>
              <a:t> library for building frontend UI</a:t>
            </a:r>
          </a:p>
          <a:p>
            <a:r>
              <a:rPr lang="en-SG" sz="2400" dirty="0"/>
              <a:t>JavaScript (JS)-based</a:t>
            </a:r>
          </a:p>
          <a:p>
            <a:r>
              <a:rPr lang="en-GB" sz="2400" dirty="0"/>
              <a:t>Each page is powered by many components</a:t>
            </a:r>
          </a:p>
          <a:p>
            <a:r>
              <a:rPr lang="en-GB" sz="2400" dirty="0"/>
              <a:t>Components can contain other components</a:t>
            </a:r>
            <a:endParaRPr lang="en-SG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78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Web Applications Written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rgbClr val="FFFFFF"/>
                </a:solidFill>
              </a:rPr>
              <a:t>Outlook Web Mail</a:t>
            </a:r>
          </a:p>
          <a:p>
            <a:r>
              <a:rPr lang="en-SG" sz="2400" dirty="0">
                <a:solidFill>
                  <a:srgbClr val="FFFFFF"/>
                </a:solidFill>
              </a:rPr>
              <a:t>Instagram</a:t>
            </a:r>
          </a:p>
          <a:p>
            <a:r>
              <a:rPr lang="en-SG" sz="2400" dirty="0">
                <a:solidFill>
                  <a:srgbClr val="FFFFFF"/>
                </a:solidFill>
              </a:rPr>
              <a:t>Facebook</a:t>
            </a:r>
          </a:p>
          <a:p>
            <a:r>
              <a:rPr lang="en-SG" sz="2400" dirty="0">
                <a:solidFill>
                  <a:srgbClr val="FFFFFF"/>
                </a:solidFill>
              </a:rPr>
              <a:t>WhatsApp Web</a:t>
            </a:r>
          </a:p>
          <a:p>
            <a:endParaRPr lang="en-SG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7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Why do we use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GB" sz="2400" dirty="0"/>
              <a:t>Same reason why there's a need for frameworks in </a:t>
            </a:r>
            <a:r>
              <a:rPr lang="en-SG" sz="2400" dirty="0"/>
              <a:t>backend development</a:t>
            </a:r>
          </a:p>
          <a:p>
            <a:r>
              <a:rPr lang="en-GB" sz="2400" dirty="0"/>
              <a:t>For large-scale application, frontend development is    </a:t>
            </a:r>
            <a:r>
              <a:rPr lang="en-SG" sz="2400" dirty="0">
                <a:solidFill>
                  <a:srgbClr val="FFC000"/>
                </a:solidFill>
              </a:rPr>
              <a:t>non-</a:t>
            </a:r>
            <a:r>
              <a:rPr lang="en-SG" sz="2400" dirty="0" err="1">
                <a:solidFill>
                  <a:srgbClr val="FFC000"/>
                </a:solidFill>
              </a:rPr>
              <a:t>trival</a:t>
            </a:r>
            <a:endParaRPr lang="en-SG" sz="2400" dirty="0">
              <a:solidFill>
                <a:srgbClr val="FFC000"/>
              </a:solidFill>
            </a:endParaRPr>
          </a:p>
          <a:p>
            <a:r>
              <a:rPr lang="en-GB" sz="2400" dirty="0"/>
              <a:t>Need to have a more </a:t>
            </a:r>
            <a:r>
              <a:rPr lang="en-GB" sz="2400" dirty="0">
                <a:solidFill>
                  <a:srgbClr val="FFC000"/>
                </a:solidFill>
              </a:rPr>
              <a:t>systematic</a:t>
            </a:r>
            <a:r>
              <a:rPr lang="en-GB" sz="2400" dirty="0"/>
              <a:t> approach of doing </a:t>
            </a:r>
            <a:r>
              <a:rPr lang="en-SG" sz="2400" dirty="0"/>
              <a:t>development</a:t>
            </a:r>
            <a:endParaRPr lang="en-SG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Why do we use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Autofit/>
          </a:bodyPr>
          <a:lstStyle/>
          <a:p>
            <a:pPr fontAlgn="base"/>
            <a:r>
              <a:rPr lang="en-SG" sz="2400" b="1" cap="all" dirty="0"/>
              <a:t>TRADITIONAL JAVASCRIPT</a:t>
            </a:r>
            <a:endParaRPr lang="en-GB" sz="2400" dirty="0"/>
          </a:p>
          <a:p>
            <a:r>
              <a:rPr lang="en-GB" sz="2400" dirty="0"/>
              <a:t>State changes -&gt; Define and make UI changes yourself (manual)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sz="2400" dirty="0">
              <a:solidFill>
                <a:srgbClr val="EEEEEE"/>
              </a:solidFill>
              <a:latin typeface="Arial" panose="020B0604020202020204" pitchFamily="34" charset="0"/>
              <a:ea typeface="Open Sans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Listen for changes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Add a new </a:t>
            </a:r>
            <a:r>
              <a:rPr lang="en-US" altLang="en-US" sz="2400" dirty="0" err="1">
                <a:solidFill>
                  <a:srgbClr val="EEEEEE"/>
                </a:solidFill>
                <a:latin typeface="+mj-lt"/>
                <a:ea typeface="Open Sans"/>
              </a:rPr>
              <a:t>todo</a:t>
            </a: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 item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Append new item to item list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Keep track of which new item was added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Use jQuery to update multiple parts of the UI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You need to </a:t>
            </a:r>
            <a:r>
              <a:rPr lang="en-US" altLang="en-US" sz="2400" b="1" dirty="0">
                <a:solidFill>
                  <a:srgbClr val="EEEEEE"/>
                </a:solidFill>
                <a:latin typeface="+mj-lt"/>
                <a:ea typeface="inherit"/>
              </a:rPr>
              <a:t>keep track</a:t>
            </a:r>
            <a:r>
              <a:rPr lang="en-US" altLang="en-US" sz="2400" dirty="0">
                <a:solidFill>
                  <a:srgbClr val="EEEEEE"/>
                </a:solidFill>
                <a:latin typeface="+mj-lt"/>
                <a:ea typeface="Open Sans"/>
              </a:rPr>
              <a:t> of state</a:t>
            </a:r>
            <a:r>
              <a:rPr lang="en-US" altLang="en-US" sz="2400" dirty="0">
                <a:latin typeface="+mj-lt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SG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1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Why do we use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SG" sz="2400" b="1" cap="all" dirty="0">
                <a:latin typeface="+mj-lt"/>
              </a:rPr>
              <a:t>REACT.JS</a:t>
            </a:r>
          </a:p>
          <a:p>
            <a:pPr marL="0" indent="0" algn="ctr">
              <a:buNone/>
            </a:pPr>
            <a:r>
              <a:rPr lang="en-GB" sz="2400" dirty="0">
                <a:latin typeface="+mj-lt"/>
              </a:rPr>
              <a:t>State changes -&gt; UI re-renders based on new state (auto)</a:t>
            </a:r>
            <a:br>
              <a:rPr lang="en-SG" sz="2400" dirty="0">
                <a:latin typeface="+mj-lt"/>
              </a:rPr>
            </a:br>
            <a:endParaRPr lang="en-SG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38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D8CE-9E23-4B70-B763-BB73D358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SG" dirty="0"/>
              <a:t>Benefits of React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2BA-D748-458E-A5CE-4BD1D53A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en-GB" sz="2400" dirty="0"/>
              <a:t>Helps to manage the DOM automatically</a:t>
            </a:r>
          </a:p>
          <a:p>
            <a:r>
              <a:rPr lang="en-SG" sz="2400" dirty="0"/>
              <a:t>Fast - Virtual DOM</a:t>
            </a:r>
          </a:p>
          <a:p>
            <a:r>
              <a:rPr lang="en-SG" sz="2400" dirty="0"/>
              <a:t>Large community</a:t>
            </a:r>
          </a:p>
          <a:p>
            <a:r>
              <a:rPr lang="en-GB" sz="2400" dirty="0"/>
              <a:t>Makes it easy to create </a:t>
            </a:r>
            <a:r>
              <a:rPr lang="en-GB" sz="2400" dirty="0">
                <a:solidFill>
                  <a:srgbClr val="FFC000"/>
                </a:solidFill>
              </a:rPr>
              <a:t>Single Page Application</a:t>
            </a:r>
            <a:endParaRPr lang="en-SG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4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1127</Words>
  <Application>Microsoft Office PowerPoint</Application>
  <PresentationFormat>Widescreen</PresentationFormat>
  <Paragraphs>234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Courier</vt:lpstr>
      <vt:lpstr>inherit</vt:lpstr>
      <vt:lpstr>Open Sans</vt:lpstr>
      <vt:lpstr>SimSun</vt:lpstr>
      <vt:lpstr>Arial</vt:lpstr>
      <vt:lpstr>Century Schoolbook</vt:lpstr>
      <vt:lpstr>Consolas</vt:lpstr>
      <vt:lpstr>Wingdings 2</vt:lpstr>
      <vt:lpstr>View</vt:lpstr>
      <vt:lpstr>Introduction to React.js</vt:lpstr>
      <vt:lpstr>What you need before getting started</vt:lpstr>
      <vt:lpstr>What is React.js</vt:lpstr>
      <vt:lpstr>What is React.js</vt:lpstr>
      <vt:lpstr>Web Applications Written in React</vt:lpstr>
      <vt:lpstr>Why do we use React?</vt:lpstr>
      <vt:lpstr>Why do we use React?</vt:lpstr>
      <vt:lpstr>Why do we use React?</vt:lpstr>
      <vt:lpstr>Benefits of React</vt:lpstr>
      <vt:lpstr>Overview</vt:lpstr>
      <vt:lpstr>Recap</vt:lpstr>
      <vt:lpstr>Recap ES6 – let</vt:lpstr>
      <vt:lpstr>Recap ES6 – const</vt:lpstr>
      <vt:lpstr>Recap ES6 – arrow function</vt:lpstr>
      <vt:lpstr>Recap ES6 – Class</vt:lpstr>
      <vt:lpstr>Start with React</vt:lpstr>
      <vt:lpstr>Online Editor</vt:lpstr>
      <vt:lpstr>Explore the starter code</vt:lpstr>
      <vt:lpstr>Components I</vt:lpstr>
      <vt:lpstr>Components II</vt:lpstr>
      <vt:lpstr>Components III</vt:lpstr>
      <vt:lpstr>React Components</vt:lpstr>
      <vt:lpstr>React.createClass</vt:lpstr>
      <vt:lpstr>ES6 Class Component</vt:lpstr>
      <vt:lpstr>Stateless Functions</vt:lpstr>
      <vt:lpstr>JSX</vt:lpstr>
      <vt:lpstr>Props</vt:lpstr>
      <vt:lpstr>Props Passing Values</vt:lpstr>
      <vt:lpstr>State</vt:lpstr>
      <vt:lpstr>Summary</vt:lpstr>
      <vt:lpstr>Next Steps</vt:lpstr>
      <vt:lpstr>You can start to build your first TODO App now!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creator>Shi Tianyuan</dc:creator>
  <cp:lastModifiedBy>Shi Tianyuan</cp:lastModifiedBy>
  <cp:revision>11</cp:revision>
  <dcterms:created xsi:type="dcterms:W3CDTF">2019-03-15T11:43:36Z</dcterms:created>
  <dcterms:modified xsi:type="dcterms:W3CDTF">2019-03-15T12:28:17Z</dcterms:modified>
</cp:coreProperties>
</file>