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" panose="020B0502020104020203" pitchFamily="34" charset="-79"/>
      <p:regular r:id="rId27"/>
      <p:bold r:id="rId28"/>
    </p:embeddedFont>
    <p:embeddedFont>
      <p:font typeface="Helvetica Neue" panose="0200050300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EFFICIENT INFORMATION DISTRIBUTION IN INTERNET OF MEDICAL THINGS (IOMT) SCENARIOS 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"/>
          </p:nvPr>
        </p:nvSpPr>
        <p:spPr>
          <a:xfrm>
            <a:off x="581194" y="2695470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TULLIA FONTANA, NICOLÁS ORTIZ DE ZARATE, NICOLE ZATTARIN 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DIMENSIONALITY REDUCTION: CLUSTERING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403393" y="2812218"/>
            <a:ext cx="4117807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Data: </a:t>
            </a:r>
            <a:r>
              <a:rPr lang="en-US"/>
              <a:t>signals from different sensors while the subject is walking/laying;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Kmeans clustering </a:t>
            </a:r>
            <a:r>
              <a:rPr lang="en-US"/>
              <a:t>[4] [5]:  computes centroids with a fixed number of clusters;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Metrics</a:t>
            </a:r>
            <a:r>
              <a:rPr lang="en-US"/>
              <a:t>: Euclidean, dynamic time wrapping distance [6];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Approach</a:t>
            </a:r>
            <a:r>
              <a:rPr lang="en-US"/>
              <a:t>:  apply Kmeans at each millisecond.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7AC3E-9EBC-2554-966B-6928295C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1" y="2392857"/>
            <a:ext cx="8458199" cy="4465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DIMENSIONALITY REDUCTION: CLUSTERING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599" y="6016144"/>
            <a:ext cx="8421927" cy="575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FFEFC-4D1E-D5B1-4D1A-4B664AEF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58" y="2213100"/>
            <a:ext cx="5641673" cy="3185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6971A-C909-3674-42AF-FF3F306F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66" y="2159000"/>
            <a:ext cx="5769892" cy="3135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VALIDATION: BINARY CLASSIFICATION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747795" y="2147766"/>
            <a:ext cx="106964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6C24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well can we still distinguish high level activity after clustering?</a:t>
            </a:r>
            <a:endParaRPr dirty="0"/>
          </a:p>
        </p:txBody>
      </p:sp>
      <p:sp>
        <p:nvSpPr>
          <p:cNvPr id="235" name="Google Shape;235;p26"/>
          <p:cNvSpPr/>
          <p:nvPr/>
        </p:nvSpPr>
        <p:spPr>
          <a:xfrm>
            <a:off x="1197770" y="3102800"/>
            <a:ext cx="48783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 a binary classifier (walking/laying) on original features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197769" y="4348142"/>
            <a:ext cx="48783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on data obtained from the signals of KMeans centroids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197768" y="5603682"/>
            <a:ext cx="48783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answers the question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8" name="Google Shape;238;p26"/>
          <p:cNvCxnSpPr>
            <a:stCxn id="235" idx="2"/>
            <a:endCxn id="236" idx="0"/>
          </p:cNvCxnSpPr>
          <p:nvPr/>
        </p:nvCxnSpPr>
        <p:spPr>
          <a:xfrm>
            <a:off x="3636920" y="4017200"/>
            <a:ext cx="0" cy="330900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3636922" y="5263284"/>
            <a:ext cx="0" cy="330900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" name="Google Shape;240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FE363AE-6628-D6F8-C690-8272F742FF3F}"/>
              </a:ext>
            </a:extLst>
          </p:cNvPr>
          <p:cNvSpPr/>
          <p:nvPr/>
        </p:nvSpPr>
        <p:spPr>
          <a:xfrm>
            <a:off x="7079853" y="3731727"/>
            <a:ext cx="2554816" cy="92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80% train set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882B71-4357-F125-3C2D-D8601F39560C}"/>
              </a:ext>
            </a:extLst>
          </p:cNvPr>
          <p:cNvSpPr/>
          <p:nvPr/>
        </p:nvSpPr>
        <p:spPr>
          <a:xfrm>
            <a:off x="6953468" y="4974496"/>
            <a:ext cx="429337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/>
              <a:t>CLUSTERING DATA</a:t>
            </a:r>
          </a:p>
          <a:p>
            <a:pPr algn="ctr"/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BE9F0C-E3BF-E903-0D43-DA2BAEE533BE}"/>
              </a:ext>
            </a:extLst>
          </p:cNvPr>
          <p:cNvSpPr/>
          <p:nvPr/>
        </p:nvSpPr>
        <p:spPr>
          <a:xfrm>
            <a:off x="9790933" y="3717117"/>
            <a:ext cx="1303787" cy="92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20% </a:t>
            </a:r>
          </a:p>
          <a:p>
            <a:pPr algn="ctr"/>
            <a:r>
              <a:rPr lang="en-US" sz="2000" dirty="0"/>
              <a:t>test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C75D29-E73B-AB54-DD67-3E051CCAB7A9}"/>
              </a:ext>
            </a:extLst>
          </p:cNvPr>
          <p:cNvSpPr/>
          <p:nvPr/>
        </p:nvSpPr>
        <p:spPr>
          <a:xfrm>
            <a:off x="6953468" y="3102796"/>
            <a:ext cx="4299685" cy="173846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1CC39-9DA6-D52C-2C84-67F96646F356}"/>
              </a:ext>
            </a:extLst>
          </p:cNvPr>
          <p:cNvSpPr txBox="1"/>
          <p:nvPr/>
        </p:nvSpPr>
        <p:spPr>
          <a:xfrm>
            <a:off x="7079853" y="3254531"/>
            <a:ext cx="351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ORIGINAL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CLASSIFICATION OF HOMOGENEOUS DATA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0" y="4127434"/>
            <a:ext cx="84455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581193" y="120905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Dataset</a:t>
            </a:r>
            <a:r>
              <a:rPr lang="en-US"/>
              <a:t>: amplitude of the signals in a window of 80 ms;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581192" y="2260540"/>
            <a:ext cx="39872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Linear model:  logistic regressor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1808" y="1943041"/>
            <a:ext cx="3658999" cy="401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7" name="Google Shape;257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9618" y="1634933"/>
            <a:ext cx="5922382" cy="411555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5450376" y="5750487"/>
            <a:ext cx="57307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8A8A8A"/>
                </a:solidFill>
                <a:latin typeface="Gill Sans"/>
                <a:ea typeface="Gill Sans"/>
                <a:cs typeface="Gill Sans"/>
                <a:sym typeface="Gill Sans"/>
              </a:rPr>
              <a:t>Figure: IMU accelerometer signals in laying conditions.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474560" y="2190760"/>
            <a:ext cx="6099858" cy="73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Linear model drawback: </a:t>
            </a:r>
            <a:endParaRPr/>
          </a:p>
          <a:p>
            <a:pPr marL="306000" marR="0" lvl="0" indent="-3060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False positive rate:  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non negligible ~20%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CLASSIFICATION OF HOMOGENEOUS DATA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474560" y="2272592"/>
            <a:ext cx="5795058" cy="531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20084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entire time-series;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high accuracy, diagonal confusion matrix;</a:t>
            </a:r>
            <a:endParaRPr/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US" sz="18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Drawbacks: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Training: 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slower and more delicate;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Tuning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requires specific hyperparameters according to the specific kind of data;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474560" y="3292600"/>
            <a:ext cx="19078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Neural model: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CLASSIFICATION OF HETEROGENEOUS DATA</a:t>
            </a: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581192" y="2510615"/>
            <a:ext cx="5748170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Dataset</a:t>
            </a:r>
            <a:r>
              <a:rPr lang="en-US"/>
              <a:t>: RUA, RLA, and BACK sensors for the IMU measurements and hip, back, RUA^, RUA_, RWR, RKN_ for the triaxial accelerators;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Preprocessing</a:t>
            </a:r>
            <a:r>
              <a:rPr lang="en-US"/>
              <a:t>: standardization among data coming form different sensors;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269" name="Google Shape;269;p29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363" y="1841535"/>
            <a:ext cx="4665663" cy="50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CHECKPOINT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581192" y="2460595"/>
            <a:ext cx="11029615" cy="322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IMU sensors (4 each): </a:t>
            </a:r>
            <a:r>
              <a:rPr lang="en-US"/>
              <a:t>a single PC accounts for ~90% of variance → one cluster is enough to correctly classify with more than 95% accuracy;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Triaxial accelerometers (9 each): </a:t>
            </a:r>
            <a:r>
              <a:rPr lang="en-US"/>
              <a:t>2/3 PCs account for ~90% of variance → 2/3 clusters are needed to reduce the leak of information (~93% accuracy).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81192" y="2260540"/>
            <a:ext cx="29667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Homogeneous analysis: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581192" y="4741802"/>
            <a:ext cx="30645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Heterogeneous analysis: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581191" y="5305331"/>
            <a:ext cx="11029615" cy="12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PCA: 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8 PCs worst case - 2/3 best case to account for the 90% variance for all runs/subjects;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Clustering and classification: 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more than 4 centers to reach train accuracy;</a:t>
            </a:r>
            <a:endParaRPr/>
          </a:p>
          <a:p>
            <a:pPr marL="306000" marR="0" lvl="0" indent="-200844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286" name="Google Shape;286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9753" y="2035195"/>
            <a:ext cx="4299143" cy="3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520" y="2035195"/>
            <a:ext cx="4261772" cy="45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294" name="Google Shape;294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7329" y="1943956"/>
            <a:ext cx="4373906" cy="449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634" y="2042811"/>
            <a:ext cx="4373906" cy="4097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302" name="Google Shape;302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7737" y="2116042"/>
            <a:ext cx="4410489" cy="154788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64110" y="1072777"/>
            <a:ext cx="3171905" cy="188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INTERNET OF MEDICAL THINGS (IOMT): 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ARCHITECTURE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27" name="Google Shape;127;p16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764110" y="3420293"/>
            <a:ext cx="3033249" cy="38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Architecture of Internet of Medical Things (IoMT), taken from [9]</a:t>
            </a:r>
            <a:endParaRPr/>
          </a:p>
        </p:txBody>
      </p:sp>
      <p:pic>
        <p:nvPicPr>
          <p:cNvPr id="131" name="Google Shape;131;p16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68799" y="1577756"/>
            <a:ext cx="7176667" cy="38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64111" y="826345"/>
            <a:ext cx="2948908" cy="215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INTERNET OF MEDICAL THINGS (IOMT): 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 ADVANTAGES</a:t>
            </a:r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1" name="Google Shape;141;p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Google Shape;144;p17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61" y="1005840"/>
            <a:ext cx="6037772" cy="457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64111" y="826345"/>
            <a:ext cx="2948908" cy="215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INTERNET OF MEDICAL THINGS (IOMT): 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CHALLANGES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4" name="Google Shape;154;p18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" name="Google Shape;157;p18"/>
          <p:cNvCxnSpPr>
            <a:stCxn id="158" idx="2"/>
            <a:endCxn id="159" idx="0"/>
          </p:cNvCxnSpPr>
          <p:nvPr/>
        </p:nvCxnSpPr>
        <p:spPr>
          <a:xfrm>
            <a:off x="8072397" y="3464770"/>
            <a:ext cx="0" cy="659400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8"/>
          <p:cNvSpPr/>
          <p:nvPr/>
        </p:nvSpPr>
        <p:spPr>
          <a:xfrm>
            <a:off x="6096000" y="826345"/>
            <a:ext cx="3952793" cy="26384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Problems:</a:t>
            </a:r>
            <a:endParaRPr sz="2000" b="0" i="0" u="none" strike="noStrike" cap="none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Large amount of data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Fast processing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Limited capacity of communication networks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160293" y="4124057"/>
            <a:ext cx="3824205" cy="19075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 Trade-off: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6C244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Transmitted information – Channel saturation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WORK OUTLINE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7406700" y="3327027"/>
            <a:ext cx="4071934" cy="171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Heterogeneous analysis: </a:t>
            </a:r>
            <a:r>
              <a:rPr lang="en-US"/>
              <a:t>data of the same kind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Homogeneous analysis: </a:t>
            </a:r>
            <a:r>
              <a:rPr lang="en-US"/>
              <a:t>data of different kind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247776" y="2097691"/>
            <a:ext cx="5076823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Correlations: Principal Component Analysis [2]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147763" y="3327027"/>
            <a:ext cx="5276849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Dimensionality reduction: Kmeans Clustering [4] 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794715" y="4565819"/>
            <a:ext cx="4071934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Validation: binary classification task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0" name="Google Shape;170;p19"/>
          <p:cNvCxnSpPr>
            <a:stCxn id="167" idx="2"/>
            <a:endCxn id="168" idx="0"/>
          </p:cNvCxnSpPr>
          <p:nvPr/>
        </p:nvCxnSpPr>
        <p:spPr>
          <a:xfrm>
            <a:off x="3786188" y="3012091"/>
            <a:ext cx="0" cy="315000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19"/>
          <p:cNvCxnSpPr>
            <a:stCxn id="168" idx="2"/>
          </p:cNvCxnSpPr>
          <p:nvPr/>
        </p:nvCxnSpPr>
        <p:spPr>
          <a:xfrm>
            <a:off x="3786188" y="4241427"/>
            <a:ext cx="0" cy="315000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19"/>
          <p:cNvSpPr/>
          <p:nvPr/>
        </p:nvSpPr>
        <p:spPr>
          <a:xfrm>
            <a:off x="2453061" y="5850777"/>
            <a:ext cx="2666250" cy="7380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design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 flipH="1">
            <a:off x="3786186" y="5514690"/>
            <a:ext cx="1" cy="330942"/>
          </a:xfrm>
          <a:prstGeom prst="straightConnector1">
            <a:avLst/>
          </a:prstGeom>
          <a:noFill/>
          <a:ln w="57150" cap="flat" cmpd="sng">
            <a:solidFill>
              <a:srgbClr val="45112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19"/>
          <p:cNvSpPr/>
          <p:nvPr/>
        </p:nvSpPr>
        <p:spPr>
          <a:xfrm>
            <a:off x="7069559" y="2824024"/>
            <a:ext cx="624258" cy="1716460"/>
          </a:xfrm>
          <a:prstGeom prst="leftBrace">
            <a:avLst>
              <a:gd name="adj1" fmla="val 8333"/>
              <a:gd name="adj2" fmla="val 49168"/>
            </a:avLst>
          </a:prstGeom>
          <a:noFill/>
          <a:ln w="76200" cap="flat" cmpd="sng">
            <a:solidFill>
              <a:srgbClr val="4511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DATASET </a:t>
            </a:r>
            <a:endParaRPr/>
          </a:p>
        </p:txBody>
      </p:sp>
      <p:pic>
        <p:nvPicPr>
          <p:cNvPr id="181" name="Google Shape;18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0060" y="1823874"/>
            <a:ext cx="5320748" cy="470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581193" y="3378467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Start: lie on the deckchair, get up 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Groom: move in the room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Relax: go for a walk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Prepare/drink coffee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Prepare/eat sandwich 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Cleanup</a:t>
            </a:r>
            <a:endParaRPr sz="1800" b="0" i="0" u="none" strike="noStrike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Break: lie on the deckchair 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581191" y="3286331"/>
            <a:ext cx="55339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Termed activity of daily living (ADL) dataset: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581191" y="1970229"/>
            <a:ext cx="7626927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Dataset: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C244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OPPORTUNITY Activity Recognition Dataset [1]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C244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91" name="Google Shape;19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04259" y="2320420"/>
            <a:ext cx="8704614" cy="443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581192" y="3122766"/>
            <a:ext cx="4477697" cy="141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Inertial Measurement Units (IMU) accelerators and gyroscopes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Triaxial accelerometers 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81192" y="5008652"/>
            <a:ext cx="5320748" cy="736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89" t="-5083" b="-84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581192" y="2722656"/>
            <a:ext cx="17812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C244A"/>
                </a:solidFill>
                <a:latin typeface="Gill Sans"/>
                <a:ea typeface="Gill Sans"/>
                <a:cs typeface="Gill Sans"/>
                <a:sym typeface="Gill Sans"/>
              </a:rPr>
              <a:t>Sensor types: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CORRELATIONS: PRINCIPAL COMPONENT ANALYSIS (PCA) [2]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6009612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Dimensionality reduction technique based on the correlation among features;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Principal Components (PCs): </a:t>
            </a:r>
            <a:r>
              <a:rPr lang="en-US"/>
              <a:t>linear combination of original features;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/>
              <a:t>Explained Variance: </a:t>
            </a:r>
            <a:r>
              <a:rPr lang="en-US"/>
              <a:t>measurement of the percentage of variance which can be attributed to each of the PCs: 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202" name="Google Shape;202;p22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3740" y="5287313"/>
            <a:ext cx="1929332" cy="8685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62BAE-2E02-A4CE-5679-AFBD86B5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01" y="1985313"/>
            <a:ext cx="3784273" cy="4452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CORRELATIONS: PRINCIPAL COMPONENT ANALYSIS (PCA) 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EF2BB-0C30-D6E6-1EC3-28A4AAFD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43" y="2127250"/>
            <a:ext cx="8862907" cy="4028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633</Words>
  <Application>Microsoft Macintosh PowerPoint</Application>
  <PresentationFormat>Widescreen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Noto Sans Symbols</vt:lpstr>
      <vt:lpstr>Gill Sans</vt:lpstr>
      <vt:lpstr>Helvetica Neue</vt:lpstr>
      <vt:lpstr>Calibri</vt:lpstr>
      <vt:lpstr>Arial</vt:lpstr>
      <vt:lpstr>Dividend</vt:lpstr>
      <vt:lpstr>Dividend</vt:lpstr>
      <vt:lpstr>EFFICIENT INFORMATION DISTRIBUTION IN INTERNET OF MEDICAL THINGS (IOMT) SCENARIOS </vt:lpstr>
      <vt:lpstr>INTERNET OF MEDICAL THINGS (IOMT):    ARCHITECTURE</vt:lpstr>
      <vt:lpstr>INTERNET OF MEDICAL THINGS (IOMT):    ADVANTAGES</vt:lpstr>
      <vt:lpstr>INTERNET OF MEDICAL THINGS (IOMT):    CHALLANGES</vt:lpstr>
      <vt:lpstr>WORK OUTLINE</vt:lpstr>
      <vt:lpstr>DATASET </vt:lpstr>
      <vt:lpstr>DATASET</vt:lpstr>
      <vt:lpstr>CORRELATIONS: PRINCIPAL COMPONENT ANALYSIS (PCA) [2]</vt:lpstr>
      <vt:lpstr>CORRELATIONS: PRINCIPAL COMPONENT ANALYSIS (PCA) </vt:lpstr>
      <vt:lpstr>DIMENSIONALITY REDUCTION: CLUSTERING</vt:lpstr>
      <vt:lpstr>DIMENSIONALITY REDUCTION: CLUSTERING</vt:lpstr>
      <vt:lpstr>VALIDATION: BINARY CLASSIFICATION</vt:lpstr>
      <vt:lpstr>CLASSIFICATION OF HOMOGENEOUS DATA</vt:lpstr>
      <vt:lpstr>CLASSIFICATION OF HOMOGENEOUS DATA</vt:lpstr>
      <vt:lpstr>CLASSIFICATION OF HETEROGENEOUS DATA</vt:lpstr>
      <vt:lpstr>CHECKPOINT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INFORMATION DISTRIBUTION IN INTERNET OF MEDICAL THINGS (IOMT) SCENARIOS </dc:title>
  <cp:lastModifiedBy>Nicole Zattarin</cp:lastModifiedBy>
  <cp:revision>2</cp:revision>
  <dcterms:modified xsi:type="dcterms:W3CDTF">2022-07-18T10:40:44Z</dcterms:modified>
</cp:coreProperties>
</file>