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  <p:sldMasterId id="2147484128" r:id="rId5"/>
  </p:sldMasterIdLst>
  <p:notesMasterIdLst>
    <p:notesMasterId r:id="rId21"/>
  </p:notesMasterIdLst>
  <p:sldIdLst>
    <p:sldId id="1864" r:id="rId6"/>
    <p:sldId id="1851" r:id="rId7"/>
    <p:sldId id="2076136260" r:id="rId8"/>
    <p:sldId id="1854" r:id="rId9"/>
    <p:sldId id="1840" r:id="rId10"/>
    <p:sldId id="2076136261" r:id="rId11"/>
    <p:sldId id="2076136262" r:id="rId12"/>
    <p:sldId id="1863" r:id="rId13"/>
    <p:sldId id="1856" r:id="rId14"/>
    <p:sldId id="1857" r:id="rId15"/>
    <p:sldId id="1855" r:id="rId16"/>
    <p:sldId id="1859" r:id="rId17"/>
    <p:sldId id="1860" r:id="rId18"/>
    <p:sldId id="1861" r:id="rId19"/>
    <p:sldId id="18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82371D-5F65-47DF-8328-F00EE7536F04}">
          <p14:sldIdLst>
            <p14:sldId id="1864"/>
            <p14:sldId id="1851"/>
            <p14:sldId id="2076136260"/>
            <p14:sldId id="1854"/>
            <p14:sldId id="1840"/>
            <p14:sldId id="2076136261"/>
            <p14:sldId id="2076136262"/>
            <p14:sldId id="1863"/>
            <p14:sldId id="1856"/>
            <p14:sldId id="1857"/>
            <p14:sldId id="1855"/>
          </p14:sldIdLst>
        </p14:section>
        <p14:section name="Appendix - Portal screenshots" id="{C87F2B39-229C-4E8B-8D05-45F5CD452406}">
          <p14:sldIdLst>
            <p14:sldId id="1859"/>
            <p14:sldId id="1860"/>
            <p14:sldId id="1861"/>
            <p14:sldId id="18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D081004-DC51-F88A-DC0C-F8D6659350ED}" name="John Abele" initials="JA" userId="S::joabele@microsoft.com::037d077e-6ced-4e89-90e7-0dd01d1c5cf0" providerId="AD"/>
  <p188:author id="{6E82D85B-7600-9067-B6EA-A6B5DA590C12}" name="Federico Luciano" initials="FL" userId="S::felucian@microsoft.com::c4a6ef73-66db-41be-80c1-10ff9fa00aa7" providerId="AD"/>
  <p188:author id="{8B3D267A-E928-9FD7-7F87-DD6C718F09BE}" name="Matt Hyon" initials="MH" userId="S::mahyon@microsoft.com::46dad050-5b03-4f65-bb84-8ffb905b5866" providerId="AD"/>
  <p188:author id="{DBA4BE8B-7F88-933E-9C75-52D8A2AE384E}" name="Rira Johnson" initials="RJ" userId="S::riraj@microsoft.com::b68681a4-e537-4a08-b333-f6833fb46b7d" providerId="AD"/>
  <p188:author id="{154C02E0-EDC1-E056-9092-FD197B2700AF}" name="Ilya Zilbersteine" initials="IZ" userId="S::ilzilber@microsoft.com::a2a8992b-574e-4192-a209-d2c5c44d095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ra Johnson" initials="RJ" lastIdx="1" clrIdx="0">
    <p:extLst>
      <p:ext uri="{19B8F6BF-5375-455C-9EA6-DF929625EA0E}">
        <p15:presenceInfo xmlns:p15="http://schemas.microsoft.com/office/powerpoint/2012/main" userId="S::riraj@microsoft.com::b68681a4-e537-4a08-b333-f6833fb46b7d" providerId="AD"/>
      </p:ext>
    </p:extLst>
  </p:cmAuthor>
  <p:cmAuthor id="2" name="Lindsay Dawson" initials="LD" lastIdx="6" clrIdx="1">
    <p:extLst>
      <p:ext uri="{19B8F6BF-5375-455C-9EA6-DF929625EA0E}">
        <p15:presenceInfo xmlns:p15="http://schemas.microsoft.com/office/powerpoint/2012/main" userId="S::Lindsay@audienz.com::8f869403-095a-49b7-847b-0a0333b8a1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72"/>
    <a:srgbClr val="1A1A1A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5" autoAdjust="0"/>
    <p:restoredTop sz="93034" autoAdjust="0"/>
  </p:normalViewPr>
  <p:slideViewPr>
    <p:cSldViewPr snapToGrid="0">
      <p:cViewPr varScale="1">
        <p:scale>
          <a:sx n="111" d="100"/>
          <a:sy n="111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ya Zilbersteine" userId="a2a8992b-574e-4192-a209-d2c5c44d095a" providerId="ADAL" clId="{3AE83684-4ABD-4875-8E9A-EDF1A04D3E85}"/>
    <pc:docChg chg="custSel addSld delSld modSld">
      <pc:chgData name="Ilya Zilbersteine" userId="a2a8992b-574e-4192-a209-d2c5c44d095a" providerId="ADAL" clId="{3AE83684-4ABD-4875-8E9A-EDF1A04D3E85}" dt="2020-05-06T02:52:47.830" v="268" actId="20577"/>
      <pc:docMkLst>
        <pc:docMk/>
      </pc:docMkLst>
      <pc:sldChg chg="modSp mod modNotesTx">
        <pc:chgData name="Ilya Zilbersteine" userId="a2a8992b-574e-4192-a209-d2c5c44d095a" providerId="ADAL" clId="{3AE83684-4ABD-4875-8E9A-EDF1A04D3E85}" dt="2020-05-06T02:52:47.830" v="268" actId="20577"/>
        <pc:sldMkLst>
          <pc:docMk/>
          <pc:sldMk cId="1966218791" sldId="1840"/>
        </pc:sldMkLst>
        <pc:spChg chg="mod">
          <ac:chgData name="Ilya Zilbersteine" userId="a2a8992b-574e-4192-a209-d2c5c44d095a" providerId="ADAL" clId="{3AE83684-4ABD-4875-8E9A-EDF1A04D3E85}" dt="2020-05-06T02:51:10.873" v="5" actId="20577"/>
          <ac:spMkLst>
            <pc:docMk/>
            <pc:sldMk cId="1966218791" sldId="1840"/>
            <ac:spMk id="155" creationId="{FB82DA46-BA75-474C-A771-0565A70D6A15}"/>
          </ac:spMkLst>
        </pc:spChg>
      </pc:sldChg>
      <pc:sldChg chg="add del">
        <pc:chgData name="Ilya Zilbersteine" userId="a2a8992b-574e-4192-a209-d2c5c44d095a" providerId="ADAL" clId="{3AE83684-4ABD-4875-8E9A-EDF1A04D3E85}" dt="2020-04-27T23:31:30.381" v="2"/>
        <pc:sldMkLst>
          <pc:docMk/>
          <pc:sldMk cId="3773031924" sldId="2076136260"/>
        </pc:sldMkLst>
      </pc:sldChg>
    </pc:docChg>
  </pc:docChgLst>
  <pc:docChgLst>
    <pc:chgData name="Ilya Zilbersteine" userId="a2a8992b-574e-4192-a209-d2c5c44d095a" providerId="ADAL" clId="{18A939B8-63A9-49A1-8F27-9620C7F1870B}"/>
    <pc:docChg chg="modSld">
      <pc:chgData name="Ilya Zilbersteine" userId="a2a8992b-574e-4192-a209-d2c5c44d095a" providerId="ADAL" clId="{18A939B8-63A9-49A1-8F27-9620C7F1870B}" dt="2020-05-11T19:55:38.086" v="1" actId="20577"/>
      <pc:docMkLst>
        <pc:docMk/>
      </pc:docMkLst>
      <pc:sldChg chg="modSp mod">
        <pc:chgData name="Ilya Zilbersteine" userId="a2a8992b-574e-4192-a209-d2c5c44d095a" providerId="ADAL" clId="{18A939B8-63A9-49A1-8F27-9620C7F1870B}" dt="2020-05-11T19:55:38.086" v="1" actId="20577"/>
        <pc:sldMkLst>
          <pc:docMk/>
          <pc:sldMk cId="1966218791" sldId="1840"/>
        </pc:sldMkLst>
        <pc:spChg chg="mod">
          <ac:chgData name="Ilya Zilbersteine" userId="a2a8992b-574e-4192-a209-d2c5c44d095a" providerId="ADAL" clId="{18A939B8-63A9-49A1-8F27-9620C7F1870B}" dt="2020-05-11T19:55:38.086" v="1" actId="20577"/>
          <ac:spMkLst>
            <pc:docMk/>
            <pc:sldMk cId="1966218791" sldId="1840"/>
            <ac:spMk id="11" creationId="{1A08C530-C315-4D3C-B41D-1BCFBCD66C1C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B04F6-CC0A-475E-81EF-69F596B9A92E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8ADCF-91ED-4C3F-88E9-1700F4A46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7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19146B-24F9-441E-A368-DB3B5A84C1D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5/19/2020 11:13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470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9467" y="4415790"/>
            <a:ext cx="6231467" cy="4183380"/>
          </a:xfrm>
        </p:spPr>
        <p:txBody>
          <a:bodyPr/>
          <a:lstStyle/>
          <a:p>
            <a:pPr marL="0" indent="0" defTabSz="931774">
              <a:buNone/>
              <a:defRPr/>
            </a:pPr>
            <a:endParaRPr lang="en-US"/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DF1898ED-1BE8-4705-8631-955B496B92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87843" y="8934503"/>
            <a:ext cx="6231467" cy="361897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marL="582359" indent="0" algn="l">
              <a:defRPr sz="1200"/>
            </a:lvl1pPr>
          </a:lstStyle>
          <a:p>
            <a:pPr marL="0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DD07B487-AF1F-4438-8B9D-32C128F68B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040627" y="8934503"/>
            <a:ext cx="968150" cy="361897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900">
                <a:latin typeface="Segoe UI" pitchFamily="34" charset="0"/>
              </a:defRPr>
            </a:lvl1pPr>
          </a:lstStyle>
          <a:p>
            <a:pPr marL="0" marR="0" lvl="0" indent="0" algn="r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504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715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6860CF-E7C7-4774-B95E-58D98D0051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9986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0E78BE-09D6-43D5-A9A8-CB2C6DFF9B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5937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dirty="0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final scope is defined as part of the scoping engagement and depends on customer needs, environment size and existing capabilities.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1" dirty="0">
              <a:solidFill>
                <a:srgbClr val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Important to speak about the people aspect, asset management and the need to have a lead for this activity.</a:t>
            </a:r>
          </a:p>
          <a:p>
            <a:pPr marL="0" indent="0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0" indent="0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All the phases will be done in 1 quarter and additional iterations are possible to add more workload and continuously improve the system</a:t>
            </a:r>
          </a:p>
          <a:p>
            <a:pPr marL="0" indent="0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0" indent="0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The portal is great for customers that want to reach maximum maturity and need features that don’t exist in the Azure </a:t>
            </a:r>
            <a:r>
              <a:rPr lang="en-US">
                <a:solidFill>
                  <a:srgbClr val="FF0000"/>
                </a:solidFill>
              </a:rPr>
              <a:t>Cost Management tools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DF1898ED-1BE8-4705-8631-955B496B92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79412" y="8788036"/>
            <a:ext cx="6096000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571500" indent="0" algn="l">
              <a:defRPr sz="1200"/>
            </a:lvl1pPr>
          </a:lstStyle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DD07B487-AF1F-4438-8B9D-32C128F68B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909309" y="8788036"/>
            <a:ext cx="947103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latin typeface="Segoe UI" pitchFamily="34" charset="0"/>
              </a:defRPr>
            </a:lvl1pPr>
          </a:lstStyle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9521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DF1898ED-1BE8-4705-8631-955B496B92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79412" y="8788036"/>
            <a:ext cx="6096000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571500" indent="0" algn="l">
              <a:defRPr sz="1200"/>
            </a:lvl1pPr>
          </a:lstStyle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DD07B487-AF1F-4438-8B9D-32C128F68B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909309" y="8788036"/>
            <a:ext cx="947103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latin typeface="Segoe UI" pitchFamily="34" charset="0"/>
              </a:defRPr>
            </a:lvl1pPr>
          </a:lstStyle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979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DF1898ED-1BE8-4705-8631-955B496B92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79412" y="8788036"/>
            <a:ext cx="6096000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571500" indent="0" algn="l">
              <a:defRPr sz="1200"/>
            </a:lvl1pPr>
          </a:lstStyle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DD07B487-AF1F-4438-8B9D-32C128F68B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909309" y="8788036"/>
            <a:ext cx="947103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latin typeface="Segoe UI" pitchFamily="34" charset="0"/>
              </a:defRPr>
            </a:lvl1pPr>
          </a:lstStyle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94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DF1898ED-1BE8-4705-8631-955B496B92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79412" y="8788036"/>
            <a:ext cx="6096000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571500" indent="0" algn="l">
              <a:defRPr sz="1200"/>
            </a:lvl1pPr>
          </a:lstStyle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DD07B487-AF1F-4438-8B9D-32C128F68B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909309" y="8788036"/>
            <a:ext cx="947103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latin typeface="Segoe UI" pitchFamily="34" charset="0"/>
              </a:defRPr>
            </a:lvl1pPr>
          </a:lstStyle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94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CFDC7D-F4BE-4668-920D-08874925A5D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5/19/2020 11:13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87E0CF-87F6-4B58-B8B8-DCAB2DAAF3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82650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82B3A4A2-A5B9-4194-9B94-ED6A4B7888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06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quare Right Photo Layout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289" y="552001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Square photo layout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FCA2A4-47A7-435F-926A-3D3F1B6507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6857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118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72634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363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254275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bg1"/>
                </a:solidFill>
                <a:latin typeface="Segoe UI" panose="020B0502040204020203" pitchFamily="34" charset="0"/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925344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1476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10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057816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CAB0-3422-4FC0-BDB6-1D282890E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017E1-BC0F-403F-9E7B-15068D752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D7730-BB2A-457A-8829-467FA46D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C4DED5F9-56B2-4A48-B2B7-90C4B88360C8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877F3-FC0F-4667-AF43-BFD0915D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90D61-9BC1-44B8-AA82-5367AC5F8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8D79F186-46CD-496E-AFA0-4B0705A2A1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94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- blue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072247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1"/>
            <a:ext cx="4164583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</p:spTree>
    <p:extLst>
      <p:ext uri="{BB962C8B-B14F-4D97-AF65-F5344CB8AC3E}">
        <p14:creationId xmlns:p14="http://schemas.microsoft.com/office/powerpoint/2010/main" val="161125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2"/>
            <a:ext cx="8964185" cy="1793104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0725"/>
            <a:ext cx="8964186" cy="715931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240" y="3696656"/>
            <a:ext cx="8964248" cy="452654"/>
          </a:xfrm>
        </p:spPr>
        <p:txBody>
          <a:bodyPr/>
          <a:lstStyle>
            <a:lvl1pPr marL="0" indent="0">
              <a:buNone/>
              <a:defRPr lang="en-US" sz="196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0067"/>
            <a:ext cx="145425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32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0A5BBA">
              <a:alpha val="89804"/>
            </a:srgbClr>
          </a:solidFill>
        </p:spPr>
        <p:txBody>
          <a:bodyPr lIns="182880" tIns="91440" rIns="91440" bIns="91440"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042400" y="6356351"/>
            <a:ext cx="2844800" cy="365125"/>
          </a:xfrm>
        </p:spPr>
        <p:txBody>
          <a:bodyPr/>
          <a:lstStyle>
            <a:lvl1pPr>
              <a:defRPr sz="1067">
                <a:solidFill>
                  <a:schemeClr val="tx1"/>
                </a:solidFill>
              </a:defRPr>
            </a:lvl1pPr>
          </a:lstStyle>
          <a:p>
            <a:fld id="{74A398B2-5A34-1A4A-811E-F402728256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876800"/>
          </a:xfrm>
          <a:noFill/>
        </p:spPr>
        <p:txBody>
          <a:bodyPr lIns="182880" tIns="91440" rIns="91440" bIns="91440">
            <a:normAutofit/>
          </a:bodyPr>
          <a:lstStyle>
            <a:lvl1pPr marL="304792" indent="-304792">
              <a:lnSpc>
                <a:spcPct val="100000"/>
              </a:lnSpc>
              <a:buFont typeface="Arial" pitchFamily="34" charset="0"/>
              <a:buChar char="•"/>
              <a:defRPr/>
            </a:lvl1pPr>
            <a:lvl2pPr marL="609585" indent="-300559">
              <a:lnSpc>
                <a:spcPct val="100000"/>
              </a:lnSpc>
              <a:buFont typeface="Arial" pitchFamily="34" charset="0"/>
              <a:buChar char="•"/>
              <a:defRPr/>
            </a:lvl2pPr>
            <a:lvl3pPr marL="914377" indent="-304792">
              <a:lnSpc>
                <a:spcPct val="100000"/>
              </a:lnSpc>
              <a:buFont typeface="Arial" pitchFamily="34" charset="0"/>
              <a:buChar char="•"/>
              <a:defRPr/>
            </a:lvl3pPr>
            <a:lvl4pPr marL="1219170" indent="-304792">
              <a:lnSpc>
                <a:spcPct val="100000"/>
              </a:lnSpc>
              <a:buFont typeface="Arial" pitchFamily="34" charset="0"/>
              <a:buChar char="•"/>
              <a:defRPr/>
            </a:lvl4pPr>
            <a:lvl5pPr marL="1523962" indent="-304792">
              <a:lnSpc>
                <a:spcPct val="100000"/>
              </a:lnSpc>
              <a:buFont typeface="Arial" pitchFamily="34" charset="0"/>
              <a:buChar char="•"/>
              <a:defRPr/>
            </a:lvl5pPr>
            <a:lvl6pPr>
              <a:lnSpc>
                <a:spcPct val="100000"/>
              </a:lnSpc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1675483029"/>
      </p:ext>
    </p:extLst>
  </p:cSld>
  <p:clrMapOvr>
    <a:masterClrMapping/>
  </p:clrMapOvr>
  <p:transition>
    <p:fade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32887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B968-54C4-46F2-97D2-8B7E5776F8FF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E1E-42B4-4DA9-A078-3E0C2D0188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39240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82B3A4A2-A5B9-4194-9B94-ED6A4B7888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17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2"/>
            <a:ext cx="8964185" cy="1793104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0725"/>
            <a:ext cx="8964186" cy="715931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240" y="3696656"/>
            <a:ext cx="8964248" cy="452654"/>
          </a:xfrm>
        </p:spPr>
        <p:txBody>
          <a:bodyPr/>
          <a:lstStyle>
            <a:lvl1pPr marL="0" indent="0">
              <a:buNone/>
              <a:defRPr lang="en-US" sz="196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0067"/>
            <a:ext cx="145425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88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8525" y="6041178"/>
            <a:ext cx="1613705" cy="346697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think-cell Slide" r:id="rId5" imgW="6350000" imgH="6350000" progId="">
                  <p:embed/>
                </p:oleObj>
              </mc:Choice>
              <mc:Fallback>
                <p:oleObj name="think-cell Slide" r:id="rId5" imgW="6350000" imgH="635000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2"/>
          <p:cNvSpPr txBox="1">
            <a:spLocks/>
          </p:cNvSpPr>
          <p:nvPr userDrawn="1"/>
        </p:nvSpPr>
        <p:spPr bwMode="auto">
          <a:xfrm>
            <a:off x="358944" y="201449"/>
            <a:ext cx="2958170" cy="537925"/>
          </a:xfrm>
          <a:prstGeom prst="rect">
            <a:avLst/>
          </a:prstGeom>
        </p:spPr>
        <p:txBody>
          <a:bodyPr vert="horz" wrap="square" lIns="143428" tIns="107571" rIns="143428" bIns="107571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4040">
                      <a:srgbClr val="525252"/>
                    </a:gs>
                    <a:gs pos="17000">
                      <a:srgbClr val="52525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65" b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</a:rPr>
              <a:t>Microsoft Services</a:t>
            </a:r>
          </a:p>
        </p:txBody>
      </p:sp>
    </p:spTree>
    <p:extLst>
      <p:ext uri="{BB962C8B-B14F-4D97-AF65-F5344CB8AC3E}">
        <p14:creationId xmlns:p14="http://schemas.microsoft.com/office/powerpoint/2010/main" val="327239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0847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590524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199309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205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8525" y="6041178"/>
            <a:ext cx="1613705" cy="346697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think-cell Slide" r:id="rId5" imgW="6350000" imgH="6350000" progId="">
                  <p:embed/>
                </p:oleObj>
              </mc:Choice>
              <mc:Fallback>
                <p:oleObj name="think-cell Slide" r:id="rId5" imgW="6350000" imgH="635000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2"/>
          <p:cNvSpPr txBox="1">
            <a:spLocks/>
          </p:cNvSpPr>
          <p:nvPr userDrawn="1"/>
        </p:nvSpPr>
        <p:spPr bwMode="auto">
          <a:xfrm>
            <a:off x="358944" y="201449"/>
            <a:ext cx="2958170" cy="537925"/>
          </a:xfrm>
          <a:prstGeom prst="rect">
            <a:avLst/>
          </a:prstGeom>
        </p:spPr>
        <p:txBody>
          <a:bodyPr vert="horz" wrap="square" lIns="143428" tIns="107571" rIns="143428" bIns="107571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4040">
                      <a:srgbClr val="525252"/>
                    </a:gs>
                    <a:gs pos="17000">
                      <a:srgbClr val="52525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65" b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</a:rPr>
              <a:t>Microsoft Services</a:t>
            </a:r>
          </a:p>
        </p:txBody>
      </p:sp>
    </p:spTree>
    <p:extLst>
      <p:ext uri="{BB962C8B-B14F-4D97-AF65-F5344CB8AC3E}">
        <p14:creationId xmlns:p14="http://schemas.microsoft.com/office/powerpoint/2010/main" val="117649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solidFill>
                  <a:srgbClr val="008272"/>
                </a:soli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7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51544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quare Right Photo Layout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289" y="552001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Square photo layout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FCA2A4-47A7-435F-926A-3D3F1B6507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6857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273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23616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760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2153623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bg1"/>
                </a:solidFill>
                <a:latin typeface="Segoe UI" panose="020B0502040204020203" pitchFamily="34" charset="0"/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804841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5203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993911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CAB0-3422-4FC0-BDB6-1D282890E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017E1-BC0F-403F-9E7B-15068D752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D7730-BB2A-457A-8829-467FA46D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C4DED5F9-56B2-4A48-B2B7-90C4B88360C8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877F3-FC0F-4667-AF43-BFD0915D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90D61-9BC1-44B8-AA82-5367AC5F8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8D79F186-46CD-496E-AFA0-4B0705A2A1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781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1"/>
            <a:ext cx="4164583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</p:spTree>
    <p:extLst>
      <p:ext uri="{BB962C8B-B14F-4D97-AF65-F5344CB8AC3E}">
        <p14:creationId xmlns:p14="http://schemas.microsoft.com/office/powerpoint/2010/main" val="130012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81959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0A5BBA">
              <a:alpha val="89804"/>
            </a:srgbClr>
          </a:solidFill>
        </p:spPr>
        <p:txBody>
          <a:bodyPr lIns="182880" tIns="91440" rIns="91440" bIns="91440"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042400" y="6356351"/>
            <a:ext cx="2844800" cy="365125"/>
          </a:xfrm>
        </p:spPr>
        <p:txBody>
          <a:bodyPr/>
          <a:lstStyle>
            <a:lvl1pPr>
              <a:defRPr sz="1067">
                <a:solidFill>
                  <a:schemeClr val="tx1"/>
                </a:solidFill>
              </a:defRPr>
            </a:lvl1pPr>
          </a:lstStyle>
          <a:p>
            <a:fld id="{74A398B2-5A34-1A4A-811E-F402728256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876800"/>
          </a:xfrm>
          <a:noFill/>
        </p:spPr>
        <p:txBody>
          <a:bodyPr lIns="182880" tIns="91440" rIns="91440" bIns="91440">
            <a:normAutofit/>
          </a:bodyPr>
          <a:lstStyle>
            <a:lvl1pPr marL="304792" indent="-304792">
              <a:lnSpc>
                <a:spcPct val="100000"/>
              </a:lnSpc>
              <a:buFont typeface="Arial" pitchFamily="34" charset="0"/>
              <a:buChar char="•"/>
              <a:defRPr/>
            </a:lvl1pPr>
            <a:lvl2pPr marL="609585" indent="-300559">
              <a:lnSpc>
                <a:spcPct val="100000"/>
              </a:lnSpc>
              <a:buFont typeface="Arial" pitchFamily="34" charset="0"/>
              <a:buChar char="•"/>
              <a:defRPr/>
            </a:lvl2pPr>
            <a:lvl3pPr marL="914377" indent="-304792">
              <a:lnSpc>
                <a:spcPct val="100000"/>
              </a:lnSpc>
              <a:buFont typeface="Arial" pitchFamily="34" charset="0"/>
              <a:buChar char="•"/>
              <a:defRPr/>
            </a:lvl3pPr>
            <a:lvl4pPr marL="1219170" indent="-304792">
              <a:lnSpc>
                <a:spcPct val="100000"/>
              </a:lnSpc>
              <a:buFont typeface="Arial" pitchFamily="34" charset="0"/>
              <a:buChar char="•"/>
              <a:defRPr/>
            </a:lvl4pPr>
            <a:lvl5pPr marL="1523962" indent="-304792">
              <a:lnSpc>
                <a:spcPct val="100000"/>
              </a:lnSpc>
              <a:buFont typeface="Arial" pitchFamily="34" charset="0"/>
              <a:buChar char="•"/>
              <a:defRPr/>
            </a:lvl5pPr>
            <a:lvl6pPr>
              <a:lnSpc>
                <a:spcPct val="100000"/>
              </a:lnSpc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590434409"/>
      </p:ext>
    </p:extLst>
  </p:cSld>
  <p:clrMapOvr>
    <a:masterClrMapping/>
  </p:clrMapOvr>
  <p:transition>
    <p:fade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32455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41017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9326711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46533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2">
    <p:bg>
      <p:bgPr>
        <a:solidFill>
          <a:srgbClr val="004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0965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solidFill>
                  <a:srgbClr val="008272"/>
                </a:soli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7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690974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9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716" r:id="rId17"/>
    <p:sldLayoutId id="2147484067" r:id="rId18"/>
    <p:sldLayoutId id="2147484068" r:id="rId19"/>
    <p:sldLayoutId id="2147484069" r:id="rId20"/>
    <p:sldLayoutId id="2147484070" r:id="rId21"/>
    <p:sldLayoutId id="2147484127" r:id="rId22"/>
  </p:sldLayoutIdLst>
  <p:transition>
    <p:fade/>
  </p:transition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Segoe UI" panose="020B0502040204020203" pitchFamily="34" charset="0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392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4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  <p:sldLayoutId id="2147484141" r:id="rId13"/>
    <p:sldLayoutId id="2147484142" r:id="rId14"/>
    <p:sldLayoutId id="2147484143" r:id="rId15"/>
    <p:sldLayoutId id="2147484144" r:id="rId16"/>
    <p:sldLayoutId id="2147484145" r:id="rId17"/>
    <p:sldLayoutId id="2147484146" r:id="rId18"/>
    <p:sldLayoutId id="2147484147" r:id="rId19"/>
  </p:sldLayoutIdLst>
  <p:transition>
    <p:fade/>
  </p:transition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Segoe UI" panose="020B0502040204020203" pitchFamily="34" charset="0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392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7.sv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0.pn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svg"/><Relationship Id="rId3" Type="http://schemas.openxmlformats.org/officeDocument/2006/relationships/image" Target="../media/image34.svg"/><Relationship Id="rId7" Type="http://schemas.openxmlformats.org/officeDocument/2006/relationships/image" Target="../media/image36.svg"/><Relationship Id="rId12" Type="http://schemas.openxmlformats.org/officeDocument/2006/relationships/image" Target="../media/image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25.svg"/><Relationship Id="rId15" Type="http://schemas.openxmlformats.org/officeDocument/2006/relationships/image" Target="../media/image44.svg"/><Relationship Id="rId10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38.svg"/><Relationship Id="rId1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erson sitting at a desk in front of a window&#10;&#10;Description automatically generated">
            <a:extLst>
              <a:ext uri="{FF2B5EF4-FFF2-40B4-BE49-F238E27FC236}">
                <a16:creationId xmlns:a16="http://schemas.microsoft.com/office/drawing/2014/main" id="{EE806B29-1DD2-4931-B885-A09A0CE151F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4" t="5895" r="6223" b="5895"/>
          <a:stretch/>
        </p:blipFill>
        <p:spPr>
          <a:xfrm>
            <a:off x="5344002" y="975"/>
            <a:ext cx="6846269" cy="6856055"/>
          </a:xfrm>
          <a:custGeom>
            <a:avLst/>
            <a:gdLst>
              <a:gd name="connsiteX0" fmla="*/ 0 w 6846269"/>
              <a:gd name="connsiteY0" fmla="*/ 0 h 6856055"/>
              <a:gd name="connsiteX1" fmla="*/ 6846269 w 6846269"/>
              <a:gd name="connsiteY1" fmla="*/ 0 h 6856055"/>
              <a:gd name="connsiteX2" fmla="*/ 6846269 w 6846269"/>
              <a:gd name="connsiteY2" fmla="*/ 6856055 h 6856055"/>
              <a:gd name="connsiteX3" fmla="*/ 0 w 6846269"/>
              <a:gd name="connsiteY3" fmla="*/ 6856055 h 6856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269" h="6856055">
                <a:moveTo>
                  <a:pt x="0" y="0"/>
                </a:moveTo>
                <a:lnTo>
                  <a:pt x="6846269" y="0"/>
                </a:lnTo>
                <a:lnTo>
                  <a:pt x="6846269" y="6856055"/>
                </a:lnTo>
                <a:lnTo>
                  <a:pt x="0" y="6856055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4947D3-4753-4E7F-9803-5DC18A7A2C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383"/>
          <a:stretch/>
        </p:blipFill>
        <p:spPr>
          <a:xfrm>
            <a:off x="333512" y="2449903"/>
            <a:ext cx="3435823" cy="1696975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2234E37-7783-42CF-B104-BC3CDA6DD45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3512" y="3997707"/>
            <a:ext cx="4797453" cy="51706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Azure Application Management</a:t>
            </a:r>
          </a:p>
        </p:txBody>
      </p:sp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47E60EA3-8902-4C16-A65C-7880311CC7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12" y="378259"/>
            <a:ext cx="1637255" cy="35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9783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78C16AC2-E48E-4EF5-BD59-11CEDAE9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28D5212-3574-4B2D-A32D-BB8D3081BB5C}"/>
              </a:ext>
            </a:extLst>
          </p:cNvPr>
          <p:cNvCxnSpPr>
            <a:cxnSpLocks/>
          </p:cNvCxnSpPr>
          <p:nvPr/>
        </p:nvCxnSpPr>
        <p:spPr>
          <a:xfrm>
            <a:off x="1507129" y="2509822"/>
            <a:ext cx="1024823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5B842E2-C1D7-4815-BAC4-A50B7E7938B1}"/>
              </a:ext>
            </a:extLst>
          </p:cNvPr>
          <p:cNvCxnSpPr>
            <a:cxnSpLocks/>
          </p:cNvCxnSpPr>
          <p:nvPr/>
        </p:nvCxnSpPr>
        <p:spPr>
          <a:xfrm>
            <a:off x="1507129" y="3734685"/>
            <a:ext cx="1024823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>
            <a:extLst>
              <a:ext uri="{FF2B5EF4-FFF2-40B4-BE49-F238E27FC236}">
                <a16:creationId xmlns:a16="http://schemas.microsoft.com/office/drawing/2014/main" id="{C518F6CF-FE0F-4830-AE2B-FC9B0DBADE6B}"/>
              </a:ext>
            </a:extLst>
          </p:cNvPr>
          <p:cNvSpPr txBox="1">
            <a:spLocks/>
          </p:cNvSpPr>
          <p:nvPr/>
        </p:nvSpPr>
        <p:spPr>
          <a:xfrm>
            <a:off x="1507129" y="3939786"/>
            <a:ext cx="10248234" cy="81466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0" tIns="44821" rIns="89642" bIns="44821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lnSpc>
                <a:spcPct val="100000"/>
              </a:lnSpc>
              <a:defRPr/>
            </a:pPr>
            <a:r>
              <a:rPr lang="en-US" sz="2000" spc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Coordinate and deliver </a:t>
            </a:r>
            <a:r>
              <a:rPr lang="en-US" sz="2000" spc="0">
                <a:solidFill>
                  <a:schemeClr val="tx1"/>
                </a:solidFill>
                <a:latin typeface="Segoe UI" panose="020B0502040204020203" pitchFamily="34" charset="0"/>
              </a:rPr>
              <a:t>the services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130C1120-E056-450F-9170-CABF5DB1A22E}"/>
              </a:ext>
            </a:extLst>
          </p:cNvPr>
          <p:cNvSpPr txBox="1">
            <a:spLocks/>
          </p:cNvSpPr>
          <p:nvPr/>
        </p:nvSpPr>
        <p:spPr>
          <a:xfrm>
            <a:off x="1507129" y="1490060"/>
            <a:ext cx="10248234" cy="81466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0" tIns="44821" rIns="89642" bIns="44821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lnSpc>
                <a:spcPct val="100000"/>
              </a:lnSpc>
              <a:defRPr/>
            </a:pPr>
            <a:r>
              <a:rPr lang="en-US" sz="2000" spc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Coordinate </a:t>
            </a:r>
            <a:r>
              <a:rPr lang="en-US" sz="2000" spc="0">
                <a:solidFill>
                  <a:schemeClr val="tx1"/>
                </a:solidFill>
                <a:latin typeface="Segoe UI" panose="020B0502040204020203" pitchFamily="34" charset="0"/>
              </a:rPr>
              <a:t>scoping and capabilities assessment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0EEBEC6B-DAEB-411E-84E7-50471018FA77}"/>
              </a:ext>
            </a:extLst>
          </p:cNvPr>
          <p:cNvSpPr txBox="1">
            <a:spLocks/>
          </p:cNvSpPr>
          <p:nvPr/>
        </p:nvSpPr>
        <p:spPr>
          <a:xfrm>
            <a:off x="1507129" y="2714923"/>
            <a:ext cx="10248234" cy="81466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0" tIns="44821" rIns="89642" bIns="44821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lnSpc>
                <a:spcPct val="100000"/>
              </a:lnSpc>
              <a:defRPr/>
            </a:pPr>
            <a:r>
              <a:rPr lang="en-US" sz="2000" spc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Generate and review </a:t>
            </a:r>
            <a:r>
              <a:rPr lang="en-US" sz="2000" spc="0">
                <a:solidFill>
                  <a:schemeClr val="tx1"/>
                </a:solidFill>
                <a:latin typeface="Segoe UI" panose="020B0502040204020203" pitchFamily="34" charset="0"/>
              </a:rPr>
              <a:t>Service Delivery Plan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899BBF-4248-4275-AC8B-E441CBB88119}"/>
              </a:ext>
            </a:extLst>
          </p:cNvPr>
          <p:cNvGrpSpPr/>
          <p:nvPr/>
        </p:nvGrpSpPr>
        <p:grpSpPr>
          <a:xfrm>
            <a:off x="461595" y="1462834"/>
            <a:ext cx="869112" cy="869112"/>
            <a:chOff x="461595" y="1462834"/>
            <a:chExt cx="869112" cy="86911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2E7126E-9ABB-406A-A07D-FF7EF030ABCB}"/>
                </a:ext>
              </a:extLst>
            </p:cNvPr>
            <p:cNvSpPr/>
            <p:nvPr/>
          </p:nvSpPr>
          <p:spPr bwMode="auto">
            <a:xfrm>
              <a:off x="461595" y="1462834"/>
              <a:ext cx="869112" cy="869112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1B4887B-E41F-4D99-AFA2-6CB00E4D5625}"/>
                </a:ext>
              </a:extLst>
            </p:cNvPr>
            <p:cNvGrpSpPr/>
            <p:nvPr/>
          </p:nvGrpSpPr>
          <p:grpSpPr>
            <a:xfrm>
              <a:off x="662520" y="1657918"/>
              <a:ext cx="467262" cy="478944"/>
              <a:chOff x="1176035" y="1078819"/>
              <a:chExt cx="304800" cy="312420"/>
            </a:xfrm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A7B79B70-E3F9-4982-B612-3222FC211883}"/>
                  </a:ext>
                </a:extLst>
              </p:cNvPr>
              <p:cNvSpPr/>
              <p:nvPr/>
            </p:nvSpPr>
            <p:spPr>
              <a:xfrm>
                <a:off x="1176035" y="1305514"/>
                <a:ext cx="304800" cy="85725"/>
              </a:xfrm>
              <a:custGeom>
                <a:avLst/>
                <a:gdLst>
                  <a:gd name="connsiteX0" fmla="*/ 7348 w 304800"/>
                  <a:gd name="connsiteY0" fmla="*/ 7348 h 85725"/>
                  <a:gd name="connsiteX1" fmla="*/ 305481 w 304800"/>
                  <a:gd name="connsiteY1" fmla="*/ 7348 h 85725"/>
                  <a:gd name="connsiteX2" fmla="*/ 305481 w 304800"/>
                  <a:gd name="connsiteY2" fmla="*/ 80691 h 85725"/>
                  <a:gd name="connsiteX3" fmla="*/ 7348 w 304800"/>
                  <a:gd name="connsiteY3" fmla="*/ 806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800" h="85725">
                    <a:moveTo>
                      <a:pt x="7348" y="7348"/>
                    </a:moveTo>
                    <a:lnTo>
                      <a:pt x="305481" y="7348"/>
                    </a:lnTo>
                    <a:lnTo>
                      <a:pt x="305481" y="80691"/>
                    </a:lnTo>
                    <a:lnTo>
                      <a:pt x="7348" y="80691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CE2EC369-1EFD-4BE2-AD33-1D10A3279E2E}"/>
                  </a:ext>
                </a:extLst>
              </p:cNvPr>
              <p:cNvSpPr/>
              <p:nvPr/>
            </p:nvSpPr>
            <p:spPr>
              <a:xfrm>
                <a:off x="1402730" y="1189309"/>
                <a:ext cx="47625" cy="123825"/>
              </a:xfrm>
              <a:custGeom>
                <a:avLst/>
                <a:gdLst>
                  <a:gd name="connsiteX0" fmla="*/ 48306 w 47625"/>
                  <a:gd name="connsiteY0" fmla="*/ 123553 h 123825"/>
                  <a:gd name="connsiteX1" fmla="*/ 48306 w 47625"/>
                  <a:gd name="connsiteY1" fmla="*/ 42591 h 123825"/>
                  <a:gd name="connsiteX2" fmla="*/ 7348 w 47625"/>
                  <a:gd name="connsiteY2" fmla="*/ 7348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625" h="123825">
                    <a:moveTo>
                      <a:pt x="48306" y="123553"/>
                    </a:moveTo>
                    <a:lnTo>
                      <a:pt x="48306" y="42591"/>
                    </a:lnTo>
                    <a:lnTo>
                      <a:pt x="7348" y="7348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8DA7FBD9-3475-4D4E-B322-F2C7CF8404A9}"/>
                  </a:ext>
                </a:extLst>
              </p:cNvPr>
              <p:cNvSpPr/>
              <p:nvPr/>
            </p:nvSpPr>
            <p:spPr>
              <a:xfrm>
                <a:off x="1378917" y="1166449"/>
                <a:ext cx="38100" cy="38100"/>
              </a:xfrm>
              <a:custGeom>
                <a:avLst/>
                <a:gdLst>
                  <a:gd name="connsiteX0" fmla="*/ 34018 w 38100"/>
                  <a:gd name="connsiteY0" fmla="*/ 20683 h 38100"/>
                  <a:gd name="connsiteX1" fmla="*/ 20683 w 38100"/>
                  <a:gd name="connsiteY1" fmla="*/ 34018 h 38100"/>
                  <a:gd name="connsiteX2" fmla="*/ 7348 w 38100"/>
                  <a:gd name="connsiteY2" fmla="*/ 20683 h 38100"/>
                  <a:gd name="connsiteX3" fmla="*/ 20683 w 38100"/>
                  <a:gd name="connsiteY3" fmla="*/ 7348 h 38100"/>
                  <a:gd name="connsiteX4" fmla="*/ 34018 w 38100"/>
                  <a:gd name="connsiteY4" fmla="*/ 20683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4018" y="20683"/>
                    </a:moveTo>
                    <a:cubicBezTo>
                      <a:pt x="34018" y="28048"/>
                      <a:pt x="28048" y="34018"/>
                      <a:pt x="20683" y="34018"/>
                    </a:cubicBezTo>
                    <a:cubicBezTo>
                      <a:pt x="13318" y="34018"/>
                      <a:pt x="7348" y="28048"/>
                      <a:pt x="7348" y="20683"/>
                    </a:cubicBezTo>
                    <a:cubicBezTo>
                      <a:pt x="7348" y="13318"/>
                      <a:pt x="13318" y="7348"/>
                      <a:pt x="20683" y="7348"/>
                    </a:cubicBezTo>
                    <a:cubicBezTo>
                      <a:pt x="28048" y="7348"/>
                      <a:pt x="34018" y="13318"/>
                      <a:pt x="34018" y="20683"/>
                    </a:cubicBez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10FC5BB-3581-4782-B063-7CE6999E664E}"/>
                  </a:ext>
                </a:extLst>
              </p:cNvPr>
              <p:cNvSpPr/>
              <p:nvPr/>
            </p:nvSpPr>
            <p:spPr>
              <a:xfrm>
                <a:off x="1217945" y="1078819"/>
                <a:ext cx="200025" cy="228600"/>
              </a:xfrm>
              <a:custGeom>
                <a:avLst/>
                <a:gdLst>
                  <a:gd name="connsiteX0" fmla="*/ 41638 w 200025"/>
                  <a:gd name="connsiteY0" fmla="*/ 69261 h 228600"/>
                  <a:gd name="connsiteX1" fmla="*/ 101646 w 200025"/>
                  <a:gd name="connsiteY1" fmla="*/ 7348 h 228600"/>
                  <a:gd name="connsiteX2" fmla="*/ 161653 w 200025"/>
                  <a:gd name="connsiteY2" fmla="*/ 69261 h 228600"/>
                  <a:gd name="connsiteX3" fmla="*/ 101646 w 200025"/>
                  <a:gd name="connsiteY3" fmla="*/ 131173 h 228600"/>
                  <a:gd name="connsiteX4" fmla="*/ 41638 w 200025"/>
                  <a:gd name="connsiteY4" fmla="*/ 69261 h 228600"/>
                  <a:gd name="connsiteX5" fmla="*/ 41638 w 200025"/>
                  <a:gd name="connsiteY5" fmla="*/ 69261 h 228600"/>
                  <a:gd name="connsiteX6" fmla="*/ 194991 w 200025"/>
                  <a:gd name="connsiteY6" fmla="*/ 229281 h 228600"/>
                  <a:gd name="connsiteX7" fmla="*/ 101646 w 200025"/>
                  <a:gd name="connsiteY7" fmla="*/ 131173 h 228600"/>
                  <a:gd name="connsiteX8" fmla="*/ 7348 w 200025"/>
                  <a:gd name="connsiteY8" fmla="*/ 229281 h 228600"/>
                  <a:gd name="connsiteX9" fmla="*/ 64498 w 200025"/>
                  <a:gd name="connsiteY9" fmla="*/ 143556 h 228600"/>
                  <a:gd name="connsiteX10" fmla="*/ 101646 w 200025"/>
                  <a:gd name="connsiteY10" fmla="*/ 178798 h 228600"/>
                  <a:gd name="connsiteX11" fmla="*/ 137841 w 200025"/>
                  <a:gd name="connsiteY11" fmla="*/ 143556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0025" h="228600">
                    <a:moveTo>
                      <a:pt x="41638" y="69261"/>
                    </a:moveTo>
                    <a:cubicBezTo>
                      <a:pt x="41638" y="34971"/>
                      <a:pt x="68308" y="7348"/>
                      <a:pt x="101646" y="7348"/>
                    </a:cubicBezTo>
                    <a:cubicBezTo>
                      <a:pt x="134031" y="7348"/>
                      <a:pt x="161653" y="35923"/>
                      <a:pt x="161653" y="69261"/>
                    </a:cubicBezTo>
                    <a:cubicBezTo>
                      <a:pt x="161653" y="103551"/>
                      <a:pt x="134983" y="131173"/>
                      <a:pt x="101646" y="131173"/>
                    </a:cubicBezTo>
                    <a:cubicBezTo>
                      <a:pt x="68308" y="131173"/>
                      <a:pt x="41638" y="103551"/>
                      <a:pt x="41638" y="69261"/>
                    </a:cubicBezTo>
                    <a:lnTo>
                      <a:pt x="41638" y="69261"/>
                    </a:lnTo>
                    <a:close/>
                    <a:moveTo>
                      <a:pt x="194991" y="229281"/>
                    </a:moveTo>
                    <a:cubicBezTo>
                      <a:pt x="194991" y="174988"/>
                      <a:pt x="153081" y="131173"/>
                      <a:pt x="101646" y="131173"/>
                    </a:cubicBezTo>
                    <a:cubicBezTo>
                      <a:pt x="50211" y="131173"/>
                      <a:pt x="7348" y="174988"/>
                      <a:pt x="7348" y="229281"/>
                    </a:cubicBezTo>
                    <a:moveTo>
                      <a:pt x="64498" y="143556"/>
                    </a:moveTo>
                    <a:cubicBezTo>
                      <a:pt x="101646" y="178798"/>
                      <a:pt x="101646" y="178798"/>
                      <a:pt x="101646" y="178798"/>
                    </a:cubicBezTo>
                    <a:cubicBezTo>
                      <a:pt x="137841" y="143556"/>
                      <a:pt x="137841" y="143556"/>
                      <a:pt x="137841" y="143556"/>
                    </a:cubicBez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4BFB72F-C6A3-4A50-802E-6A959006143D}"/>
              </a:ext>
            </a:extLst>
          </p:cNvPr>
          <p:cNvGrpSpPr/>
          <p:nvPr/>
        </p:nvGrpSpPr>
        <p:grpSpPr>
          <a:xfrm>
            <a:off x="451008" y="2687696"/>
            <a:ext cx="869112" cy="869112"/>
            <a:chOff x="451008" y="2687696"/>
            <a:chExt cx="869112" cy="86911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C578D69-A90C-43AC-85FA-EEE41E4F93A2}"/>
                </a:ext>
              </a:extLst>
            </p:cNvPr>
            <p:cNvSpPr/>
            <p:nvPr/>
          </p:nvSpPr>
          <p:spPr bwMode="auto">
            <a:xfrm>
              <a:off x="451008" y="2687696"/>
              <a:ext cx="869112" cy="869112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5" name="Market_EAFC" title="Icon of a line graph with an arrow at the end pointing up">
              <a:extLst>
                <a:ext uri="{FF2B5EF4-FFF2-40B4-BE49-F238E27FC236}">
                  <a16:creationId xmlns:a16="http://schemas.microsoft.com/office/drawing/2014/main" id="{4B3EC8D3-FF5B-4A0A-AB28-591C4CE9ECE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4903" y="2964181"/>
              <a:ext cx="521324" cy="316144"/>
            </a:xfrm>
            <a:custGeom>
              <a:avLst/>
              <a:gdLst>
                <a:gd name="T0" fmla="*/ 4688 w 6657"/>
                <a:gd name="T1" fmla="*/ 0 h 4037"/>
                <a:gd name="T2" fmla="*/ 6657 w 6657"/>
                <a:gd name="T3" fmla="*/ 0 h 4037"/>
                <a:gd name="T4" fmla="*/ 6657 w 6657"/>
                <a:gd name="T5" fmla="*/ 1970 h 4037"/>
                <a:gd name="T6" fmla="*/ 0 w 6657"/>
                <a:gd name="T7" fmla="*/ 4037 h 4037"/>
                <a:gd name="T8" fmla="*/ 2501 w 6657"/>
                <a:gd name="T9" fmla="*/ 1532 h 4037"/>
                <a:gd name="T10" fmla="*/ 3813 w 6657"/>
                <a:gd name="T11" fmla="*/ 2846 h 4037"/>
                <a:gd name="T12" fmla="*/ 6657 w 6657"/>
                <a:gd name="T13" fmla="*/ 0 h 4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57" h="4037">
                  <a:moveTo>
                    <a:pt x="4688" y="0"/>
                  </a:moveTo>
                  <a:lnTo>
                    <a:pt x="6657" y="0"/>
                  </a:lnTo>
                  <a:lnTo>
                    <a:pt x="6657" y="1970"/>
                  </a:lnTo>
                  <a:moveTo>
                    <a:pt x="0" y="4037"/>
                  </a:moveTo>
                  <a:lnTo>
                    <a:pt x="2501" y="1532"/>
                  </a:lnTo>
                  <a:lnTo>
                    <a:pt x="3813" y="2846"/>
                  </a:lnTo>
                  <a:lnTo>
                    <a:pt x="6657" y="0"/>
                  </a:lnTo>
                </a:path>
              </a:pathLst>
            </a:custGeom>
            <a:noFill/>
            <a:ln w="1270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" panose="020B0502040204020203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3647812-0D66-49D9-93B5-9F8063083087}"/>
              </a:ext>
            </a:extLst>
          </p:cNvPr>
          <p:cNvGrpSpPr/>
          <p:nvPr/>
        </p:nvGrpSpPr>
        <p:grpSpPr>
          <a:xfrm>
            <a:off x="461595" y="3912558"/>
            <a:ext cx="869112" cy="869112"/>
            <a:chOff x="461595" y="3912558"/>
            <a:chExt cx="869112" cy="869112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F865558-3254-47B6-89A0-89EC7D5BF85F}"/>
                </a:ext>
              </a:extLst>
            </p:cNvPr>
            <p:cNvSpPr/>
            <p:nvPr/>
          </p:nvSpPr>
          <p:spPr bwMode="auto">
            <a:xfrm>
              <a:off x="461595" y="3912558"/>
              <a:ext cx="869112" cy="869112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8E7535BF-534D-45E5-8BCB-EB296D4086D8}"/>
                </a:ext>
              </a:extLst>
            </p:cNvPr>
            <p:cNvGrpSpPr/>
            <p:nvPr/>
          </p:nvGrpSpPr>
          <p:grpSpPr>
            <a:xfrm>
              <a:off x="581765" y="4109792"/>
              <a:ext cx="628772" cy="416263"/>
              <a:chOff x="5153606" y="3331791"/>
              <a:chExt cx="479108" cy="317183"/>
            </a:xfrm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0010C3D2-94B7-4A2F-AC26-2CEF533A7269}"/>
                  </a:ext>
                </a:extLst>
              </p:cNvPr>
              <p:cNvSpPr/>
              <p:nvPr/>
            </p:nvSpPr>
            <p:spPr>
              <a:xfrm>
                <a:off x="5537464" y="3411801"/>
                <a:ext cx="66675" cy="66675"/>
              </a:xfrm>
              <a:custGeom>
                <a:avLst/>
                <a:gdLst>
                  <a:gd name="connsiteX0" fmla="*/ 7355 w 66675"/>
                  <a:gd name="connsiteY0" fmla="*/ 7355 h 66675"/>
                  <a:gd name="connsiteX1" fmla="*/ 63553 w 66675"/>
                  <a:gd name="connsiteY1" fmla="*/ 7355 h 66675"/>
                  <a:gd name="connsiteX2" fmla="*/ 63553 w 66675"/>
                  <a:gd name="connsiteY2" fmla="*/ 66410 h 66675"/>
                  <a:gd name="connsiteX3" fmla="*/ 7355 w 66675"/>
                  <a:gd name="connsiteY3" fmla="*/ 66410 h 66675"/>
                  <a:gd name="connsiteX4" fmla="*/ 7355 w 66675"/>
                  <a:gd name="connsiteY4" fmla="*/ 735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7355" y="7355"/>
                    </a:moveTo>
                    <a:lnTo>
                      <a:pt x="63553" y="7355"/>
                    </a:lnTo>
                    <a:lnTo>
                      <a:pt x="63553" y="66410"/>
                    </a:lnTo>
                    <a:lnTo>
                      <a:pt x="7355" y="66410"/>
                    </a:lnTo>
                    <a:lnTo>
                      <a:pt x="7355" y="7355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602BB561-779C-42AE-9F55-0D632EE8FD17}"/>
                  </a:ext>
                </a:extLst>
              </p:cNvPr>
              <p:cNvSpPr/>
              <p:nvPr/>
            </p:nvSpPr>
            <p:spPr>
              <a:xfrm>
                <a:off x="5537464" y="3499431"/>
                <a:ext cx="66675" cy="66675"/>
              </a:xfrm>
              <a:custGeom>
                <a:avLst/>
                <a:gdLst>
                  <a:gd name="connsiteX0" fmla="*/ 7355 w 66675"/>
                  <a:gd name="connsiteY0" fmla="*/ 7355 h 66675"/>
                  <a:gd name="connsiteX1" fmla="*/ 63553 w 66675"/>
                  <a:gd name="connsiteY1" fmla="*/ 7355 h 66675"/>
                  <a:gd name="connsiteX2" fmla="*/ 63553 w 66675"/>
                  <a:gd name="connsiteY2" fmla="*/ 66410 h 66675"/>
                  <a:gd name="connsiteX3" fmla="*/ 7355 w 66675"/>
                  <a:gd name="connsiteY3" fmla="*/ 66410 h 66675"/>
                  <a:gd name="connsiteX4" fmla="*/ 7355 w 66675"/>
                  <a:gd name="connsiteY4" fmla="*/ 735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7355" y="7355"/>
                    </a:moveTo>
                    <a:lnTo>
                      <a:pt x="63553" y="7355"/>
                    </a:lnTo>
                    <a:lnTo>
                      <a:pt x="63553" y="66410"/>
                    </a:lnTo>
                    <a:lnTo>
                      <a:pt x="7355" y="66410"/>
                    </a:lnTo>
                    <a:lnTo>
                      <a:pt x="7355" y="7355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20F171C-DA42-4CD6-8B46-C0011AEB97FD}"/>
                  </a:ext>
                </a:extLst>
              </p:cNvPr>
              <p:cNvSpPr/>
              <p:nvPr/>
            </p:nvSpPr>
            <p:spPr>
              <a:xfrm>
                <a:off x="5187896" y="3499431"/>
                <a:ext cx="114300" cy="123825"/>
              </a:xfrm>
              <a:custGeom>
                <a:avLst/>
                <a:gdLst>
                  <a:gd name="connsiteX0" fmla="*/ 114035 w 114300"/>
                  <a:gd name="connsiteY0" fmla="*/ 62600 h 123825"/>
                  <a:gd name="connsiteX1" fmla="*/ 60695 w 114300"/>
                  <a:gd name="connsiteY1" fmla="*/ 7355 h 123825"/>
                  <a:gd name="connsiteX2" fmla="*/ 7355 w 114300"/>
                  <a:gd name="connsiteY2" fmla="*/ 62600 h 123825"/>
                  <a:gd name="connsiteX3" fmla="*/ 60695 w 114300"/>
                  <a:gd name="connsiteY3" fmla="*/ 117845 h 123825"/>
                  <a:gd name="connsiteX4" fmla="*/ 114035 w 114300"/>
                  <a:gd name="connsiteY4" fmla="*/ 62600 h 123825"/>
                  <a:gd name="connsiteX5" fmla="*/ 114035 w 114300"/>
                  <a:gd name="connsiteY5" fmla="*/ 6260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300" h="123825">
                    <a:moveTo>
                      <a:pt x="114035" y="62600"/>
                    </a:moveTo>
                    <a:cubicBezTo>
                      <a:pt x="114035" y="32120"/>
                      <a:pt x="90223" y="7355"/>
                      <a:pt x="60695" y="7355"/>
                    </a:cubicBezTo>
                    <a:cubicBezTo>
                      <a:pt x="31168" y="7355"/>
                      <a:pt x="7355" y="32120"/>
                      <a:pt x="7355" y="62600"/>
                    </a:cubicBezTo>
                    <a:cubicBezTo>
                      <a:pt x="7355" y="93080"/>
                      <a:pt x="31168" y="117845"/>
                      <a:pt x="60695" y="117845"/>
                    </a:cubicBezTo>
                    <a:cubicBezTo>
                      <a:pt x="90223" y="116893"/>
                      <a:pt x="114035" y="93080"/>
                      <a:pt x="114035" y="62600"/>
                    </a:cubicBezTo>
                    <a:lnTo>
                      <a:pt x="114035" y="62600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5E6553CE-2A17-4EAD-97D2-BD8B4A374400}"/>
                  </a:ext>
                </a:extLst>
              </p:cNvPr>
              <p:cNvSpPr/>
              <p:nvPr/>
            </p:nvSpPr>
            <p:spPr>
              <a:xfrm>
                <a:off x="5436040" y="3483444"/>
                <a:ext cx="66675" cy="66675"/>
              </a:xfrm>
              <a:custGeom>
                <a:avLst/>
                <a:gdLst>
                  <a:gd name="connsiteX0" fmla="*/ 62107 w 66675"/>
                  <a:gd name="connsiteY0" fmla="*/ 50965 h 66675"/>
                  <a:gd name="connsiteX1" fmla="*/ 51629 w 66675"/>
                  <a:gd name="connsiteY1" fmla="*/ 10960 h 66675"/>
                  <a:gd name="connsiteX2" fmla="*/ 11624 w 66675"/>
                  <a:gd name="connsiteY2" fmla="*/ 22390 h 66675"/>
                  <a:gd name="connsiteX3" fmla="*/ 22102 w 66675"/>
                  <a:gd name="connsiteY3" fmla="*/ 62395 h 66675"/>
                  <a:gd name="connsiteX4" fmla="*/ 62107 w 66675"/>
                  <a:gd name="connsiteY4" fmla="*/ 50965 h 66675"/>
                  <a:gd name="connsiteX5" fmla="*/ 62107 w 66675"/>
                  <a:gd name="connsiteY5" fmla="*/ 5096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675" h="66675">
                    <a:moveTo>
                      <a:pt x="62107" y="50965"/>
                    </a:moveTo>
                    <a:cubicBezTo>
                      <a:pt x="70679" y="36678"/>
                      <a:pt x="65917" y="18580"/>
                      <a:pt x="51629" y="10960"/>
                    </a:cubicBezTo>
                    <a:cubicBezTo>
                      <a:pt x="37342" y="3340"/>
                      <a:pt x="19244" y="8103"/>
                      <a:pt x="11624" y="22390"/>
                    </a:cubicBezTo>
                    <a:cubicBezTo>
                      <a:pt x="3052" y="36678"/>
                      <a:pt x="7815" y="54775"/>
                      <a:pt x="22102" y="62395"/>
                    </a:cubicBezTo>
                    <a:cubicBezTo>
                      <a:pt x="36390" y="70015"/>
                      <a:pt x="54487" y="65253"/>
                      <a:pt x="62107" y="50965"/>
                    </a:cubicBezTo>
                    <a:lnTo>
                      <a:pt x="62107" y="50965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BFCBAFA-6784-4790-A062-C536772B0DEA}"/>
                  </a:ext>
                </a:extLst>
              </p:cNvPr>
              <p:cNvSpPr/>
              <p:nvPr/>
            </p:nvSpPr>
            <p:spPr>
              <a:xfrm>
                <a:off x="5299339" y="3331791"/>
                <a:ext cx="85725" cy="85725"/>
              </a:xfrm>
              <a:custGeom>
                <a:avLst/>
                <a:gdLst>
                  <a:gd name="connsiteX0" fmla="*/ 85460 w 85725"/>
                  <a:gd name="connsiteY0" fmla="*/ 47360 h 85725"/>
                  <a:gd name="connsiteX1" fmla="*/ 46408 w 85725"/>
                  <a:gd name="connsiteY1" fmla="*/ 7355 h 85725"/>
                  <a:gd name="connsiteX2" fmla="*/ 7355 w 85725"/>
                  <a:gd name="connsiteY2" fmla="*/ 47360 h 85725"/>
                  <a:gd name="connsiteX3" fmla="*/ 46408 w 85725"/>
                  <a:gd name="connsiteY3" fmla="*/ 87365 h 85725"/>
                  <a:gd name="connsiteX4" fmla="*/ 85460 w 85725"/>
                  <a:gd name="connsiteY4" fmla="*/ 47360 h 85725"/>
                  <a:gd name="connsiteX5" fmla="*/ 85460 w 85725"/>
                  <a:gd name="connsiteY5" fmla="*/ 4736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725" h="85725">
                    <a:moveTo>
                      <a:pt x="85460" y="47360"/>
                    </a:moveTo>
                    <a:cubicBezTo>
                      <a:pt x="85460" y="25453"/>
                      <a:pt x="68315" y="7355"/>
                      <a:pt x="46408" y="7355"/>
                    </a:cubicBezTo>
                    <a:cubicBezTo>
                      <a:pt x="24500" y="7355"/>
                      <a:pt x="7355" y="25453"/>
                      <a:pt x="7355" y="47360"/>
                    </a:cubicBezTo>
                    <a:cubicBezTo>
                      <a:pt x="7355" y="69268"/>
                      <a:pt x="24500" y="87365"/>
                      <a:pt x="46408" y="87365"/>
                    </a:cubicBezTo>
                    <a:cubicBezTo>
                      <a:pt x="68315" y="87365"/>
                      <a:pt x="85460" y="69268"/>
                      <a:pt x="85460" y="47360"/>
                    </a:cubicBezTo>
                    <a:lnTo>
                      <a:pt x="85460" y="47360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73D89FA-EC57-4D90-A383-19D417988D97}"/>
                  </a:ext>
                </a:extLst>
              </p:cNvPr>
              <p:cNvSpPr/>
              <p:nvPr/>
            </p:nvSpPr>
            <p:spPr>
              <a:xfrm>
                <a:off x="5229806" y="3390846"/>
                <a:ext cx="85725" cy="114300"/>
              </a:xfrm>
              <a:custGeom>
                <a:avLst/>
                <a:gdLst>
                  <a:gd name="connsiteX0" fmla="*/ 7355 w 85725"/>
                  <a:gd name="connsiteY0" fmla="*/ 115940 h 114300"/>
                  <a:gd name="connsiteX1" fmla="*/ 78793 w 85725"/>
                  <a:gd name="connsiteY1" fmla="*/ 73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725" h="114300">
                    <a:moveTo>
                      <a:pt x="7355" y="115940"/>
                    </a:moveTo>
                    <a:lnTo>
                      <a:pt x="78793" y="7355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6C09BC4D-9F61-4E8D-97A5-56A39EA2FBF4}"/>
                  </a:ext>
                </a:extLst>
              </p:cNvPr>
              <p:cNvSpPr/>
              <p:nvPr/>
            </p:nvSpPr>
            <p:spPr>
              <a:xfrm>
                <a:off x="5285051" y="3413706"/>
                <a:ext cx="57150" cy="114300"/>
              </a:xfrm>
              <a:custGeom>
                <a:avLst/>
                <a:gdLst>
                  <a:gd name="connsiteX0" fmla="*/ 7355 w 57150"/>
                  <a:gd name="connsiteY0" fmla="*/ 114035 h 114300"/>
                  <a:gd name="connsiteX1" fmla="*/ 53075 w 57150"/>
                  <a:gd name="connsiteY1" fmla="*/ 73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50" h="114300">
                    <a:moveTo>
                      <a:pt x="7355" y="114035"/>
                    </a:moveTo>
                    <a:lnTo>
                      <a:pt x="53075" y="7355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B3EA2CF6-6259-41CD-A859-A3FDDF5D115C}"/>
                  </a:ext>
                </a:extLst>
              </p:cNvPr>
              <p:cNvSpPr/>
              <p:nvPr/>
            </p:nvSpPr>
            <p:spPr>
              <a:xfrm>
                <a:off x="5346964" y="3413706"/>
                <a:ext cx="104775" cy="95250"/>
              </a:xfrm>
              <a:custGeom>
                <a:avLst/>
                <a:gdLst>
                  <a:gd name="connsiteX0" fmla="*/ 7355 w 104775"/>
                  <a:gd name="connsiteY0" fmla="*/ 7355 h 95250"/>
                  <a:gd name="connsiteX1" fmla="*/ 97843 w 104775"/>
                  <a:gd name="connsiteY1" fmla="*/ 8927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775" h="95250">
                    <a:moveTo>
                      <a:pt x="7355" y="7355"/>
                    </a:moveTo>
                    <a:lnTo>
                      <a:pt x="97843" y="89270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8A161EB-7062-4C3A-BE37-5B04229AE022}"/>
                  </a:ext>
                </a:extLst>
              </p:cNvPr>
              <p:cNvSpPr/>
              <p:nvPr/>
            </p:nvSpPr>
            <p:spPr>
              <a:xfrm>
                <a:off x="5379349" y="3382274"/>
                <a:ext cx="95250" cy="104775"/>
              </a:xfrm>
              <a:custGeom>
                <a:avLst/>
                <a:gdLst>
                  <a:gd name="connsiteX0" fmla="*/ 7355 w 95250"/>
                  <a:gd name="connsiteY0" fmla="*/ 7355 h 104775"/>
                  <a:gd name="connsiteX1" fmla="*/ 92128 w 95250"/>
                  <a:gd name="connsiteY1" fmla="*/ 105463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0" h="104775">
                    <a:moveTo>
                      <a:pt x="7355" y="7355"/>
                    </a:moveTo>
                    <a:lnTo>
                      <a:pt x="92128" y="105463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22ADBE71-5566-4E6A-9D2B-DFB2C90B1094}"/>
                  </a:ext>
                </a:extLst>
              </p:cNvPr>
              <p:cNvSpPr/>
              <p:nvPr/>
            </p:nvSpPr>
            <p:spPr>
              <a:xfrm>
                <a:off x="5492696" y="3496574"/>
                <a:ext cx="38100" cy="9525"/>
              </a:xfrm>
              <a:custGeom>
                <a:avLst/>
                <a:gdLst>
                  <a:gd name="connsiteX0" fmla="*/ 7355 w 38100"/>
                  <a:gd name="connsiteY0" fmla="*/ 7355 h 9525"/>
                  <a:gd name="connsiteX1" fmla="*/ 33073 w 38100"/>
                  <a:gd name="connsiteY1" fmla="*/ 73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" h="9525">
                    <a:moveTo>
                      <a:pt x="7355" y="7355"/>
                    </a:moveTo>
                    <a:lnTo>
                      <a:pt x="33073" y="7355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2CD5C08-E762-405E-8A1A-844E6412BF5F}"/>
                  </a:ext>
                </a:extLst>
              </p:cNvPr>
              <p:cNvSpPr/>
              <p:nvPr/>
            </p:nvSpPr>
            <p:spPr>
              <a:xfrm>
                <a:off x="5492696" y="3528959"/>
                <a:ext cx="38100" cy="9525"/>
              </a:xfrm>
              <a:custGeom>
                <a:avLst/>
                <a:gdLst>
                  <a:gd name="connsiteX0" fmla="*/ 7355 w 38100"/>
                  <a:gd name="connsiteY0" fmla="*/ 7355 h 9525"/>
                  <a:gd name="connsiteX1" fmla="*/ 33073 w 38100"/>
                  <a:gd name="connsiteY1" fmla="*/ 73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" h="9525">
                    <a:moveTo>
                      <a:pt x="7355" y="7355"/>
                    </a:moveTo>
                    <a:lnTo>
                      <a:pt x="33073" y="7355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BC52E7E6-61D7-4744-9F54-43035F4C0C52}"/>
                  </a:ext>
                </a:extLst>
              </p:cNvPr>
              <p:cNvSpPr/>
              <p:nvPr/>
            </p:nvSpPr>
            <p:spPr>
              <a:xfrm>
                <a:off x="5220281" y="3607064"/>
                <a:ext cx="19050" cy="19050"/>
              </a:xfrm>
              <a:custGeom>
                <a:avLst/>
                <a:gdLst>
                  <a:gd name="connsiteX0" fmla="*/ 12118 w 19050"/>
                  <a:gd name="connsiteY0" fmla="*/ 7355 h 19050"/>
                  <a:gd name="connsiteX1" fmla="*/ 7355 w 19050"/>
                  <a:gd name="connsiteY1" fmla="*/ 2069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50" h="19050">
                    <a:moveTo>
                      <a:pt x="12118" y="7355"/>
                    </a:moveTo>
                    <a:lnTo>
                      <a:pt x="7355" y="20690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D934D52-19F9-4638-A6A5-959FAD284E35}"/>
                  </a:ext>
                </a:extLst>
              </p:cNvPr>
              <p:cNvSpPr/>
              <p:nvPr/>
            </p:nvSpPr>
            <p:spPr>
              <a:xfrm>
                <a:off x="5294576" y="3569916"/>
                <a:ext cx="47625" cy="57150"/>
              </a:xfrm>
              <a:custGeom>
                <a:avLst/>
                <a:gdLst>
                  <a:gd name="connsiteX0" fmla="*/ 7355 w 47625"/>
                  <a:gd name="connsiteY0" fmla="*/ 7355 h 57150"/>
                  <a:gd name="connsiteX1" fmla="*/ 44503 w 47625"/>
                  <a:gd name="connsiteY1" fmla="*/ 5783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7355" y="7355"/>
                    </a:moveTo>
                    <a:lnTo>
                      <a:pt x="44503" y="57838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B875327-9B30-4883-8FB2-D0B18E091307}"/>
                  </a:ext>
                </a:extLst>
              </p:cNvPr>
              <p:cNvSpPr/>
              <p:nvPr/>
            </p:nvSpPr>
            <p:spPr>
              <a:xfrm>
                <a:off x="5172656" y="3623256"/>
                <a:ext cx="247650" cy="9525"/>
              </a:xfrm>
              <a:custGeom>
                <a:avLst/>
                <a:gdLst>
                  <a:gd name="connsiteX0" fmla="*/ 7355 w 247650"/>
                  <a:gd name="connsiteY0" fmla="*/ 7355 h 9525"/>
                  <a:gd name="connsiteX1" fmla="*/ 246433 w 247650"/>
                  <a:gd name="connsiteY1" fmla="*/ 73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7650" h="9525">
                    <a:moveTo>
                      <a:pt x="7355" y="7355"/>
                    </a:moveTo>
                    <a:lnTo>
                      <a:pt x="246433" y="7355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28E892A-17B0-4621-9414-9E1C3490008D}"/>
                  </a:ext>
                </a:extLst>
              </p:cNvPr>
              <p:cNvSpPr/>
              <p:nvPr/>
            </p:nvSpPr>
            <p:spPr>
              <a:xfrm>
                <a:off x="5153606" y="3639449"/>
                <a:ext cx="314325" cy="9525"/>
              </a:xfrm>
              <a:custGeom>
                <a:avLst/>
                <a:gdLst>
                  <a:gd name="connsiteX0" fmla="*/ 7355 w 314325"/>
                  <a:gd name="connsiteY0" fmla="*/ 7355 h 9525"/>
                  <a:gd name="connsiteX1" fmla="*/ 311203 w 314325"/>
                  <a:gd name="connsiteY1" fmla="*/ 73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4325" h="9525">
                    <a:moveTo>
                      <a:pt x="7355" y="7355"/>
                    </a:moveTo>
                    <a:lnTo>
                      <a:pt x="311203" y="7355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1895D5C-65FE-4031-983B-0853A8BB747A}"/>
                  </a:ext>
                </a:extLst>
              </p:cNvPr>
              <p:cNvSpPr/>
              <p:nvPr/>
            </p:nvSpPr>
            <p:spPr>
              <a:xfrm>
                <a:off x="5518414" y="3408944"/>
                <a:ext cx="9525" cy="180975"/>
              </a:xfrm>
              <a:custGeom>
                <a:avLst/>
                <a:gdLst>
                  <a:gd name="connsiteX0" fmla="*/ 7355 w 9525"/>
                  <a:gd name="connsiteY0" fmla="*/ 7355 h 180975"/>
                  <a:gd name="connsiteX1" fmla="*/ 7355 w 9525"/>
                  <a:gd name="connsiteY1" fmla="*/ 177853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0975">
                    <a:moveTo>
                      <a:pt x="7355" y="7355"/>
                    </a:moveTo>
                    <a:lnTo>
                      <a:pt x="7355" y="177853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07C9498-A7D7-488E-906A-B3947B952EEA}"/>
                  </a:ext>
                </a:extLst>
              </p:cNvPr>
              <p:cNvSpPr/>
              <p:nvPr/>
            </p:nvSpPr>
            <p:spPr>
              <a:xfrm>
                <a:off x="5518414" y="3579441"/>
                <a:ext cx="114300" cy="9525"/>
              </a:xfrm>
              <a:custGeom>
                <a:avLst/>
                <a:gdLst>
                  <a:gd name="connsiteX0" fmla="*/ 107368 w 114300"/>
                  <a:gd name="connsiteY0" fmla="*/ 7355 h 9525"/>
                  <a:gd name="connsiteX1" fmla="*/ 7355 w 114300"/>
                  <a:gd name="connsiteY1" fmla="*/ 73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9525">
                    <a:moveTo>
                      <a:pt x="107368" y="7355"/>
                    </a:moveTo>
                    <a:lnTo>
                      <a:pt x="7355" y="7355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350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C5C1266-33BD-4F10-BB8C-D7A8B2F11953}"/>
              </a:ext>
            </a:extLst>
          </p:cNvPr>
          <p:cNvGrpSpPr/>
          <p:nvPr/>
        </p:nvGrpSpPr>
        <p:grpSpPr>
          <a:xfrm>
            <a:off x="331181" y="2611850"/>
            <a:ext cx="5485621" cy="1634353"/>
            <a:chOff x="494933" y="2628900"/>
            <a:chExt cx="5486399" cy="163458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E732B7E-1796-4043-B6C7-7B6753949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933" y="2628900"/>
              <a:ext cx="5486399" cy="13716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91A805-7879-4A28-A972-A647F13A1532}"/>
                </a:ext>
              </a:extLst>
            </p:cNvPr>
            <p:cNvSpPr txBox="1"/>
            <p:nvPr/>
          </p:nvSpPr>
          <p:spPr>
            <a:xfrm>
              <a:off x="605278" y="3878710"/>
              <a:ext cx="3380956" cy="38477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914225">
                <a:defRPr/>
              </a:pPr>
              <a:r>
                <a:rPr lang="en-US" sz="1400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Part of the </a:t>
              </a:r>
              <a:r>
                <a:rPr lang="en-US" sz="1400">
                  <a:solidFill>
                    <a:srgbClr val="FFFFFF">
                      <a:lumMod val="50000"/>
                    </a:srgbClr>
                  </a:solidFill>
                  <a:latin typeface="Segoe UI Semibold"/>
                </a:rPr>
                <a:t>Enhanced Solutions in Support</a:t>
              </a:r>
            </a:p>
            <a:p>
              <a:pPr defTabSz="914225">
                <a:defRPr/>
              </a:pPr>
              <a:r>
                <a:rPr lang="en-US" sz="1100">
                  <a:solidFill>
                    <a:srgbClr val="FFFFFF">
                      <a:lumMod val="50000"/>
                    </a:srgbClr>
                  </a:solidFill>
                  <a:latin typeface="Segoe UI Semibold"/>
                </a:rPr>
                <a:t>Enhanced Outcomes. Enhanced Solutions.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3633635-9517-4118-BD89-7FF4EE8EA4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41" t="30987" r="13841" b="30987"/>
          <a:stretch/>
        </p:blipFill>
        <p:spPr>
          <a:xfrm>
            <a:off x="591980" y="460353"/>
            <a:ext cx="1595619" cy="37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0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445FDD-D292-4284-BEFD-54496C98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Notifications</a:t>
            </a:r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49D4C96-A01F-4907-AA6D-FC7FDB92D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490" y="1637018"/>
            <a:ext cx="9507523" cy="4880326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9F3034-3947-43C0-A9B6-73640B5835C4}"/>
              </a:ext>
            </a:extLst>
          </p:cNvPr>
          <p:cNvSpPr txBox="1"/>
          <p:nvPr/>
        </p:nvSpPr>
        <p:spPr>
          <a:xfrm>
            <a:off x="471778" y="3047934"/>
            <a:ext cx="16316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Resources with cost increase in the last 48 hours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63285F-405A-4620-8318-324C38BD22DE}"/>
              </a:ext>
            </a:extLst>
          </p:cNvPr>
          <p:cNvSpPr txBox="1"/>
          <p:nvPr/>
        </p:nvSpPr>
        <p:spPr>
          <a:xfrm>
            <a:off x="7550943" y="686602"/>
            <a:ext cx="148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Azure portal resource link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895F21-098C-44F4-A497-BA0E9B66831E}"/>
              </a:ext>
            </a:extLst>
          </p:cNvPr>
          <p:cNvSpPr txBox="1"/>
          <p:nvPr/>
        </p:nvSpPr>
        <p:spPr>
          <a:xfrm>
            <a:off x="9178066" y="686602"/>
            <a:ext cx="148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Notify Line Of Business owner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75B797-24A7-4BE1-8AB7-4488794F15A4}"/>
              </a:ext>
            </a:extLst>
          </p:cNvPr>
          <p:cNvSpPr/>
          <p:nvPr/>
        </p:nvSpPr>
        <p:spPr>
          <a:xfrm>
            <a:off x="9188447" y="2725417"/>
            <a:ext cx="141089" cy="137798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C0291B-F3B4-4AA9-A936-7CCB17946E93}"/>
              </a:ext>
            </a:extLst>
          </p:cNvPr>
          <p:cNvSpPr/>
          <p:nvPr/>
        </p:nvSpPr>
        <p:spPr>
          <a:xfrm>
            <a:off x="9351525" y="2725417"/>
            <a:ext cx="141089" cy="137798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7CBB0A-7D73-4046-8D8A-178656900122}"/>
              </a:ext>
            </a:extLst>
          </p:cNvPr>
          <p:cNvCxnSpPr>
            <a:cxnSpLocks/>
          </p:cNvCxnSpPr>
          <p:nvPr/>
        </p:nvCxnSpPr>
        <p:spPr>
          <a:xfrm flipV="1">
            <a:off x="9418638" y="1211263"/>
            <a:ext cx="0" cy="151415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1C0BE8-9C5F-48B7-B5FC-7452435AD5C2}"/>
              </a:ext>
            </a:extLst>
          </p:cNvPr>
          <p:cNvCxnSpPr>
            <a:cxnSpLocks/>
            <a:endCxn id="21" idx="2"/>
          </p:cNvCxnSpPr>
          <p:nvPr/>
        </p:nvCxnSpPr>
        <p:spPr>
          <a:xfrm rot="16200000" flipV="1">
            <a:off x="8007332" y="1497501"/>
            <a:ext cx="1521948" cy="946590"/>
          </a:xfrm>
          <a:prstGeom prst="bentConnector3">
            <a:avLst>
              <a:gd name="adj1" fmla="val 54406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6">
            <a:extLst>
              <a:ext uri="{FF2B5EF4-FFF2-40B4-BE49-F238E27FC236}">
                <a16:creationId xmlns:a16="http://schemas.microsoft.com/office/drawing/2014/main" id="{EF3B849B-58EF-4AE2-9635-FD70BD2B4918}"/>
              </a:ext>
            </a:extLst>
          </p:cNvPr>
          <p:cNvCxnSpPr>
            <a:cxnSpLocks/>
          </p:cNvCxnSpPr>
          <p:nvPr/>
        </p:nvCxnSpPr>
        <p:spPr>
          <a:xfrm rot="10800000">
            <a:off x="817880" y="3786599"/>
            <a:ext cx="1415610" cy="1632677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02885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EB26D0EA-C24F-4029-8FDA-10B7698CB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37017"/>
            <a:ext cx="11283813" cy="3797035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EC8E7D-77BB-4C91-AAA7-696C5B9EB2C9}"/>
              </a:ext>
            </a:extLst>
          </p:cNvPr>
          <p:cNvSpPr txBox="1"/>
          <p:nvPr/>
        </p:nvSpPr>
        <p:spPr>
          <a:xfrm>
            <a:off x="2578371" y="5772358"/>
            <a:ext cx="1631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Alert treshholds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BD310B-4B27-45B8-9978-6E166EF969F3}"/>
              </a:ext>
            </a:extLst>
          </p:cNvPr>
          <p:cNvSpPr txBox="1"/>
          <p:nvPr/>
        </p:nvSpPr>
        <p:spPr>
          <a:xfrm>
            <a:off x="7911623" y="686602"/>
            <a:ext cx="148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Edit Line Of Business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D64C84-45E8-4DCD-88AA-DA2AB6F3C2A5}"/>
              </a:ext>
            </a:extLst>
          </p:cNvPr>
          <p:cNvSpPr/>
          <p:nvPr/>
        </p:nvSpPr>
        <p:spPr>
          <a:xfrm>
            <a:off x="9497057" y="2927349"/>
            <a:ext cx="164493" cy="1606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E02F0E-0620-4C5F-B91E-AAE30DB4DC79}"/>
              </a:ext>
            </a:extLst>
          </p:cNvPr>
          <p:cNvSpPr/>
          <p:nvPr/>
        </p:nvSpPr>
        <p:spPr>
          <a:xfrm>
            <a:off x="9686805" y="2927349"/>
            <a:ext cx="164493" cy="1606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E98E11-4CFF-4217-843E-5D2374ECB58B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769052" y="1211265"/>
            <a:ext cx="0" cy="171608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6">
            <a:extLst>
              <a:ext uri="{FF2B5EF4-FFF2-40B4-BE49-F238E27FC236}">
                <a16:creationId xmlns:a16="http://schemas.microsoft.com/office/drawing/2014/main" id="{3D205D55-53A0-4A13-9C86-E232C1BA79D5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rot="16200000" flipV="1">
            <a:off x="8258735" y="1606779"/>
            <a:ext cx="1717527" cy="92361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6">
            <a:extLst>
              <a:ext uri="{FF2B5EF4-FFF2-40B4-BE49-F238E27FC236}">
                <a16:creationId xmlns:a16="http://schemas.microsoft.com/office/drawing/2014/main" id="{73E2156A-208A-4FF5-8A0C-99DDB7E9B3C6}"/>
              </a:ext>
            </a:extLst>
          </p:cNvPr>
          <p:cNvCxnSpPr>
            <a:cxnSpLocks/>
            <a:endCxn id="15" idx="0"/>
          </p:cNvCxnSpPr>
          <p:nvPr/>
        </p:nvCxnSpPr>
        <p:spPr>
          <a:xfrm rot="10800000" flipV="1">
            <a:off x="3394201" y="4868862"/>
            <a:ext cx="884150" cy="90349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74532C3-99CE-456E-9A42-CF7920AF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Settings</a:t>
            </a:r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E64D9F-185F-4E8F-8818-0E281BB928BA}"/>
              </a:ext>
            </a:extLst>
          </p:cNvPr>
          <p:cNvSpPr txBox="1"/>
          <p:nvPr/>
        </p:nvSpPr>
        <p:spPr>
          <a:xfrm>
            <a:off x="9538746" y="686602"/>
            <a:ext cx="148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Delete Line Of Business</a:t>
            </a:r>
          </a:p>
        </p:txBody>
      </p:sp>
    </p:spTree>
    <p:extLst>
      <p:ext uri="{BB962C8B-B14F-4D97-AF65-F5344CB8AC3E}">
        <p14:creationId xmlns:p14="http://schemas.microsoft.com/office/powerpoint/2010/main" val="79498227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7077F2-6F2A-449A-98F6-E8BC608E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Recommendations</a:t>
            </a:r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4807F20-C172-48DA-B9CE-647B9417F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37017"/>
            <a:ext cx="11283813" cy="436196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3AE0AE4-61DF-4308-A256-CF519C722248}"/>
              </a:ext>
            </a:extLst>
          </p:cNvPr>
          <p:cNvSpPr/>
          <p:nvPr/>
        </p:nvSpPr>
        <p:spPr>
          <a:xfrm>
            <a:off x="7065007" y="3008629"/>
            <a:ext cx="164493" cy="1606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80DA3A-1BEE-4A85-B3F2-1238CDF50E05}"/>
              </a:ext>
            </a:extLst>
          </p:cNvPr>
          <p:cNvSpPr/>
          <p:nvPr/>
        </p:nvSpPr>
        <p:spPr>
          <a:xfrm>
            <a:off x="7261222" y="3008629"/>
            <a:ext cx="164493" cy="1606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EAAA69-C05F-4618-83D6-5296041BA33D}"/>
              </a:ext>
            </a:extLst>
          </p:cNvPr>
          <p:cNvSpPr/>
          <p:nvPr/>
        </p:nvSpPr>
        <p:spPr>
          <a:xfrm>
            <a:off x="7453652" y="3008629"/>
            <a:ext cx="164493" cy="1606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DCA3A-540E-405A-AEF2-D51EF3D8B40F}"/>
              </a:ext>
            </a:extLst>
          </p:cNvPr>
          <p:cNvSpPr txBox="1"/>
          <p:nvPr/>
        </p:nvSpPr>
        <p:spPr>
          <a:xfrm>
            <a:off x="5249639" y="686602"/>
            <a:ext cx="1488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Dismiss Alert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7678F3-9A9E-4938-B121-C442696F6F5A}"/>
              </a:ext>
            </a:extLst>
          </p:cNvPr>
          <p:cNvCxnSpPr>
            <a:cxnSpLocks/>
            <a:stCxn id="22" idx="0"/>
            <a:endCxn id="26" idx="2"/>
          </p:cNvCxnSpPr>
          <p:nvPr/>
        </p:nvCxnSpPr>
        <p:spPr>
          <a:xfrm rot="16200000" flipV="1">
            <a:off x="5563356" y="1424730"/>
            <a:ext cx="2014250" cy="115354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B65EC73-993B-45CE-98B0-7A420A8F3839}"/>
              </a:ext>
            </a:extLst>
          </p:cNvPr>
          <p:cNvSpPr txBox="1"/>
          <p:nvPr/>
        </p:nvSpPr>
        <p:spPr>
          <a:xfrm>
            <a:off x="6579716" y="686602"/>
            <a:ext cx="148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Azure portal resource link</a:t>
            </a:r>
          </a:p>
        </p:txBody>
      </p:sp>
      <p:cxnSp>
        <p:nvCxnSpPr>
          <p:cNvPr id="31" name="Straight Arrow Connector 26">
            <a:extLst>
              <a:ext uri="{FF2B5EF4-FFF2-40B4-BE49-F238E27FC236}">
                <a16:creationId xmlns:a16="http://schemas.microsoft.com/office/drawing/2014/main" id="{95047ED2-00AA-4C4F-91CF-29124A1EE533}"/>
              </a:ext>
            </a:extLst>
          </p:cNvPr>
          <p:cNvCxnSpPr>
            <a:cxnSpLocks/>
          </p:cNvCxnSpPr>
          <p:nvPr/>
        </p:nvCxnSpPr>
        <p:spPr>
          <a:xfrm flipV="1">
            <a:off x="7329802" y="1226820"/>
            <a:ext cx="0" cy="178181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71C5456-9EF9-4907-9050-0116649370CC}"/>
              </a:ext>
            </a:extLst>
          </p:cNvPr>
          <p:cNvSpPr txBox="1"/>
          <p:nvPr/>
        </p:nvSpPr>
        <p:spPr>
          <a:xfrm>
            <a:off x="8046919" y="686602"/>
            <a:ext cx="148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Notify Line Of Business owner</a:t>
            </a:r>
          </a:p>
        </p:txBody>
      </p:sp>
      <p:cxnSp>
        <p:nvCxnSpPr>
          <p:cNvPr id="36" name="Straight Arrow Connector 26">
            <a:extLst>
              <a:ext uri="{FF2B5EF4-FFF2-40B4-BE49-F238E27FC236}">
                <a16:creationId xmlns:a16="http://schemas.microsoft.com/office/drawing/2014/main" id="{02F98652-F9C9-49C8-AED4-0A42D867101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41082" y="1594610"/>
            <a:ext cx="1785622" cy="105512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39AE132-5B4E-40D5-B880-578B52CBAFFF}"/>
              </a:ext>
            </a:extLst>
          </p:cNvPr>
          <p:cNvSpPr txBox="1"/>
          <p:nvPr/>
        </p:nvSpPr>
        <p:spPr>
          <a:xfrm>
            <a:off x="10007798" y="686602"/>
            <a:ext cx="1733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Efficiency recommendations</a:t>
            </a:r>
          </a:p>
        </p:txBody>
      </p:sp>
      <p:cxnSp>
        <p:nvCxnSpPr>
          <p:cNvPr id="42" name="Straight Arrow Connector 26">
            <a:extLst>
              <a:ext uri="{FF2B5EF4-FFF2-40B4-BE49-F238E27FC236}">
                <a16:creationId xmlns:a16="http://schemas.microsoft.com/office/drawing/2014/main" id="{2C84FFCE-21E3-4121-8EB1-168B40317E25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8737983" y="1209822"/>
            <a:ext cx="2136417" cy="1604498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57228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B924135-4ED8-491E-8A58-9C5EB1F95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637017"/>
            <a:ext cx="11283813" cy="4985871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52C35F-3BF5-4885-892A-ED7B1ECE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Reports</a:t>
            </a:r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3D92E-ED36-4F0D-8C1E-67FFE01411CF}"/>
              </a:ext>
            </a:extLst>
          </p:cNvPr>
          <p:cNvSpPr txBox="1"/>
          <p:nvPr/>
        </p:nvSpPr>
        <p:spPr>
          <a:xfrm>
            <a:off x="3141588" y="686602"/>
            <a:ext cx="1768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Customized Power BI Reports (.pbix)</a:t>
            </a:r>
          </a:p>
        </p:txBody>
      </p:sp>
      <p:cxnSp>
        <p:nvCxnSpPr>
          <p:cNvPr id="13" name="Straight Arrow Connector 26">
            <a:extLst>
              <a:ext uri="{FF2B5EF4-FFF2-40B4-BE49-F238E27FC236}">
                <a16:creationId xmlns:a16="http://schemas.microsoft.com/office/drawing/2014/main" id="{8EEBBAB4-DADD-45B5-9796-D67EA0A6935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766930" y="1209822"/>
            <a:ext cx="0" cy="123520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325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6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2F95651-9307-4E1D-878D-6599F313F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89" r="29627"/>
          <a:stretch/>
        </p:blipFill>
        <p:spPr>
          <a:xfrm>
            <a:off x="0" y="488"/>
            <a:ext cx="4434619" cy="6857025"/>
          </a:xfrm>
          <a:custGeom>
            <a:avLst/>
            <a:gdLst>
              <a:gd name="connsiteX0" fmla="*/ 0 w 4523542"/>
              <a:gd name="connsiteY0" fmla="*/ 0 h 6994523"/>
              <a:gd name="connsiteX1" fmla="*/ 4523542 w 4523542"/>
              <a:gd name="connsiteY1" fmla="*/ 0 h 6994523"/>
              <a:gd name="connsiteX2" fmla="*/ 4523542 w 4523542"/>
              <a:gd name="connsiteY2" fmla="*/ 6994523 h 6994523"/>
              <a:gd name="connsiteX3" fmla="*/ 0 w 4523542"/>
              <a:gd name="connsiteY3" fmla="*/ 6994523 h 6994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3542" h="6994523">
                <a:moveTo>
                  <a:pt x="0" y="0"/>
                </a:moveTo>
                <a:lnTo>
                  <a:pt x="4523542" y="0"/>
                </a:lnTo>
                <a:lnTo>
                  <a:pt x="4523542" y="6994523"/>
                </a:lnTo>
                <a:lnTo>
                  <a:pt x="0" y="6994523"/>
                </a:lnTo>
                <a:close/>
              </a:path>
            </a:pathLst>
          </a:cu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3D1B1425-C395-4E71-8446-4B83FDFA2A72}"/>
              </a:ext>
            </a:extLst>
          </p:cNvPr>
          <p:cNvSpPr txBox="1">
            <a:spLocks/>
          </p:cNvSpPr>
          <p:nvPr/>
        </p:nvSpPr>
        <p:spPr>
          <a:xfrm>
            <a:off x="5119527" y="2565090"/>
            <a:ext cx="6480031" cy="172781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192">
              <a:defRPr/>
            </a:pPr>
            <a:r>
              <a:rPr lang="en-US" sz="3200" kern="0" spc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Developer Support </a:t>
            </a:r>
            <a:r>
              <a:rPr lang="en-US" sz="3200" kern="0" spc="0">
                <a:solidFill>
                  <a:schemeClr val="bg1"/>
                </a:solidFill>
                <a:latin typeface="Segoe UI" panose="020B0502040204020203" pitchFamily="34" charset="0"/>
              </a:rPr>
              <a:t>meets you where you are in the development lifecycle and leads your software engineers to achieve more.</a:t>
            </a:r>
          </a:p>
        </p:txBody>
      </p:sp>
    </p:spTree>
    <p:extLst>
      <p:ext uri="{BB962C8B-B14F-4D97-AF65-F5344CB8AC3E}">
        <p14:creationId xmlns:p14="http://schemas.microsoft.com/office/powerpoint/2010/main" val="378793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0A9042E6-5407-4880-9104-725026942889}"/>
              </a:ext>
            </a:extLst>
          </p:cNvPr>
          <p:cNvSpPr/>
          <p:nvPr/>
        </p:nvSpPr>
        <p:spPr bwMode="auto">
          <a:xfrm>
            <a:off x="0" y="2924175"/>
            <a:ext cx="12192000" cy="2981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C9D90BC-F772-4FB6-8FC8-8BE86B90B298}"/>
              </a:ext>
            </a:extLst>
          </p:cNvPr>
          <p:cNvCxnSpPr>
            <a:cxnSpLocks/>
          </p:cNvCxnSpPr>
          <p:nvPr/>
        </p:nvCxnSpPr>
        <p:spPr>
          <a:xfrm>
            <a:off x="460742" y="2127120"/>
            <a:ext cx="265176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25A09AB-22AE-4D66-AA74-C7CEA35303D2}"/>
              </a:ext>
            </a:extLst>
          </p:cNvPr>
          <p:cNvCxnSpPr>
            <a:cxnSpLocks/>
          </p:cNvCxnSpPr>
          <p:nvPr/>
        </p:nvCxnSpPr>
        <p:spPr>
          <a:xfrm>
            <a:off x="3334570" y="2127120"/>
            <a:ext cx="265176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25FA981-D752-4417-8C8B-41A5CFD01068}"/>
              </a:ext>
            </a:extLst>
          </p:cNvPr>
          <p:cNvCxnSpPr>
            <a:cxnSpLocks/>
          </p:cNvCxnSpPr>
          <p:nvPr/>
        </p:nvCxnSpPr>
        <p:spPr>
          <a:xfrm>
            <a:off x="6208398" y="2127120"/>
            <a:ext cx="265176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EA6BA2B-EFBF-44AC-96E1-AF5BF59222ED}"/>
              </a:ext>
            </a:extLst>
          </p:cNvPr>
          <p:cNvCxnSpPr>
            <a:cxnSpLocks/>
          </p:cNvCxnSpPr>
          <p:nvPr/>
        </p:nvCxnSpPr>
        <p:spPr>
          <a:xfrm>
            <a:off x="9082225" y="2127120"/>
            <a:ext cx="265176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7A03F7C-25CD-4273-95D2-9B40F83B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90000"/>
              <a:defRPr/>
            </a:pPr>
            <a:r>
              <a:rPr lang="en-US" sz="3600">
                <a:solidFill>
                  <a:srgbClr val="35353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Developer Support focus areas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FA0172-8E07-44E9-8DAF-2B2486743390}"/>
              </a:ext>
            </a:extLst>
          </p:cNvPr>
          <p:cNvSpPr txBox="1"/>
          <p:nvPr/>
        </p:nvSpPr>
        <p:spPr>
          <a:xfrm>
            <a:off x="457200" y="1064537"/>
            <a:ext cx="11464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114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Solutions for key business priorities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6C303F-D25E-4C09-AE31-43B74D4EFFC4}"/>
              </a:ext>
            </a:extLst>
          </p:cNvPr>
          <p:cNvSpPr/>
          <p:nvPr/>
        </p:nvSpPr>
        <p:spPr>
          <a:xfrm>
            <a:off x="9082225" y="2487927"/>
            <a:ext cx="2651760" cy="36576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319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8272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AI &amp; IoT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0E6CACA-8E8F-4CE3-A962-2A90CE761C2D}"/>
              </a:ext>
            </a:extLst>
          </p:cNvPr>
          <p:cNvSpPr/>
          <p:nvPr/>
        </p:nvSpPr>
        <p:spPr>
          <a:xfrm>
            <a:off x="3334570" y="2487927"/>
            <a:ext cx="2651760" cy="36576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319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8272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APP SECURITY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A6C519-16DA-4D14-BF5D-75E48A80EE6C}"/>
              </a:ext>
            </a:extLst>
          </p:cNvPr>
          <p:cNvSpPr/>
          <p:nvPr/>
        </p:nvSpPr>
        <p:spPr>
          <a:xfrm>
            <a:off x="460742" y="2487927"/>
            <a:ext cx="2651760" cy="36576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319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8272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DEVOPS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50D414-997A-4F5E-86E4-22F893B32699}"/>
              </a:ext>
            </a:extLst>
          </p:cNvPr>
          <p:cNvCxnSpPr/>
          <p:nvPr/>
        </p:nvCxnSpPr>
        <p:spPr>
          <a:xfrm>
            <a:off x="3223536" y="2079495"/>
            <a:ext cx="0" cy="370528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BD8623-40D3-4555-9995-A840394D90CD}"/>
              </a:ext>
            </a:extLst>
          </p:cNvPr>
          <p:cNvCxnSpPr/>
          <p:nvPr/>
        </p:nvCxnSpPr>
        <p:spPr>
          <a:xfrm>
            <a:off x="6097364" y="2079495"/>
            <a:ext cx="0" cy="370528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55C915-DB23-430A-975F-A4EC29E7F3E4}"/>
              </a:ext>
            </a:extLst>
          </p:cNvPr>
          <p:cNvGrpSpPr/>
          <p:nvPr/>
        </p:nvGrpSpPr>
        <p:grpSpPr>
          <a:xfrm>
            <a:off x="10088405" y="1807419"/>
            <a:ext cx="639401" cy="639401"/>
            <a:chOff x="4360522" y="1519169"/>
            <a:chExt cx="639401" cy="639401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A7A9229-30D0-4DDF-ACAD-8100D30F0829}"/>
                </a:ext>
              </a:extLst>
            </p:cNvPr>
            <p:cNvSpPr/>
            <p:nvPr/>
          </p:nvSpPr>
          <p:spPr bwMode="auto">
            <a:xfrm>
              <a:off x="4360522" y="1519169"/>
              <a:ext cx="639401" cy="63940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66E5EF2-B463-4C88-BFD2-0B96D61967D6}"/>
                </a:ext>
              </a:extLst>
            </p:cNvPr>
            <p:cNvSpPr/>
            <p:nvPr/>
          </p:nvSpPr>
          <p:spPr bwMode="auto">
            <a:xfrm>
              <a:off x="4395539" y="1554187"/>
              <a:ext cx="569366" cy="569364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IoT" title="Icon of five circles that all connect to a center circle">
              <a:extLst>
                <a:ext uri="{FF2B5EF4-FFF2-40B4-BE49-F238E27FC236}">
                  <a16:creationId xmlns:a16="http://schemas.microsoft.com/office/drawing/2014/main" id="{0C657336-D55B-432A-8545-565CEF1462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487839" y="1646178"/>
              <a:ext cx="384767" cy="385383"/>
            </a:xfrm>
            <a:custGeom>
              <a:avLst/>
              <a:gdLst>
                <a:gd name="T0" fmla="*/ 235 w 352"/>
                <a:gd name="T1" fmla="*/ 176 h 352"/>
                <a:gd name="T2" fmla="*/ 176 w 352"/>
                <a:gd name="T3" fmla="*/ 235 h 352"/>
                <a:gd name="T4" fmla="*/ 117 w 352"/>
                <a:gd name="T5" fmla="*/ 176 h 352"/>
                <a:gd name="T6" fmla="*/ 176 w 352"/>
                <a:gd name="T7" fmla="*/ 117 h 352"/>
                <a:gd name="T8" fmla="*/ 235 w 352"/>
                <a:gd name="T9" fmla="*/ 176 h 352"/>
                <a:gd name="T10" fmla="*/ 270 w 352"/>
                <a:gd name="T11" fmla="*/ 0 h 352"/>
                <a:gd name="T12" fmla="*/ 235 w 352"/>
                <a:gd name="T13" fmla="*/ 35 h 352"/>
                <a:gd name="T14" fmla="*/ 270 w 352"/>
                <a:gd name="T15" fmla="*/ 70 h 352"/>
                <a:gd name="T16" fmla="*/ 305 w 352"/>
                <a:gd name="T17" fmla="*/ 35 h 352"/>
                <a:gd name="T18" fmla="*/ 270 w 352"/>
                <a:gd name="T19" fmla="*/ 0 h 352"/>
                <a:gd name="T20" fmla="*/ 82 w 352"/>
                <a:gd name="T21" fmla="*/ 23 h 352"/>
                <a:gd name="T22" fmla="*/ 47 w 352"/>
                <a:gd name="T23" fmla="*/ 59 h 352"/>
                <a:gd name="T24" fmla="*/ 82 w 352"/>
                <a:gd name="T25" fmla="*/ 94 h 352"/>
                <a:gd name="T26" fmla="*/ 117 w 352"/>
                <a:gd name="T27" fmla="*/ 59 h 352"/>
                <a:gd name="T28" fmla="*/ 82 w 352"/>
                <a:gd name="T29" fmla="*/ 23 h 352"/>
                <a:gd name="T30" fmla="*/ 35 w 352"/>
                <a:gd name="T31" fmla="*/ 211 h 352"/>
                <a:gd name="T32" fmla="*/ 0 w 352"/>
                <a:gd name="T33" fmla="*/ 246 h 352"/>
                <a:gd name="T34" fmla="*/ 35 w 352"/>
                <a:gd name="T35" fmla="*/ 282 h 352"/>
                <a:gd name="T36" fmla="*/ 70 w 352"/>
                <a:gd name="T37" fmla="*/ 246 h 352"/>
                <a:gd name="T38" fmla="*/ 35 w 352"/>
                <a:gd name="T39" fmla="*/ 211 h 352"/>
                <a:gd name="T40" fmla="*/ 223 w 352"/>
                <a:gd name="T41" fmla="*/ 282 h 352"/>
                <a:gd name="T42" fmla="*/ 188 w 352"/>
                <a:gd name="T43" fmla="*/ 317 h 352"/>
                <a:gd name="T44" fmla="*/ 223 w 352"/>
                <a:gd name="T45" fmla="*/ 352 h 352"/>
                <a:gd name="T46" fmla="*/ 258 w 352"/>
                <a:gd name="T47" fmla="*/ 317 h 352"/>
                <a:gd name="T48" fmla="*/ 223 w 352"/>
                <a:gd name="T49" fmla="*/ 282 h 352"/>
                <a:gd name="T50" fmla="*/ 317 w 352"/>
                <a:gd name="T51" fmla="*/ 164 h 352"/>
                <a:gd name="T52" fmla="*/ 282 w 352"/>
                <a:gd name="T53" fmla="*/ 199 h 352"/>
                <a:gd name="T54" fmla="*/ 317 w 352"/>
                <a:gd name="T55" fmla="*/ 235 h 352"/>
                <a:gd name="T56" fmla="*/ 352 w 352"/>
                <a:gd name="T57" fmla="*/ 199 h 352"/>
                <a:gd name="T58" fmla="*/ 317 w 352"/>
                <a:gd name="T59" fmla="*/ 164 h 352"/>
                <a:gd name="T60" fmla="*/ 250 w 352"/>
                <a:gd name="T61" fmla="*/ 64 h 352"/>
                <a:gd name="T62" fmla="*/ 209 w 352"/>
                <a:gd name="T63" fmla="*/ 127 h 352"/>
                <a:gd name="T64" fmla="*/ 139 w 352"/>
                <a:gd name="T65" fmla="*/ 130 h 352"/>
                <a:gd name="T66" fmla="*/ 104 w 352"/>
                <a:gd name="T67" fmla="*/ 86 h 352"/>
                <a:gd name="T68" fmla="*/ 67 w 352"/>
                <a:gd name="T69" fmla="*/ 231 h 352"/>
                <a:gd name="T70" fmla="*/ 124 w 352"/>
                <a:gd name="T71" fmla="*/ 202 h 352"/>
                <a:gd name="T72" fmla="*/ 212 w 352"/>
                <a:gd name="T73" fmla="*/ 283 h 352"/>
                <a:gd name="T74" fmla="*/ 195 w 352"/>
                <a:gd name="T75" fmla="*/ 232 h 352"/>
                <a:gd name="T76" fmla="*/ 234 w 352"/>
                <a:gd name="T77" fmla="*/ 186 h 352"/>
                <a:gd name="T78" fmla="*/ 282 w 352"/>
                <a:gd name="T79" fmla="*/ 19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2" h="352">
                  <a:moveTo>
                    <a:pt x="235" y="176"/>
                  </a:moveTo>
                  <a:cubicBezTo>
                    <a:pt x="235" y="208"/>
                    <a:pt x="208" y="235"/>
                    <a:pt x="176" y="235"/>
                  </a:cubicBezTo>
                  <a:cubicBezTo>
                    <a:pt x="144" y="235"/>
                    <a:pt x="117" y="208"/>
                    <a:pt x="117" y="176"/>
                  </a:cubicBezTo>
                  <a:cubicBezTo>
                    <a:pt x="117" y="144"/>
                    <a:pt x="144" y="117"/>
                    <a:pt x="176" y="117"/>
                  </a:cubicBezTo>
                  <a:cubicBezTo>
                    <a:pt x="208" y="117"/>
                    <a:pt x="235" y="144"/>
                    <a:pt x="235" y="176"/>
                  </a:cubicBezTo>
                  <a:close/>
                  <a:moveTo>
                    <a:pt x="270" y="0"/>
                  </a:moveTo>
                  <a:cubicBezTo>
                    <a:pt x="250" y="0"/>
                    <a:pt x="235" y="16"/>
                    <a:pt x="235" y="35"/>
                  </a:cubicBezTo>
                  <a:cubicBezTo>
                    <a:pt x="235" y="55"/>
                    <a:pt x="250" y="70"/>
                    <a:pt x="270" y="70"/>
                  </a:cubicBezTo>
                  <a:cubicBezTo>
                    <a:pt x="289" y="70"/>
                    <a:pt x="305" y="55"/>
                    <a:pt x="305" y="35"/>
                  </a:cubicBezTo>
                  <a:cubicBezTo>
                    <a:pt x="305" y="16"/>
                    <a:pt x="289" y="0"/>
                    <a:pt x="270" y="0"/>
                  </a:cubicBezTo>
                  <a:close/>
                  <a:moveTo>
                    <a:pt x="82" y="23"/>
                  </a:moveTo>
                  <a:cubicBezTo>
                    <a:pt x="63" y="23"/>
                    <a:pt x="47" y="39"/>
                    <a:pt x="47" y="59"/>
                  </a:cubicBezTo>
                  <a:cubicBezTo>
                    <a:pt x="47" y="78"/>
                    <a:pt x="63" y="94"/>
                    <a:pt x="82" y="94"/>
                  </a:cubicBezTo>
                  <a:cubicBezTo>
                    <a:pt x="102" y="94"/>
                    <a:pt x="117" y="78"/>
                    <a:pt x="117" y="59"/>
                  </a:cubicBezTo>
                  <a:cubicBezTo>
                    <a:pt x="117" y="39"/>
                    <a:pt x="102" y="23"/>
                    <a:pt x="82" y="23"/>
                  </a:cubicBezTo>
                  <a:close/>
                  <a:moveTo>
                    <a:pt x="35" y="211"/>
                  </a:moveTo>
                  <a:cubicBezTo>
                    <a:pt x="16" y="211"/>
                    <a:pt x="0" y="227"/>
                    <a:pt x="0" y="246"/>
                  </a:cubicBezTo>
                  <a:cubicBezTo>
                    <a:pt x="0" y="266"/>
                    <a:pt x="16" y="282"/>
                    <a:pt x="35" y="282"/>
                  </a:cubicBezTo>
                  <a:cubicBezTo>
                    <a:pt x="55" y="282"/>
                    <a:pt x="70" y="266"/>
                    <a:pt x="70" y="246"/>
                  </a:cubicBezTo>
                  <a:cubicBezTo>
                    <a:pt x="70" y="227"/>
                    <a:pt x="55" y="211"/>
                    <a:pt x="35" y="211"/>
                  </a:cubicBezTo>
                  <a:close/>
                  <a:moveTo>
                    <a:pt x="223" y="282"/>
                  </a:moveTo>
                  <a:cubicBezTo>
                    <a:pt x="203" y="282"/>
                    <a:pt x="188" y="297"/>
                    <a:pt x="188" y="317"/>
                  </a:cubicBezTo>
                  <a:cubicBezTo>
                    <a:pt x="188" y="336"/>
                    <a:pt x="203" y="352"/>
                    <a:pt x="223" y="352"/>
                  </a:cubicBezTo>
                  <a:cubicBezTo>
                    <a:pt x="242" y="352"/>
                    <a:pt x="258" y="336"/>
                    <a:pt x="258" y="317"/>
                  </a:cubicBezTo>
                  <a:cubicBezTo>
                    <a:pt x="258" y="297"/>
                    <a:pt x="242" y="282"/>
                    <a:pt x="223" y="282"/>
                  </a:cubicBezTo>
                  <a:close/>
                  <a:moveTo>
                    <a:pt x="317" y="164"/>
                  </a:moveTo>
                  <a:cubicBezTo>
                    <a:pt x="297" y="164"/>
                    <a:pt x="282" y="180"/>
                    <a:pt x="282" y="199"/>
                  </a:cubicBezTo>
                  <a:cubicBezTo>
                    <a:pt x="282" y="219"/>
                    <a:pt x="297" y="235"/>
                    <a:pt x="317" y="235"/>
                  </a:cubicBezTo>
                  <a:cubicBezTo>
                    <a:pt x="336" y="235"/>
                    <a:pt x="352" y="219"/>
                    <a:pt x="352" y="199"/>
                  </a:cubicBezTo>
                  <a:cubicBezTo>
                    <a:pt x="352" y="180"/>
                    <a:pt x="336" y="164"/>
                    <a:pt x="317" y="164"/>
                  </a:cubicBezTo>
                  <a:close/>
                  <a:moveTo>
                    <a:pt x="250" y="64"/>
                  </a:moveTo>
                  <a:cubicBezTo>
                    <a:pt x="209" y="127"/>
                    <a:pt x="209" y="127"/>
                    <a:pt x="209" y="127"/>
                  </a:cubicBezTo>
                  <a:moveTo>
                    <a:pt x="139" y="130"/>
                  </a:moveTo>
                  <a:cubicBezTo>
                    <a:pt x="104" y="86"/>
                    <a:pt x="104" y="86"/>
                    <a:pt x="104" y="86"/>
                  </a:cubicBezTo>
                  <a:moveTo>
                    <a:pt x="67" y="231"/>
                  </a:moveTo>
                  <a:cubicBezTo>
                    <a:pt x="124" y="202"/>
                    <a:pt x="124" y="202"/>
                    <a:pt x="124" y="202"/>
                  </a:cubicBezTo>
                  <a:moveTo>
                    <a:pt x="212" y="283"/>
                  </a:moveTo>
                  <a:cubicBezTo>
                    <a:pt x="195" y="232"/>
                    <a:pt x="195" y="232"/>
                    <a:pt x="195" y="232"/>
                  </a:cubicBezTo>
                  <a:moveTo>
                    <a:pt x="234" y="186"/>
                  </a:moveTo>
                  <a:cubicBezTo>
                    <a:pt x="282" y="194"/>
                    <a:pt x="282" y="194"/>
                    <a:pt x="282" y="194"/>
                  </a:cubicBezTo>
                </a:path>
              </a:pathLst>
            </a:custGeom>
            <a:noFill/>
            <a:ln w="12700" cap="sq">
              <a:solidFill>
                <a:schemeClr val="bg1"/>
              </a:solidFill>
              <a:prstDash val="solid"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C4926B-A61E-4033-9008-16811F4A1B19}"/>
              </a:ext>
            </a:extLst>
          </p:cNvPr>
          <p:cNvGrpSpPr/>
          <p:nvPr/>
        </p:nvGrpSpPr>
        <p:grpSpPr>
          <a:xfrm>
            <a:off x="4340750" y="1807419"/>
            <a:ext cx="639401" cy="639401"/>
            <a:chOff x="7192080" y="1519169"/>
            <a:chExt cx="639401" cy="639401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C2403A5-AA5E-4558-9C73-F9404E95C87C}"/>
                </a:ext>
              </a:extLst>
            </p:cNvPr>
            <p:cNvSpPr/>
            <p:nvPr/>
          </p:nvSpPr>
          <p:spPr bwMode="auto">
            <a:xfrm>
              <a:off x="7192080" y="1519169"/>
              <a:ext cx="639401" cy="63940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4EFB107-44F4-4BE7-AD7C-F3B780A673EA}"/>
                </a:ext>
              </a:extLst>
            </p:cNvPr>
            <p:cNvSpPr/>
            <p:nvPr/>
          </p:nvSpPr>
          <p:spPr bwMode="auto">
            <a:xfrm>
              <a:off x="7227097" y="1554187"/>
              <a:ext cx="569366" cy="569364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Shield_EA18" title="Icon of a shield">
              <a:extLst>
                <a:ext uri="{FF2B5EF4-FFF2-40B4-BE49-F238E27FC236}">
                  <a16:creationId xmlns:a16="http://schemas.microsoft.com/office/drawing/2014/main" id="{7E505538-70E0-451F-B291-4061815D16E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23972" y="1638916"/>
              <a:ext cx="375616" cy="399907"/>
            </a:xfrm>
            <a:custGeom>
              <a:avLst/>
              <a:gdLst>
                <a:gd name="T0" fmla="*/ 3500 w 3500"/>
                <a:gd name="T1" fmla="*/ 1375 h 3725"/>
                <a:gd name="T2" fmla="*/ 1750 w 3500"/>
                <a:gd name="T3" fmla="*/ 3725 h 3725"/>
                <a:gd name="T4" fmla="*/ 0 w 3500"/>
                <a:gd name="T5" fmla="*/ 1375 h 3725"/>
                <a:gd name="T6" fmla="*/ 0 w 3500"/>
                <a:gd name="T7" fmla="*/ 500 h 3725"/>
                <a:gd name="T8" fmla="*/ 1125 w 3500"/>
                <a:gd name="T9" fmla="*/ 187 h 3725"/>
                <a:gd name="T10" fmla="*/ 1750 w 3500"/>
                <a:gd name="T11" fmla="*/ 0 h 3725"/>
                <a:gd name="T12" fmla="*/ 2375 w 3500"/>
                <a:gd name="T13" fmla="*/ 187 h 3725"/>
                <a:gd name="T14" fmla="*/ 3500 w 3500"/>
                <a:gd name="T15" fmla="*/ 500 h 3725"/>
                <a:gd name="T16" fmla="*/ 3500 w 3500"/>
                <a:gd name="T17" fmla="*/ 1375 h 3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00" h="3725">
                  <a:moveTo>
                    <a:pt x="3500" y="1375"/>
                  </a:moveTo>
                  <a:cubicBezTo>
                    <a:pt x="3500" y="2302"/>
                    <a:pt x="2831" y="3117"/>
                    <a:pt x="1750" y="3725"/>
                  </a:cubicBezTo>
                  <a:cubicBezTo>
                    <a:pt x="669" y="3117"/>
                    <a:pt x="0" y="2302"/>
                    <a:pt x="0" y="1375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440" y="500"/>
                    <a:pt x="837" y="380"/>
                    <a:pt x="1125" y="187"/>
                  </a:cubicBezTo>
                  <a:cubicBezTo>
                    <a:pt x="1285" y="71"/>
                    <a:pt x="1506" y="0"/>
                    <a:pt x="1750" y="0"/>
                  </a:cubicBezTo>
                  <a:cubicBezTo>
                    <a:pt x="1994" y="0"/>
                    <a:pt x="2215" y="71"/>
                    <a:pt x="2375" y="187"/>
                  </a:cubicBezTo>
                  <a:cubicBezTo>
                    <a:pt x="2663" y="380"/>
                    <a:pt x="3060" y="500"/>
                    <a:pt x="3500" y="500"/>
                  </a:cubicBezTo>
                  <a:lnTo>
                    <a:pt x="3500" y="1375"/>
                  </a:lnTo>
                  <a:close/>
                </a:path>
              </a:pathLst>
            </a:custGeom>
            <a:noFill/>
            <a:ln w="1270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0A7522-3335-4D1E-BD45-46CFFB3EDB07}"/>
              </a:ext>
            </a:extLst>
          </p:cNvPr>
          <p:cNvGrpSpPr/>
          <p:nvPr/>
        </p:nvGrpSpPr>
        <p:grpSpPr>
          <a:xfrm>
            <a:off x="1466922" y="1807419"/>
            <a:ext cx="639401" cy="639401"/>
            <a:chOff x="10023639" y="1519169"/>
            <a:chExt cx="639401" cy="639401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E495263-6BBD-4AC7-9B89-2A4291B2C4E8}"/>
                </a:ext>
              </a:extLst>
            </p:cNvPr>
            <p:cNvSpPr/>
            <p:nvPr/>
          </p:nvSpPr>
          <p:spPr bwMode="auto">
            <a:xfrm>
              <a:off x="10023639" y="1519169"/>
              <a:ext cx="639401" cy="63940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2B45E2-A29E-4F04-9997-4ADE8BB79C6A}"/>
                </a:ext>
              </a:extLst>
            </p:cNvPr>
            <p:cNvSpPr/>
            <p:nvPr/>
          </p:nvSpPr>
          <p:spPr bwMode="auto">
            <a:xfrm>
              <a:off x="10058656" y="1554187"/>
              <a:ext cx="569366" cy="569364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circle_2" title="Icon of three circles overlappping to make a venn diagram">
              <a:extLst>
                <a:ext uri="{FF2B5EF4-FFF2-40B4-BE49-F238E27FC236}">
                  <a16:creationId xmlns:a16="http://schemas.microsoft.com/office/drawing/2014/main" id="{1173D41E-0D39-4078-A22B-1CA51B94B37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139442" y="1646301"/>
              <a:ext cx="407794" cy="385137"/>
            </a:xfrm>
            <a:custGeom>
              <a:avLst/>
              <a:gdLst>
                <a:gd name="T0" fmla="*/ 0 w 335"/>
                <a:gd name="T1" fmla="*/ 205 h 316"/>
                <a:gd name="T2" fmla="*/ 111 w 335"/>
                <a:gd name="T3" fmla="*/ 94 h 316"/>
                <a:gd name="T4" fmla="*/ 222 w 335"/>
                <a:gd name="T5" fmla="*/ 205 h 316"/>
                <a:gd name="T6" fmla="*/ 111 w 335"/>
                <a:gd name="T7" fmla="*/ 316 h 316"/>
                <a:gd name="T8" fmla="*/ 0 w 335"/>
                <a:gd name="T9" fmla="*/ 205 h 316"/>
                <a:gd name="T10" fmla="*/ 224 w 335"/>
                <a:gd name="T11" fmla="*/ 316 h 316"/>
                <a:gd name="T12" fmla="*/ 335 w 335"/>
                <a:gd name="T13" fmla="*/ 205 h 316"/>
                <a:gd name="T14" fmla="*/ 224 w 335"/>
                <a:gd name="T15" fmla="*/ 94 h 316"/>
                <a:gd name="T16" fmla="*/ 113 w 335"/>
                <a:gd name="T17" fmla="*/ 205 h 316"/>
                <a:gd name="T18" fmla="*/ 224 w 335"/>
                <a:gd name="T19" fmla="*/ 316 h 316"/>
                <a:gd name="T20" fmla="*/ 167 w 335"/>
                <a:gd name="T21" fmla="*/ 223 h 316"/>
                <a:gd name="T22" fmla="*/ 279 w 335"/>
                <a:gd name="T23" fmla="*/ 111 h 316"/>
                <a:gd name="T24" fmla="*/ 167 w 335"/>
                <a:gd name="T25" fmla="*/ 0 h 316"/>
                <a:gd name="T26" fmla="*/ 56 w 335"/>
                <a:gd name="T27" fmla="*/ 111 h 316"/>
                <a:gd name="T28" fmla="*/ 167 w 335"/>
                <a:gd name="T29" fmla="*/ 22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5" h="316">
                  <a:moveTo>
                    <a:pt x="0" y="205"/>
                  </a:moveTo>
                  <a:cubicBezTo>
                    <a:pt x="0" y="143"/>
                    <a:pt x="49" y="94"/>
                    <a:pt x="111" y="94"/>
                  </a:cubicBezTo>
                  <a:cubicBezTo>
                    <a:pt x="172" y="94"/>
                    <a:pt x="222" y="143"/>
                    <a:pt x="222" y="205"/>
                  </a:cubicBezTo>
                  <a:cubicBezTo>
                    <a:pt x="222" y="266"/>
                    <a:pt x="172" y="316"/>
                    <a:pt x="111" y="316"/>
                  </a:cubicBezTo>
                  <a:cubicBezTo>
                    <a:pt x="49" y="316"/>
                    <a:pt x="0" y="266"/>
                    <a:pt x="0" y="205"/>
                  </a:cubicBezTo>
                  <a:close/>
                  <a:moveTo>
                    <a:pt x="224" y="316"/>
                  </a:moveTo>
                  <a:cubicBezTo>
                    <a:pt x="285" y="316"/>
                    <a:pt x="335" y="266"/>
                    <a:pt x="335" y="205"/>
                  </a:cubicBezTo>
                  <a:cubicBezTo>
                    <a:pt x="335" y="143"/>
                    <a:pt x="285" y="94"/>
                    <a:pt x="224" y="94"/>
                  </a:cubicBezTo>
                  <a:cubicBezTo>
                    <a:pt x="162" y="94"/>
                    <a:pt x="113" y="143"/>
                    <a:pt x="113" y="205"/>
                  </a:cubicBezTo>
                  <a:cubicBezTo>
                    <a:pt x="113" y="266"/>
                    <a:pt x="162" y="316"/>
                    <a:pt x="224" y="316"/>
                  </a:cubicBezTo>
                  <a:close/>
                  <a:moveTo>
                    <a:pt x="167" y="223"/>
                  </a:moveTo>
                  <a:cubicBezTo>
                    <a:pt x="229" y="223"/>
                    <a:pt x="279" y="173"/>
                    <a:pt x="279" y="111"/>
                  </a:cubicBezTo>
                  <a:cubicBezTo>
                    <a:pt x="279" y="50"/>
                    <a:pt x="229" y="0"/>
                    <a:pt x="167" y="0"/>
                  </a:cubicBezTo>
                  <a:cubicBezTo>
                    <a:pt x="106" y="0"/>
                    <a:pt x="56" y="50"/>
                    <a:pt x="56" y="111"/>
                  </a:cubicBezTo>
                  <a:cubicBezTo>
                    <a:pt x="56" y="173"/>
                    <a:pt x="106" y="223"/>
                    <a:pt x="167" y="223"/>
                  </a:cubicBezTo>
                  <a:close/>
                </a:path>
              </a:pathLst>
            </a:custGeom>
            <a:noFill/>
            <a:ln w="1270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100CE84E-BECF-4ABC-BC7C-D1505536814D}"/>
              </a:ext>
            </a:extLst>
          </p:cNvPr>
          <p:cNvSpPr>
            <a:spLocks/>
          </p:cNvSpPr>
          <p:nvPr/>
        </p:nvSpPr>
        <p:spPr bwMode="auto">
          <a:xfrm>
            <a:off x="460742" y="3039388"/>
            <a:ext cx="2651760" cy="73865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Accelerate software delivery using DevOps practices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C0D2789-466B-483C-974C-1EAFFF869E1E}"/>
              </a:ext>
            </a:extLst>
          </p:cNvPr>
          <p:cNvSpPr>
            <a:spLocks/>
          </p:cNvSpPr>
          <p:nvPr/>
        </p:nvSpPr>
        <p:spPr bwMode="auto">
          <a:xfrm>
            <a:off x="3334570" y="3039388"/>
            <a:ext cx="2651760" cy="73865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Reinforce your application security to protect your brand, customers, and employees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99C4458-8752-47FA-BF9E-580182C87DDE}"/>
              </a:ext>
            </a:extLst>
          </p:cNvPr>
          <p:cNvSpPr>
            <a:spLocks/>
          </p:cNvSpPr>
          <p:nvPr/>
        </p:nvSpPr>
        <p:spPr bwMode="auto">
          <a:xfrm>
            <a:off x="9082225" y="3039388"/>
            <a:ext cx="2651760" cy="73865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Elevate competitive advantage, improve efficiency, and boost business potential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3887E23-572A-49C8-87F5-65249A4E3FDA}"/>
              </a:ext>
            </a:extLst>
          </p:cNvPr>
          <p:cNvSpPr>
            <a:spLocks/>
          </p:cNvSpPr>
          <p:nvPr/>
        </p:nvSpPr>
        <p:spPr bwMode="auto">
          <a:xfrm>
            <a:off x="9082225" y="4070560"/>
            <a:ext cx="2651760" cy="10972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3141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 Enhance your app portfolio by learning to build intelligent chatbots and infuse AI into apps and processes​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123B00E-5924-472D-B7A9-29F93A6BEF85}"/>
              </a:ext>
            </a:extLst>
          </p:cNvPr>
          <p:cNvSpPr>
            <a:spLocks/>
          </p:cNvSpPr>
          <p:nvPr/>
        </p:nvSpPr>
        <p:spPr bwMode="auto">
          <a:xfrm>
            <a:off x="3334570" y="4070560"/>
            <a:ext cx="2651760" cy="10972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3141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Assess and remediate application threats and optimize SDL and secure DevOps processes using modern security tools and services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2A1FCF1-8172-40D3-B2D2-B2E675BCB06D}"/>
              </a:ext>
            </a:extLst>
          </p:cNvPr>
          <p:cNvSpPr>
            <a:spLocks/>
          </p:cNvSpPr>
          <p:nvPr/>
        </p:nvSpPr>
        <p:spPr bwMode="auto">
          <a:xfrm>
            <a:off x="460742" y="4070560"/>
            <a:ext cx="2651760" cy="10972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3141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Automate your delivery and testing processes to increase engineering efficiency and service reliability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CBFD7BE-D50B-4380-9E84-32DF406DDAFC}"/>
              </a:ext>
            </a:extLst>
          </p:cNvPr>
          <p:cNvSpPr txBox="1"/>
          <p:nvPr/>
        </p:nvSpPr>
        <p:spPr>
          <a:xfrm>
            <a:off x="0" y="5838330"/>
            <a:ext cx="12192000" cy="676077"/>
          </a:xfrm>
          <a:prstGeom prst="rect">
            <a:avLst/>
          </a:prstGeom>
          <a:solidFill>
            <a:srgbClr val="008272"/>
          </a:solidFill>
        </p:spPr>
        <p:txBody>
          <a:bodyPr rot="0" spcFirstLastPara="0" vertOverflow="overflow" horzOverflow="overflow" vert="horz" wrap="square" lIns="88900" tIns="38100" rIns="889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Expert training and implementation guidance throughout your Developer Support engagement to</a:t>
            </a:r>
            <a:b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sustain app architecture, AI integration, app security, and DevOps processes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85C695-75E8-4CEC-B0FE-3AC7C3062036}"/>
              </a:ext>
            </a:extLst>
          </p:cNvPr>
          <p:cNvCxnSpPr>
            <a:cxnSpLocks/>
          </p:cNvCxnSpPr>
          <p:nvPr/>
        </p:nvCxnSpPr>
        <p:spPr>
          <a:xfrm>
            <a:off x="1009382" y="3896480"/>
            <a:ext cx="155448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3A8FE05-D893-4F0A-A514-DD43C49312ED}"/>
              </a:ext>
            </a:extLst>
          </p:cNvPr>
          <p:cNvCxnSpPr>
            <a:cxnSpLocks/>
          </p:cNvCxnSpPr>
          <p:nvPr/>
        </p:nvCxnSpPr>
        <p:spPr>
          <a:xfrm>
            <a:off x="3883210" y="3915334"/>
            <a:ext cx="155448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C111D55-5ECE-4A5E-B7E7-3DA658112F73}"/>
              </a:ext>
            </a:extLst>
          </p:cNvPr>
          <p:cNvCxnSpPr>
            <a:cxnSpLocks/>
          </p:cNvCxnSpPr>
          <p:nvPr/>
        </p:nvCxnSpPr>
        <p:spPr>
          <a:xfrm>
            <a:off x="6757038" y="3896480"/>
            <a:ext cx="155448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1472C1B-9CD2-4744-A826-3615627C9AF1}"/>
              </a:ext>
            </a:extLst>
          </p:cNvPr>
          <p:cNvCxnSpPr>
            <a:cxnSpLocks/>
          </p:cNvCxnSpPr>
          <p:nvPr/>
        </p:nvCxnSpPr>
        <p:spPr>
          <a:xfrm>
            <a:off x="9630865" y="3896480"/>
            <a:ext cx="155448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303C07D-1EDB-4A5F-9F1D-C48C990E1C2A}"/>
              </a:ext>
            </a:extLst>
          </p:cNvPr>
          <p:cNvCxnSpPr/>
          <p:nvPr/>
        </p:nvCxnSpPr>
        <p:spPr>
          <a:xfrm>
            <a:off x="8971191" y="2079495"/>
            <a:ext cx="0" cy="370528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38E0400-491C-4601-BEAE-5B1F908FED3F}"/>
              </a:ext>
            </a:extLst>
          </p:cNvPr>
          <p:cNvSpPr/>
          <p:nvPr/>
        </p:nvSpPr>
        <p:spPr>
          <a:xfrm>
            <a:off x="6208398" y="2487927"/>
            <a:ext cx="2651760" cy="36576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319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8272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APP MODERNIZATION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1FE3864-D0FE-4D10-BE61-FE6F96EFDB51}"/>
              </a:ext>
            </a:extLst>
          </p:cNvPr>
          <p:cNvGrpSpPr/>
          <p:nvPr/>
        </p:nvGrpSpPr>
        <p:grpSpPr>
          <a:xfrm>
            <a:off x="7214578" y="1807419"/>
            <a:ext cx="639401" cy="639401"/>
            <a:chOff x="1528963" y="1519169"/>
            <a:chExt cx="639401" cy="63940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369F912-F1A9-40FA-B327-A25D2A72B3B7}"/>
                </a:ext>
              </a:extLst>
            </p:cNvPr>
            <p:cNvSpPr/>
            <p:nvPr/>
          </p:nvSpPr>
          <p:spPr bwMode="auto">
            <a:xfrm>
              <a:off x="1528963" y="1519169"/>
              <a:ext cx="639401" cy="63940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0793301-DE99-4FFB-B84F-06A32DD4E6DB}"/>
                </a:ext>
              </a:extLst>
            </p:cNvPr>
            <p:cNvSpPr/>
            <p:nvPr/>
          </p:nvSpPr>
          <p:spPr bwMode="auto">
            <a:xfrm>
              <a:off x="1563980" y="1554187"/>
              <a:ext cx="569366" cy="569364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6" name="Freeform 13" title="Icon of a cloud">
              <a:extLst>
                <a:ext uri="{FF2B5EF4-FFF2-40B4-BE49-F238E27FC236}">
                  <a16:creationId xmlns:a16="http://schemas.microsoft.com/office/drawing/2014/main" id="{AE529063-37B9-454C-B448-637C0D2AEB2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26322" y="1716902"/>
              <a:ext cx="444682" cy="243935"/>
            </a:xfrm>
            <a:custGeom>
              <a:avLst/>
              <a:gdLst>
                <a:gd name="T0" fmla="*/ 384 w 771"/>
                <a:gd name="T1" fmla="*/ 0 h 422"/>
                <a:gd name="T2" fmla="*/ 549 w 771"/>
                <a:gd name="T3" fmla="*/ 110 h 422"/>
                <a:gd name="T4" fmla="*/ 551 w 771"/>
                <a:gd name="T5" fmla="*/ 115 h 422"/>
                <a:gd name="T6" fmla="*/ 565 w 771"/>
                <a:gd name="T7" fmla="*/ 110 h 422"/>
                <a:gd name="T8" fmla="*/ 612 w 771"/>
                <a:gd name="T9" fmla="*/ 103 h 422"/>
                <a:gd name="T10" fmla="*/ 771 w 771"/>
                <a:gd name="T11" fmla="*/ 262 h 422"/>
                <a:gd name="T12" fmla="*/ 628 w 771"/>
                <a:gd name="T13" fmla="*/ 420 h 422"/>
                <a:gd name="T14" fmla="*/ 616 w 771"/>
                <a:gd name="T15" fmla="*/ 421 h 422"/>
                <a:gd name="T16" fmla="*/ 610 w 771"/>
                <a:gd name="T17" fmla="*/ 421 h 422"/>
                <a:gd name="T18" fmla="*/ 98 w 771"/>
                <a:gd name="T19" fmla="*/ 421 h 422"/>
                <a:gd name="T20" fmla="*/ 91 w 771"/>
                <a:gd name="T21" fmla="*/ 422 h 422"/>
                <a:gd name="T22" fmla="*/ 74 w 771"/>
                <a:gd name="T23" fmla="*/ 419 h 422"/>
                <a:gd name="T24" fmla="*/ 12 w 771"/>
                <a:gd name="T25" fmla="*/ 312 h 422"/>
                <a:gd name="T26" fmla="*/ 101 w 771"/>
                <a:gd name="T27" fmla="*/ 247 h 422"/>
                <a:gd name="T28" fmla="*/ 108 w 771"/>
                <a:gd name="T29" fmla="*/ 249 h 422"/>
                <a:gd name="T30" fmla="*/ 106 w 771"/>
                <a:gd name="T31" fmla="*/ 238 h 422"/>
                <a:gd name="T32" fmla="*/ 119 w 771"/>
                <a:gd name="T33" fmla="*/ 179 h 422"/>
                <a:gd name="T34" fmla="*/ 201 w 771"/>
                <a:gd name="T35" fmla="*/ 128 h 422"/>
                <a:gd name="T36" fmla="*/ 213 w 771"/>
                <a:gd name="T37" fmla="*/ 128 h 422"/>
                <a:gd name="T38" fmla="*/ 213 w 771"/>
                <a:gd name="T39" fmla="*/ 127 h 422"/>
                <a:gd name="T40" fmla="*/ 384 w 771"/>
                <a:gd name="T41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1" h="422">
                  <a:moveTo>
                    <a:pt x="384" y="0"/>
                  </a:moveTo>
                  <a:cubicBezTo>
                    <a:pt x="458" y="0"/>
                    <a:pt x="522" y="46"/>
                    <a:pt x="549" y="110"/>
                  </a:cubicBezTo>
                  <a:cubicBezTo>
                    <a:pt x="551" y="115"/>
                    <a:pt x="551" y="115"/>
                    <a:pt x="551" y="115"/>
                  </a:cubicBezTo>
                  <a:cubicBezTo>
                    <a:pt x="565" y="110"/>
                    <a:pt x="565" y="110"/>
                    <a:pt x="565" y="110"/>
                  </a:cubicBezTo>
                  <a:cubicBezTo>
                    <a:pt x="580" y="105"/>
                    <a:pt x="596" y="103"/>
                    <a:pt x="612" y="103"/>
                  </a:cubicBezTo>
                  <a:cubicBezTo>
                    <a:pt x="700" y="103"/>
                    <a:pt x="771" y="174"/>
                    <a:pt x="771" y="262"/>
                  </a:cubicBezTo>
                  <a:cubicBezTo>
                    <a:pt x="771" y="344"/>
                    <a:pt x="708" y="412"/>
                    <a:pt x="628" y="420"/>
                  </a:cubicBezTo>
                  <a:cubicBezTo>
                    <a:pt x="616" y="421"/>
                    <a:pt x="616" y="421"/>
                    <a:pt x="616" y="421"/>
                  </a:cubicBezTo>
                  <a:cubicBezTo>
                    <a:pt x="610" y="421"/>
                    <a:pt x="610" y="421"/>
                    <a:pt x="610" y="421"/>
                  </a:cubicBezTo>
                  <a:cubicBezTo>
                    <a:pt x="98" y="421"/>
                    <a:pt x="98" y="421"/>
                    <a:pt x="98" y="421"/>
                  </a:cubicBezTo>
                  <a:cubicBezTo>
                    <a:pt x="91" y="422"/>
                    <a:pt x="91" y="422"/>
                    <a:pt x="91" y="422"/>
                  </a:cubicBezTo>
                  <a:cubicBezTo>
                    <a:pt x="85" y="421"/>
                    <a:pt x="79" y="420"/>
                    <a:pt x="74" y="419"/>
                  </a:cubicBezTo>
                  <a:cubicBezTo>
                    <a:pt x="27" y="406"/>
                    <a:pt x="0" y="359"/>
                    <a:pt x="12" y="312"/>
                  </a:cubicBezTo>
                  <a:cubicBezTo>
                    <a:pt x="23" y="271"/>
                    <a:pt x="61" y="245"/>
                    <a:pt x="101" y="247"/>
                  </a:cubicBezTo>
                  <a:cubicBezTo>
                    <a:pt x="108" y="249"/>
                    <a:pt x="108" y="249"/>
                    <a:pt x="108" y="249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5" y="218"/>
                    <a:pt x="109" y="198"/>
                    <a:pt x="119" y="179"/>
                  </a:cubicBezTo>
                  <a:cubicBezTo>
                    <a:pt x="137" y="148"/>
                    <a:pt x="168" y="130"/>
                    <a:pt x="201" y="128"/>
                  </a:cubicBezTo>
                  <a:cubicBezTo>
                    <a:pt x="213" y="128"/>
                    <a:pt x="213" y="128"/>
                    <a:pt x="213" y="128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36" y="53"/>
                    <a:pt x="304" y="0"/>
                    <a:pt x="384" y="0"/>
                  </a:cubicBezTo>
                  <a:close/>
                </a:path>
              </a:pathLst>
            </a:custGeom>
            <a:noFill/>
            <a:ln w="1270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4A292996-57C1-480A-B1FF-61ADC4419F4C}"/>
              </a:ext>
            </a:extLst>
          </p:cNvPr>
          <p:cNvSpPr>
            <a:spLocks/>
          </p:cNvSpPr>
          <p:nvPr/>
        </p:nvSpPr>
        <p:spPr bwMode="auto">
          <a:xfrm>
            <a:off x="6208398" y="3039388"/>
            <a:ext cx="2651760" cy="73865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 Strategically integrate the latest technology into your app portfolio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E747645-9B4D-4D2B-A262-2361DB185D67}"/>
              </a:ext>
            </a:extLst>
          </p:cNvPr>
          <p:cNvSpPr>
            <a:spLocks/>
          </p:cNvSpPr>
          <p:nvPr/>
        </p:nvSpPr>
        <p:spPr bwMode="auto">
          <a:xfrm>
            <a:off x="6208398" y="4070560"/>
            <a:ext cx="2651760" cy="10972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3141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Modernize applications and processes using cloud services such as containers and microservice</a:t>
            </a:r>
          </a:p>
        </p:txBody>
      </p:sp>
    </p:spTree>
    <p:extLst>
      <p:ext uri="{BB962C8B-B14F-4D97-AF65-F5344CB8AC3E}">
        <p14:creationId xmlns:p14="http://schemas.microsoft.com/office/powerpoint/2010/main" val="377303192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BD26BA-BFBF-4B77-9C69-B545036471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81" r="13880"/>
          <a:stretch/>
        </p:blipFill>
        <p:spPr>
          <a:xfrm>
            <a:off x="2" y="0"/>
            <a:ext cx="4182319" cy="3947145"/>
          </a:xfrm>
          <a:custGeom>
            <a:avLst/>
            <a:gdLst>
              <a:gd name="connsiteX0" fmla="*/ 0 w 4182319"/>
              <a:gd name="connsiteY0" fmla="*/ 0 h 3947145"/>
              <a:gd name="connsiteX1" fmla="*/ 4182319 w 4182319"/>
              <a:gd name="connsiteY1" fmla="*/ 0 h 3947145"/>
              <a:gd name="connsiteX2" fmla="*/ 4182319 w 4182319"/>
              <a:gd name="connsiteY2" fmla="*/ 3947145 h 3947145"/>
              <a:gd name="connsiteX3" fmla="*/ 0 w 4182319"/>
              <a:gd name="connsiteY3" fmla="*/ 3947145 h 394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2319" h="3947145">
                <a:moveTo>
                  <a:pt x="0" y="0"/>
                </a:moveTo>
                <a:lnTo>
                  <a:pt x="4182319" y="0"/>
                </a:lnTo>
                <a:lnTo>
                  <a:pt x="4182319" y="3947145"/>
                </a:lnTo>
                <a:lnTo>
                  <a:pt x="0" y="3947145"/>
                </a:lnTo>
                <a:close/>
              </a:path>
            </a:pathLst>
          </a:custGeom>
        </p:spPr>
      </p:pic>
      <p:pic>
        <p:nvPicPr>
          <p:cNvPr id="29" name="Picture 28" descr="Two people sitting at a table using a computer&#10;&#10;Description automatically generated">
            <a:extLst>
              <a:ext uri="{FF2B5EF4-FFF2-40B4-BE49-F238E27FC236}">
                <a16:creationId xmlns:a16="http://schemas.microsoft.com/office/drawing/2014/main" id="{5A456EE1-599E-47E8-ABE0-4563902E403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0" r="13656"/>
          <a:stretch/>
        </p:blipFill>
        <p:spPr>
          <a:xfrm>
            <a:off x="2" y="0"/>
            <a:ext cx="4182318" cy="3947152"/>
          </a:xfrm>
          <a:custGeom>
            <a:avLst/>
            <a:gdLst>
              <a:gd name="connsiteX0" fmla="*/ 0 w 4182318"/>
              <a:gd name="connsiteY0" fmla="*/ 0 h 3947152"/>
              <a:gd name="connsiteX1" fmla="*/ 4182318 w 4182318"/>
              <a:gd name="connsiteY1" fmla="*/ 0 h 3947152"/>
              <a:gd name="connsiteX2" fmla="*/ 4182318 w 4182318"/>
              <a:gd name="connsiteY2" fmla="*/ 3947152 h 3947152"/>
              <a:gd name="connsiteX3" fmla="*/ 0 w 4182318"/>
              <a:gd name="connsiteY3" fmla="*/ 3947152 h 394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2318" h="3947152">
                <a:moveTo>
                  <a:pt x="0" y="0"/>
                </a:moveTo>
                <a:lnTo>
                  <a:pt x="4182318" y="0"/>
                </a:lnTo>
                <a:lnTo>
                  <a:pt x="4182318" y="3947152"/>
                </a:lnTo>
                <a:lnTo>
                  <a:pt x="0" y="3947152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B0D0693-E723-4ADE-ABC1-5EFC1189DCB0}"/>
              </a:ext>
            </a:extLst>
          </p:cNvPr>
          <p:cNvSpPr/>
          <p:nvPr/>
        </p:nvSpPr>
        <p:spPr bwMode="auto">
          <a:xfrm>
            <a:off x="0" y="3947152"/>
            <a:ext cx="4182319" cy="2910848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D2B867-28DC-417D-9806-25CCBDDF1C48}"/>
              </a:ext>
            </a:extLst>
          </p:cNvPr>
          <p:cNvGrpSpPr/>
          <p:nvPr/>
        </p:nvGrpSpPr>
        <p:grpSpPr>
          <a:xfrm>
            <a:off x="345592" y="4153300"/>
            <a:ext cx="3685751" cy="1394059"/>
            <a:chOff x="8248948" y="4132507"/>
            <a:chExt cx="3685751" cy="125340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FAD6226-66E8-41A4-BA3D-286856C5E3FD}"/>
                </a:ext>
              </a:extLst>
            </p:cNvPr>
            <p:cNvSpPr/>
            <p:nvPr/>
          </p:nvSpPr>
          <p:spPr bwMode="auto">
            <a:xfrm flipH="1">
              <a:off x="8248948" y="4132507"/>
              <a:ext cx="3685751" cy="125340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7160" tIns="91440" rIns="137160" bIns="91440" rtlCol="0" anchor="t"/>
            <a:lstStyle/>
            <a:p>
              <a:pPr marL="0" marR="0" lvl="0" indent="0" algn="l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Lorem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ipsut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dixit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 amen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A68AF22-EC85-48AD-81A5-8CFB329092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48949" y="4228110"/>
              <a:ext cx="0" cy="274320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itle 27">
            <a:extLst>
              <a:ext uri="{FF2B5EF4-FFF2-40B4-BE49-F238E27FC236}">
                <a16:creationId xmlns:a16="http://schemas.microsoft.com/office/drawing/2014/main" id="{9128AC95-611E-4C99-B7FC-2639A0FE7683}"/>
              </a:ext>
            </a:extLst>
          </p:cNvPr>
          <p:cNvSpPr txBox="1">
            <a:spLocks/>
          </p:cNvSpPr>
          <p:nvPr/>
        </p:nvSpPr>
        <p:spPr>
          <a:xfrm>
            <a:off x="4527910" y="457200"/>
            <a:ext cx="5507737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Developer Support:</a:t>
            </a:r>
            <a:b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r>
              <a:rPr lang="en-US" sz="1800" dirty="0">
                <a:latin typeface="Segoe UI Semibold"/>
              </a:rPr>
              <a:t>Azure </a:t>
            </a:r>
            <a:r>
              <a:rPr kumimoji="0" lang="en-US" sz="18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Application Management</a:t>
            </a:r>
            <a:endParaRPr kumimoji="0" lang="en-IN" sz="1800" b="0" i="0" u="none" strike="noStrike" kern="1200" cap="none" spc="-50" normalizeH="0" baseline="0" noProof="0" dirty="0">
              <a:ln w="3175">
                <a:noFill/>
              </a:ln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A33630-DABB-4CD7-A513-1E648E2E34E6}"/>
              </a:ext>
            </a:extLst>
          </p:cNvPr>
          <p:cNvSpPr>
            <a:spLocks/>
          </p:cNvSpPr>
          <p:nvPr/>
        </p:nvSpPr>
        <p:spPr bwMode="auto">
          <a:xfrm>
            <a:off x="4527909" y="2588278"/>
            <a:ext cx="3405077" cy="41093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932114" fontAlgn="base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cs typeface="Segoe UI"/>
              </a:rPr>
              <a:t>Azure is made from subscription, resource groups, resources</a:t>
            </a:r>
          </a:p>
          <a:p>
            <a:pPr marL="285750" indent="-285750" defTabSz="932114" fontAlgn="base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cs typeface="Segoe UI"/>
              </a:rPr>
              <a:t>Enterprise IT is made of departments, users, roles, development teams, projects, environments, costs</a:t>
            </a:r>
          </a:p>
          <a:p>
            <a:pPr marL="285750" indent="-285750" defTabSz="932114" fontAlgn="base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cs typeface="Segoe UI"/>
              </a:rPr>
              <a:t>Bigger is the enterprise more is made also of on-premise assets and mashup of services on many public cloud</a:t>
            </a:r>
          </a:p>
          <a:p>
            <a:pPr marL="285750" indent="-285750" defTabSz="932114" fontAlgn="base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cs typeface="Segoe UI"/>
              </a:rPr>
              <a:t>Have a unified and handy view of all IT assets and his connections, costs, point of contacts, managers</a:t>
            </a:r>
          </a:p>
          <a:p>
            <a:pPr marL="285750" indent="-285750" defTabSz="932114" fontAlgn="base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endParaRPr lang="en-US" sz="1600" kern="0" dirty="0">
              <a:latin typeface="Segoe UI"/>
              <a:cs typeface="Segoe U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C67A12-9EC4-4A6A-B656-80AE65C8277F}"/>
              </a:ext>
            </a:extLst>
          </p:cNvPr>
          <p:cNvSpPr>
            <a:spLocks/>
          </p:cNvSpPr>
          <p:nvPr/>
        </p:nvSpPr>
        <p:spPr bwMode="auto">
          <a:xfrm>
            <a:off x="4527909" y="2217108"/>
            <a:ext cx="3405077" cy="37117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6630" rIns="9326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0846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YOUR NEEDS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2D3CB1-DB49-43F6-AFDD-F526CA250DE3}"/>
              </a:ext>
            </a:extLst>
          </p:cNvPr>
          <p:cNvSpPr>
            <a:spLocks/>
          </p:cNvSpPr>
          <p:nvPr/>
        </p:nvSpPr>
        <p:spPr bwMode="auto">
          <a:xfrm>
            <a:off x="8067624" y="2217108"/>
            <a:ext cx="3405077" cy="37117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6630" rIns="9326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0846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HOW WE CAN HELP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ABA07E-950C-4980-900C-BD9237990DCF}"/>
              </a:ext>
            </a:extLst>
          </p:cNvPr>
          <p:cNvSpPr>
            <a:spLocks/>
          </p:cNvSpPr>
          <p:nvPr/>
        </p:nvSpPr>
        <p:spPr bwMode="auto">
          <a:xfrm>
            <a:off x="8067624" y="2588278"/>
            <a:ext cx="3405077" cy="41093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932114" fontAlgn="base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ea typeface="Segoe UI" panose="020B0502040204020203" pitchFamily="34" charset="0"/>
                <a:cs typeface="Segoe UI"/>
              </a:rPr>
              <a:t>“One-stop-shop” for all your enterprise asset</a:t>
            </a:r>
          </a:p>
          <a:p>
            <a:pPr marL="285750" indent="-285750" defTabSz="932114" fontAlgn="base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ea typeface="Segoe UI" panose="020B0502040204020203" pitchFamily="34" charset="0"/>
                <a:cs typeface="Segoe UI"/>
              </a:rPr>
              <a:t>Implementation guidance to map resources to financial hierarchies including re-organizations.</a:t>
            </a:r>
          </a:p>
          <a:p>
            <a:pPr marL="285750" indent="-285750" defTabSz="932114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ea typeface="Segoe UI" panose="020B0502040204020203" pitchFamily="34" charset="0"/>
                <a:cs typeface="Segoe UI"/>
              </a:rPr>
              <a:t>Search powered interface integrated with Azure Portal and integrable with other 3rd party tools</a:t>
            </a:r>
          </a:p>
          <a:p>
            <a:pPr marL="285750" indent="-285750" defTabSz="932114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ea typeface="Segoe UI" panose="020B0502040204020203" pitchFamily="34" charset="0"/>
                <a:cs typeface="Segoe UI"/>
              </a:rPr>
              <a:t>Application Management optimization best practices based on the Microsoft internal experience and the experience of Enterprise Services with hundreds of customers.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01334B4-3C64-44AB-BCAA-4A37BB67CCCE}"/>
              </a:ext>
            </a:extLst>
          </p:cNvPr>
          <p:cNvSpPr/>
          <p:nvPr/>
        </p:nvSpPr>
        <p:spPr>
          <a:xfrm>
            <a:off x="4527910" y="1474615"/>
            <a:ext cx="708531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n w="3175">
                  <a:noFill/>
                </a:ln>
                <a:latin typeface="Segoe UI Semibold"/>
                <a:cs typeface="Segoe UI" pitchFamily="34" charset="0"/>
              </a:rPr>
              <a:t>Integrate Azure Application Management into the DNA</a:t>
            </a:r>
            <a:br>
              <a:rPr lang="en-US" dirty="0">
                <a:ln w="3175">
                  <a:noFill/>
                </a:ln>
                <a:latin typeface="Segoe UI Semibold"/>
                <a:cs typeface="Segoe UI" pitchFamily="34" charset="0"/>
              </a:rPr>
            </a:br>
            <a:r>
              <a:rPr lang="en-US" dirty="0">
                <a:ln w="3175">
                  <a:noFill/>
                </a:ln>
                <a:latin typeface="Segoe UI Semibold"/>
                <a:cs typeface="Segoe UI" pitchFamily="34" charset="0"/>
              </a:rPr>
              <a:t>of your organization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150424-1C97-423C-ABE0-406F9558E228}"/>
              </a:ext>
            </a:extLst>
          </p:cNvPr>
          <p:cNvGrpSpPr/>
          <p:nvPr/>
        </p:nvGrpSpPr>
        <p:grpSpPr>
          <a:xfrm>
            <a:off x="3352423" y="5895483"/>
            <a:ext cx="668830" cy="668830"/>
            <a:chOff x="3352423" y="5895483"/>
            <a:chExt cx="668830" cy="66883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9C8D7D0-247F-422E-9A7A-0641EC8B9E26}"/>
                </a:ext>
              </a:extLst>
            </p:cNvPr>
            <p:cNvSpPr/>
            <p:nvPr/>
          </p:nvSpPr>
          <p:spPr bwMode="auto">
            <a:xfrm>
              <a:off x="3352423" y="5895483"/>
              <a:ext cx="668830" cy="668830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9" name="Graphic 29">
              <a:extLst>
                <a:ext uri="{FF2B5EF4-FFF2-40B4-BE49-F238E27FC236}">
                  <a16:creationId xmlns:a16="http://schemas.microsoft.com/office/drawing/2014/main" id="{E31573FE-8FF7-4502-A1EB-0A2A3E2B6AEC}"/>
                </a:ext>
              </a:extLst>
            </p:cNvPr>
            <p:cNvGrpSpPr/>
            <p:nvPr/>
          </p:nvGrpSpPr>
          <p:grpSpPr>
            <a:xfrm>
              <a:off x="3486531" y="6014730"/>
              <a:ext cx="411166" cy="431411"/>
              <a:chOff x="6138063" y="3408233"/>
              <a:chExt cx="411166" cy="431411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EE8021C-8FAA-4407-B1FE-B50B1CA64EBC}"/>
                  </a:ext>
                </a:extLst>
              </p:cNvPr>
              <p:cNvSpPr/>
              <p:nvPr/>
            </p:nvSpPr>
            <p:spPr>
              <a:xfrm>
                <a:off x="6206124" y="3486417"/>
                <a:ext cx="274828" cy="274828"/>
              </a:xfrm>
              <a:custGeom>
                <a:avLst/>
                <a:gdLst>
                  <a:gd name="connsiteX0" fmla="*/ 274829 w 274828"/>
                  <a:gd name="connsiteY0" fmla="*/ 137414 h 274828"/>
                  <a:gd name="connsiteX1" fmla="*/ 137414 w 274828"/>
                  <a:gd name="connsiteY1" fmla="*/ 274829 h 274828"/>
                  <a:gd name="connsiteX2" fmla="*/ 0 w 274828"/>
                  <a:gd name="connsiteY2" fmla="*/ 137414 h 274828"/>
                  <a:gd name="connsiteX3" fmla="*/ 137414 w 274828"/>
                  <a:gd name="connsiteY3" fmla="*/ 0 h 274828"/>
                  <a:gd name="connsiteX4" fmla="*/ 274829 w 274828"/>
                  <a:gd name="connsiteY4" fmla="*/ 137414 h 274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28" h="274828">
                    <a:moveTo>
                      <a:pt x="274829" y="137414"/>
                    </a:moveTo>
                    <a:cubicBezTo>
                      <a:pt x="274829" y="213306"/>
                      <a:pt x="213306" y="274829"/>
                      <a:pt x="137414" y="274829"/>
                    </a:cubicBezTo>
                    <a:cubicBezTo>
                      <a:pt x="61523" y="274829"/>
                      <a:pt x="0" y="213306"/>
                      <a:pt x="0" y="137414"/>
                    </a:cubicBezTo>
                    <a:cubicBezTo>
                      <a:pt x="0" y="61522"/>
                      <a:pt x="61523" y="0"/>
                      <a:pt x="137414" y="0"/>
                    </a:cubicBezTo>
                    <a:cubicBezTo>
                      <a:pt x="213306" y="0"/>
                      <a:pt x="274829" y="61522"/>
                      <a:pt x="274829" y="137414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00827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94C1685-EE91-420C-89BC-100B7CC0939B}"/>
                  </a:ext>
                </a:extLst>
              </p:cNvPr>
              <p:cNvSpPr/>
              <p:nvPr/>
            </p:nvSpPr>
            <p:spPr>
              <a:xfrm>
                <a:off x="6138063" y="3408233"/>
                <a:ext cx="411166" cy="431411"/>
              </a:xfrm>
              <a:custGeom>
                <a:avLst/>
                <a:gdLst>
                  <a:gd name="connsiteX0" fmla="*/ 384889 w 411166"/>
                  <a:gd name="connsiteY0" fmla="*/ 215598 h 431411"/>
                  <a:gd name="connsiteX1" fmla="*/ 376274 w 411166"/>
                  <a:gd name="connsiteY1" fmla="*/ 160460 h 431411"/>
                  <a:gd name="connsiteX2" fmla="*/ 411166 w 411166"/>
                  <a:gd name="connsiteY2" fmla="*/ 140214 h 431411"/>
                  <a:gd name="connsiteX3" fmla="*/ 373474 w 411166"/>
                  <a:gd name="connsiteY3" fmla="*/ 74953 h 431411"/>
                  <a:gd name="connsiteX4" fmla="*/ 338367 w 411166"/>
                  <a:gd name="connsiteY4" fmla="*/ 95199 h 431411"/>
                  <a:gd name="connsiteX5" fmla="*/ 243167 w 411166"/>
                  <a:gd name="connsiteY5" fmla="*/ 40061 h 431411"/>
                  <a:gd name="connsiteX6" fmla="*/ 243167 w 411166"/>
                  <a:gd name="connsiteY6" fmla="*/ 0 h 431411"/>
                  <a:gd name="connsiteX7" fmla="*/ 167999 w 411166"/>
                  <a:gd name="connsiteY7" fmla="*/ 0 h 431411"/>
                  <a:gd name="connsiteX8" fmla="*/ 167999 w 411166"/>
                  <a:gd name="connsiteY8" fmla="*/ 40277 h 431411"/>
                  <a:gd name="connsiteX9" fmla="*/ 72799 w 411166"/>
                  <a:gd name="connsiteY9" fmla="*/ 95630 h 431411"/>
                  <a:gd name="connsiteX10" fmla="*/ 37692 w 411166"/>
                  <a:gd name="connsiteY10" fmla="*/ 75384 h 431411"/>
                  <a:gd name="connsiteX11" fmla="*/ 0 w 411166"/>
                  <a:gd name="connsiteY11" fmla="*/ 140430 h 431411"/>
                  <a:gd name="connsiteX12" fmla="*/ 34892 w 411166"/>
                  <a:gd name="connsiteY12" fmla="*/ 160676 h 431411"/>
                  <a:gd name="connsiteX13" fmla="*/ 26277 w 411166"/>
                  <a:gd name="connsiteY13" fmla="*/ 215814 h 431411"/>
                  <a:gd name="connsiteX14" fmla="*/ 34892 w 411166"/>
                  <a:gd name="connsiteY14" fmla="*/ 270952 h 431411"/>
                  <a:gd name="connsiteX15" fmla="*/ 0 w 411166"/>
                  <a:gd name="connsiteY15" fmla="*/ 290982 h 431411"/>
                  <a:gd name="connsiteX16" fmla="*/ 37692 w 411166"/>
                  <a:gd name="connsiteY16" fmla="*/ 356243 h 431411"/>
                  <a:gd name="connsiteX17" fmla="*/ 72799 w 411166"/>
                  <a:gd name="connsiteY17" fmla="*/ 335997 h 431411"/>
                  <a:gd name="connsiteX18" fmla="*/ 167999 w 411166"/>
                  <a:gd name="connsiteY18" fmla="*/ 391135 h 431411"/>
                  <a:gd name="connsiteX19" fmla="*/ 167999 w 411166"/>
                  <a:gd name="connsiteY19" fmla="*/ 431412 h 431411"/>
                  <a:gd name="connsiteX20" fmla="*/ 243167 w 411166"/>
                  <a:gd name="connsiteY20" fmla="*/ 431412 h 431411"/>
                  <a:gd name="connsiteX21" fmla="*/ 243167 w 411166"/>
                  <a:gd name="connsiteY21" fmla="*/ 391135 h 431411"/>
                  <a:gd name="connsiteX22" fmla="*/ 338367 w 411166"/>
                  <a:gd name="connsiteY22" fmla="*/ 335997 h 431411"/>
                  <a:gd name="connsiteX23" fmla="*/ 373474 w 411166"/>
                  <a:gd name="connsiteY23" fmla="*/ 356243 h 431411"/>
                  <a:gd name="connsiteX24" fmla="*/ 411166 w 411166"/>
                  <a:gd name="connsiteY24" fmla="*/ 290982 h 431411"/>
                  <a:gd name="connsiteX25" fmla="*/ 376274 w 411166"/>
                  <a:gd name="connsiteY25" fmla="*/ 270736 h 431411"/>
                  <a:gd name="connsiteX26" fmla="*/ 384889 w 411166"/>
                  <a:gd name="connsiteY26" fmla="*/ 215598 h 431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11166" h="431411">
                    <a:moveTo>
                      <a:pt x="384889" y="215598"/>
                    </a:moveTo>
                    <a:cubicBezTo>
                      <a:pt x="384889" y="196429"/>
                      <a:pt x="381874" y="177906"/>
                      <a:pt x="376274" y="160460"/>
                    </a:cubicBezTo>
                    <a:lnTo>
                      <a:pt x="411166" y="140214"/>
                    </a:lnTo>
                    <a:lnTo>
                      <a:pt x="373474" y="74953"/>
                    </a:lnTo>
                    <a:lnTo>
                      <a:pt x="338367" y="95199"/>
                    </a:lnTo>
                    <a:cubicBezTo>
                      <a:pt x="313598" y="67846"/>
                      <a:pt x="280644" y="48030"/>
                      <a:pt x="243167" y="40061"/>
                    </a:cubicBezTo>
                    <a:lnTo>
                      <a:pt x="243167" y="0"/>
                    </a:lnTo>
                    <a:lnTo>
                      <a:pt x="167999" y="0"/>
                    </a:lnTo>
                    <a:lnTo>
                      <a:pt x="167999" y="40277"/>
                    </a:lnTo>
                    <a:cubicBezTo>
                      <a:pt x="130522" y="48461"/>
                      <a:pt x="97569" y="68276"/>
                      <a:pt x="72799" y="95630"/>
                    </a:cubicBezTo>
                    <a:lnTo>
                      <a:pt x="37692" y="75384"/>
                    </a:lnTo>
                    <a:lnTo>
                      <a:pt x="0" y="140430"/>
                    </a:lnTo>
                    <a:lnTo>
                      <a:pt x="34892" y="160676"/>
                    </a:lnTo>
                    <a:cubicBezTo>
                      <a:pt x="29292" y="178122"/>
                      <a:pt x="26277" y="196429"/>
                      <a:pt x="26277" y="215814"/>
                    </a:cubicBezTo>
                    <a:cubicBezTo>
                      <a:pt x="26277" y="235198"/>
                      <a:pt x="29292" y="253506"/>
                      <a:pt x="34892" y="270952"/>
                    </a:cubicBezTo>
                    <a:lnTo>
                      <a:pt x="0" y="290982"/>
                    </a:lnTo>
                    <a:lnTo>
                      <a:pt x="37692" y="356243"/>
                    </a:lnTo>
                    <a:lnTo>
                      <a:pt x="72799" y="335997"/>
                    </a:lnTo>
                    <a:cubicBezTo>
                      <a:pt x="97569" y="363351"/>
                      <a:pt x="130522" y="383166"/>
                      <a:pt x="167999" y="391135"/>
                    </a:cubicBezTo>
                    <a:lnTo>
                      <a:pt x="167999" y="431412"/>
                    </a:lnTo>
                    <a:lnTo>
                      <a:pt x="243167" y="431412"/>
                    </a:lnTo>
                    <a:lnTo>
                      <a:pt x="243167" y="391135"/>
                    </a:lnTo>
                    <a:cubicBezTo>
                      <a:pt x="280644" y="383166"/>
                      <a:pt x="313598" y="363351"/>
                      <a:pt x="338367" y="335997"/>
                    </a:cubicBezTo>
                    <a:lnTo>
                      <a:pt x="373474" y="356243"/>
                    </a:lnTo>
                    <a:lnTo>
                      <a:pt x="411166" y="290982"/>
                    </a:lnTo>
                    <a:lnTo>
                      <a:pt x="376274" y="270736"/>
                    </a:lnTo>
                    <a:cubicBezTo>
                      <a:pt x="381659" y="253290"/>
                      <a:pt x="384889" y="234983"/>
                      <a:pt x="384889" y="215598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00827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303623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1B14A2-09E6-4814-93E8-518ACCC58DBD}"/>
              </a:ext>
            </a:extLst>
          </p:cNvPr>
          <p:cNvSpPr/>
          <p:nvPr/>
        </p:nvSpPr>
        <p:spPr bwMode="auto">
          <a:xfrm>
            <a:off x="9832158" y="1491612"/>
            <a:ext cx="2150888" cy="37975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91427" rIns="89642" bIns="914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de-DE" sz="12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F21417C-7FF5-4AAC-83F6-7BAFD1266C1B}"/>
              </a:ext>
            </a:extLst>
          </p:cNvPr>
          <p:cNvSpPr/>
          <p:nvPr/>
        </p:nvSpPr>
        <p:spPr bwMode="auto">
          <a:xfrm>
            <a:off x="7434745" y="1491612"/>
            <a:ext cx="2150888" cy="5006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91427" rIns="89642" bIns="914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de-DE" sz="12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618B5-1C8E-4753-BA00-38A682B4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Detailed engagement structure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2315C85-121C-403E-A4A1-FBEF0C195342}"/>
              </a:ext>
            </a:extLst>
          </p:cNvPr>
          <p:cNvSpPr/>
          <p:nvPr/>
        </p:nvSpPr>
        <p:spPr bwMode="auto">
          <a:xfrm>
            <a:off x="5028030" y="1491612"/>
            <a:ext cx="2150888" cy="2918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91427" rIns="89642" bIns="914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de-DE" sz="12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9953B7A-B17E-4486-AC62-42A96C46ADE7}"/>
              </a:ext>
            </a:extLst>
          </p:cNvPr>
          <p:cNvCxnSpPr>
            <a:cxnSpLocks/>
          </p:cNvCxnSpPr>
          <p:nvPr/>
        </p:nvCxnSpPr>
        <p:spPr>
          <a:xfrm>
            <a:off x="457999" y="6689107"/>
            <a:ext cx="113936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5E87E396-0D0B-49A2-840A-E5F5558F3EE6}"/>
              </a:ext>
            </a:extLst>
          </p:cNvPr>
          <p:cNvSpPr/>
          <p:nvPr/>
        </p:nvSpPr>
        <p:spPr bwMode="auto">
          <a:xfrm>
            <a:off x="4824204" y="6325254"/>
            <a:ext cx="2661248" cy="27699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0" rIns="182854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8272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Managed by an ADM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9972F1-827E-49D4-88B9-7EF3638D9BBD}"/>
              </a:ext>
            </a:extLst>
          </p:cNvPr>
          <p:cNvSpPr txBox="1"/>
          <p:nvPr/>
        </p:nvSpPr>
        <p:spPr>
          <a:xfrm>
            <a:off x="5028030" y="868711"/>
            <a:ext cx="2175216" cy="5896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914225">
              <a:spcAft>
                <a:spcPts val="600"/>
              </a:spcAft>
              <a:defRPr/>
            </a:pPr>
            <a: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Deep-dive chalk talks</a:t>
            </a:r>
            <a:b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(Optional)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824DD0F-E1D9-411C-BC0B-10411BDCC50C}"/>
              </a:ext>
            </a:extLst>
          </p:cNvPr>
          <p:cNvSpPr txBox="1"/>
          <p:nvPr/>
        </p:nvSpPr>
        <p:spPr>
          <a:xfrm>
            <a:off x="2615813" y="868711"/>
            <a:ext cx="2150884" cy="5896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914225">
              <a:spcAft>
                <a:spcPts val="600"/>
              </a:spcAft>
              <a:defRPr/>
            </a:pPr>
            <a: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Workshops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794DA4-CB1F-4CD4-988A-B5F67AE72668}"/>
              </a:ext>
            </a:extLst>
          </p:cNvPr>
          <p:cNvSpPr txBox="1"/>
          <p:nvPr/>
        </p:nvSpPr>
        <p:spPr>
          <a:xfrm>
            <a:off x="7632733" y="868711"/>
            <a:ext cx="1736025" cy="5896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914225">
              <a:defRPr/>
            </a:pPr>
            <a: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Initial Implementation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8573830-822F-4591-B0D7-4552E16C0CB6}"/>
              </a:ext>
            </a:extLst>
          </p:cNvPr>
          <p:cNvSpPr txBox="1"/>
          <p:nvPr/>
        </p:nvSpPr>
        <p:spPr>
          <a:xfrm>
            <a:off x="624539" y="868711"/>
            <a:ext cx="1563403" cy="5896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914225">
              <a:spcAft>
                <a:spcPts val="600"/>
              </a:spcAft>
              <a:defRPr/>
            </a:pPr>
            <a: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Scoping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CE8A8A-541F-4029-826E-FA4C143B3D1D}"/>
              </a:ext>
            </a:extLst>
          </p:cNvPr>
          <p:cNvSpPr/>
          <p:nvPr/>
        </p:nvSpPr>
        <p:spPr bwMode="auto">
          <a:xfrm>
            <a:off x="457999" y="1568872"/>
            <a:ext cx="1896483" cy="1023786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Scoping</a:t>
            </a:r>
          </a:p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&amp; Capabilities Assessment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097782D-DD7E-4BEA-9475-E88B2E9EDB6E}"/>
              </a:ext>
            </a:extLst>
          </p:cNvPr>
          <p:cNvSpPr txBox="1"/>
          <p:nvPr/>
        </p:nvSpPr>
        <p:spPr>
          <a:xfrm flipH="1">
            <a:off x="811965" y="2504686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4-6 hours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8FD5504-138D-484E-BC2C-738A42DF4375}"/>
              </a:ext>
            </a:extLst>
          </p:cNvPr>
          <p:cNvSpPr txBox="1"/>
          <p:nvPr/>
        </p:nvSpPr>
        <p:spPr>
          <a:xfrm>
            <a:off x="9955177" y="868711"/>
            <a:ext cx="1892540" cy="5896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914225">
              <a:spcAft>
                <a:spcPts val="600"/>
              </a:spcAft>
              <a:defRPr/>
            </a:pPr>
            <a: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Adding workloads and complexity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A5277D3-076C-45A9-87E0-E86F0EA8B34B}"/>
              </a:ext>
            </a:extLst>
          </p:cNvPr>
          <p:cNvSpPr/>
          <p:nvPr/>
        </p:nvSpPr>
        <p:spPr bwMode="auto">
          <a:xfrm>
            <a:off x="9961332" y="1568872"/>
            <a:ext cx="1892540" cy="868861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Support to drive cost as an architecture fitness function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1EF152E-3AFF-41B2-AA2E-CD942BC32422}"/>
              </a:ext>
            </a:extLst>
          </p:cNvPr>
          <p:cNvSpPr txBox="1"/>
          <p:nvPr/>
        </p:nvSpPr>
        <p:spPr>
          <a:xfrm flipH="1">
            <a:off x="10313327" y="2349727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20+ hours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D41A6E7-FDCA-43E1-8F9C-6AF437927122}"/>
              </a:ext>
            </a:extLst>
          </p:cNvPr>
          <p:cNvSpPr/>
          <p:nvPr/>
        </p:nvSpPr>
        <p:spPr bwMode="auto">
          <a:xfrm>
            <a:off x="5155233" y="1568872"/>
            <a:ext cx="1896483" cy="733750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Billing, Consumption and Usage APIs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E00971C-066B-496E-A991-894EDB2D55A2}"/>
              </a:ext>
            </a:extLst>
          </p:cNvPr>
          <p:cNvSpPr txBox="1"/>
          <p:nvPr/>
        </p:nvSpPr>
        <p:spPr>
          <a:xfrm flipH="1">
            <a:off x="5509199" y="2203013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 hours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FBD3099-5C03-47C1-9044-904127E829E5}"/>
              </a:ext>
            </a:extLst>
          </p:cNvPr>
          <p:cNvSpPr/>
          <p:nvPr/>
        </p:nvSpPr>
        <p:spPr bwMode="auto">
          <a:xfrm>
            <a:off x="5155233" y="2551550"/>
            <a:ext cx="1896482" cy="610747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Resource Tagging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99F9C63-E573-4344-9A20-366D78583010}"/>
              </a:ext>
            </a:extLst>
          </p:cNvPr>
          <p:cNvSpPr txBox="1"/>
          <p:nvPr/>
        </p:nvSpPr>
        <p:spPr>
          <a:xfrm flipH="1">
            <a:off x="5509199" y="3063121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hour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0CE3257-D44A-4FF6-945D-AB302B1D869C}"/>
              </a:ext>
            </a:extLst>
          </p:cNvPr>
          <p:cNvSpPr/>
          <p:nvPr/>
        </p:nvSpPr>
        <p:spPr bwMode="auto">
          <a:xfrm>
            <a:off x="5155233" y="3421158"/>
            <a:ext cx="1896482" cy="610747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 Policy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DF8E6EB-9136-4359-8360-7CA3EA4BE8CE}"/>
              </a:ext>
            </a:extLst>
          </p:cNvPr>
          <p:cNvSpPr txBox="1"/>
          <p:nvPr/>
        </p:nvSpPr>
        <p:spPr>
          <a:xfrm flipH="1">
            <a:off x="5509199" y="3947969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 hour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E270081-36EF-405C-AECF-7268E801FFB3}"/>
              </a:ext>
            </a:extLst>
          </p:cNvPr>
          <p:cNvSpPr/>
          <p:nvPr/>
        </p:nvSpPr>
        <p:spPr bwMode="auto">
          <a:xfrm>
            <a:off x="7561948" y="2273998"/>
            <a:ext cx="1896482" cy="855694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Tagging and finance mapping design guidance</a:t>
            </a:r>
          </a:p>
          <a:p>
            <a:pPr algn="ctr" defTabSz="932293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D8E20CE-9B01-4B0C-A8AA-CBA7FDEA0AB6}"/>
              </a:ext>
            </a:extLst>
          </p:cNvPr>
          <p:cNvSpPr txBox="1"/>
          <p:nvPr/>
        </p:nvSpPr>
        <p:spPr>
          <a:xfrm flipH="1">
            <a:off x="7915914" y="3051409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4-16 hours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F95631E-0B2D-48B7-B356-B1C6B707D8A4}"/>
              </a:ext>
            </a:extLst>
          </p:cNvPr>
          <p:cNvSpPr/>
          <p:nvPr/>
        </p:nvSpPr>
        <p:spPr bwMode="auto">
          <a:xfrm>
            <a:off x="7561948" y="3392104"/>
            <a:ext cx="1896482" cy="855694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Reporting templates implementation guidance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B82DA46-BA75-474C-A771-0565A70D6A15}"/>
              </a:ext>
            </a:extLst>
          </p:cNvPr>
          <p:cNvSpPr txBox="1"/>
          <p:nvPr/>
        </p:nvSpPr>
        <p:spPr>
          <a:xfrm flipH="1">
            <a:off x="7915914" y="4153931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8-40 hours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A97317B-4F9A-4475-AC38-E9E094371A05}"/>
              </a:ext>
            </a:extLst>
          </p:cNvPr>
          <p:cNvSpPr/>
          <p:nvPr/>
        </p:nvSpPr>
        <p:spPr bwMode="auto">
          <a:xfrm>
            <a:off x="7561948" y="4494626"/>
            <a:ext cx="1896482" cy="855694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 Policy &amp; </a:t>
            </a:r>
          </a:p>
          <a:p>
            <a:pPr algn="ctr" defTabSz="932293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Automation implementation guidance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F39CF4F-3107-4978-B283-E12BDCEFEB75}"/>
              </a:ext>
            </a:extLst>
          </p:cNvPr>
          <p:cNvSpPr txBox="1"/>
          <p:nvPr/>
        </p:nvSpPr>
        <p:spPr>
          <a:xfrm flipH="1">
            <a:off x="7915914" y="5256933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8-32 hours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DB8D6BA-28C8-4422-A023-1AE7DC39052F}"/>
              </a:ext>
            </a:extLst>
          </p:cNvPr>
          <p:cNvSpPr/>
          <p:nvPr/>
        </p:nvSpPr>
        <p:spPr bwMode="auto">
          <a:xfrm>
            <a:off x="7561948" y="1568872"/>
            <a:ext cx="1896483" cy="460893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Assets Mapping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1C2EDE-C426-4502-9A2C-3B53AD090E56}"/>
              </a:ext>
            </a:extLst>
          </p:cNvPr>
          <p:cNvSpPr txBox="1"/>
          <p:nvPr/>
        </p:nvSpPr>
        <p:spPr>
          <a:xfrm flipH="1">
            <a:off x="7915914" y="1933303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4-8 hours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825BA-F816-45CC-815D-DB56819AD207}"/>
              </a:ext>
            </a:extLst>
          </p:cNvPr>
          <p:cNvSpPr/>
          <p:nvPr/>
        </p:nvSpPr>
        <p:spPr bwMode="auto">
          <a:xfrm>
            <a:off x="7561948" y="5597627"/>
            <a:ext cx="1896482" cy="603052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Cost management portal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DF9E3-C55C-41D2-A5C5-D07A1149F2DD}"/>
              </a:ext>
            </a:extLst>
          </p:cNvPr>
          <p:cNvSpPr txBox="1"/>
          <p:nvPr/>
        </p:nvSpPr>
        <p:spPr>
          <a:xfrm flipH="1">
            <a:off x="7915914" y="6133005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1-2 days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AA7106-DC86-49EB-86F7-D48F8B4ED9D0}"/>
              </a:ext>
            </a:extLst>
          </p:cNvPr>
          <p:cNvGrpSpPr/>
          <p:nvPr/>
        </p:nvGrpSpPr>
        <p:grpSpPr>
          <a:xfrm>
            <a:off x="9253758" y="5597618"/>
            <a:ext cx="790952" cy="252795"/>
            <a:chOff x="9253758" y="5597618"/>
            <a:chExt cx="790952" cy="252795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D668D7B-35F5-47B4-8A73-6CA3D94A32DD}"/>
                </a:ext>
              </a:extLst>
            </p:cNvPr>
            <p:cNvSpPr/>
            <p:nvPr/>
          </p:nvSpPr>
          <p:spPr bwMode="auto">
            <a:xfrm flipH="1">
              <a:off x="9253758" y="5597618"/>
              <a:ext cx="790952" cy="252795"/>
            </a:xfrm>
            <a:custGeom>
              <a:avLst/>
              <a:gdLst>
                <a:gd name="connsiteX0" fmla="*/ 1244601 w 1244601"/>
                <a:gd name="connsiteY0" fmla="*/ 0 h 441402"/>
                <a:gd name="connsiteX1" fmla="*/ 0 w 1244601"/>
                <a:gd name="connsiteY1" fmla="*/ 0 h 441402"/>
                <a:gd name="connsiteX2" fmla="*/ 0 w 1244601"/>
                <a:gd name="connsiteY2" fmla="*/ 441402 h 441402"/>
                <a:gd name="connsiteX3" fmla="*/ 1093611 w 1244601"/>
                <a:gd name="connsiteY3" fmla="*/ 441402 h 441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4601" h="441402">
                  <a:moveTo>
                    <a:pt x="1244601" y="0"/>
                  </a:moveTo>
                  <a:lnTo>
                    <a:pt x="0" y="0"/>
                  </a:lnTo>
                  <a:lnTo>
                    <a:pt x="0" y="441402"/>
                  </a:lnTo>
                  <a:lnTo>
                    <a:pt x="1093611" y="441402"/>
                  </a:lnTo>
                  <a:close/>
                </a:path>
              </a:pathLst>
            </a:custGeom>
            <a:solidFill>
              <a:srgbClr val="353535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000" ker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7DBDD09-CD29-4ABC-B574-F7E96C568C6C}"/>
                </a:ext>
              </a:extLst>
            </p:cNvPr>
            <p:cNvSpPr/>
            <p:nvPr/>
          </p:nvSpPr>
          <p:spPr bwMode="auto">
            <a:xfrm>
              <a:off x="9446195" y="5653294"/>
              <a:ext cx="525596" cy="141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/>
              <a:r>
                <a:rPr lang="en-US" sz="1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Preview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3371821-82BE-4506-93CB-CB0FA6435780}"/>
              </a:ext>
            </a:extLst>
          </p:cNvPr>
          <p:cNvSpPr/>
          <p:nvPr/>
        </p:nvSpPr>
        <p:spPr bwMode="auto">
          <a:xfrm>
            <a:off x="9959361" y="2817756"/>
            <a:ext cx="1896482" cy="868861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Continuous assistance for cost optimization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8AE55C-A09A-487D-AEF6-99F932037F08}"/>
              </a:ext>
            </a:extLst>
          </p:cNvPr>
          <p:cNvSpPr txBox="1"/>
          <p:nvPr/>
        </p:nvSpPr>
        <p:spPr>
          <a:xfrm flipH="1">
            <a:off x="10313327" y="3566275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20+ hours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2ECE53-937D-4AD1-BBFF-B4EAB6E853A4}"/>
              </a:ext>
            </a:extLst>
          </p:cNvPr>
          <p:cNvSpPr/>
          <p:nvPr/>
        </p:nvSpPr>
        <p:spPr bwMode="auto">
          <a:xfrm>
            <a:off x="9959361" y="4034303"/>
            <a:ext cx="1896482" cy="868861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Adding additional workloads to the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2EF26-ED1E-47DC-87C7-9837AC4C65EA}"/>
              </a:ext>
            </a:extLst>
          </p:cNvPr>
          <p:cNvSpPr txBox="1"/>
          <p:nvPr/>
        </p:nvSpPr>
        <p:spPr>
          <a:xfrm flipH="1">
            <a:off x="10313327" y="4794236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20+ hours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BEDC51-24B9-48D0-AFC5-BBDB029FA242}"/>
              </a:ext>
            </a:extLst>
          </p:cNvPr>
          <p:cNvSpPr/>
          <p:nvPr/>
        </p:nvSpPr>
        <p:spPr bwMode="auto">
          <a:xfrm>
            <a:off x="2615809" y="1491612"/>
            <a:ext cx="2150888" cy="2918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91427" rIns="89642" bIns="914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de-DE" sz="12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643E11-5169-4DD4-86B8-5D33BA7B4DEA}"/>
              </a:ext>
            </a:extLst>
          </p:cNvPr>
          <p:cNvSpPr/>
          <p:nvPr/>
        </p:nvSpPr>
        <p:spPr bwMode="auto">
          <a:xfrm>
            <a:off x="2743012" y="1568872"/>
            <a:ext cx="1896483" cy="1098128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Modern Service Management –</a:t>
            </a:r>
            <a:b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Cost </a:t>
            </a:r>
            <a:r>
              <a:rPr lang="en-US" sz="14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Showback</a:t>
            </a:r>
            <a:b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(People and Process)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0FF72C-EB81-4B58-9E5F-3956A0928C47}"/>
              </a:ext>
            </a:extLst>
          </p:cNvPr>
          <p:cNvSpPr/>
          <p:nvPr/>
        </p:nvSpPr>
        <p:spPr bwMode="auto">
          <a:xfrm>
            <a:off x="2743012" y="3187133"/>
            <a:ext cx="1896482" cy="852163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 Management and Cost Optimization</a:t>
            </a:r>
            <a:b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(Technology)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08C530-C315-4D3C-B41D-1BCFBCD66C1C}"/>
              </a:ext>
            </a:extLst>
          </p:cNvPr>
          <p:cNvSpPr txBox="1"/>
          <p:nvPr/>
        </p:nvSpPr>
        <p:spPr>
          <a:xfrm flipH="1">
            <a:off x="3096978" y="2577379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 days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283D4E-C525-4B81-A615-50A39BAF279F}"/>
              </a:ext>
            </a:extLst>
          </p:cNvPr>
          <p:cNvSpPr txBox="1"/>
          <p:nvPr/>
        </p:nvSpPr>
        <p:spPr>
          <a:xfrm flipH="1">
            <a:off x="3096978" y="3963281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days</a:t>
            </a:r>
          </a:p>
        </p:txBody>
      </p:sp>
    </p:spTree>
    <p:extLst>
      <p:ext uri="{BB962C8B-B14F-4D97-AF65-F5344CB8AC3E}">
        <p14:creationId xmlns:p14="http://schemas.microsoft.com/office/powerpoint/2010/main" val="196621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8B5-1C8E-4753-BA00-38A682B4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Architecture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FD1D00C-C087-4424-8A9E-27A50053C49C}"/>
              </a:ext>
            </a:extLst>
          </p:cNvPr>
          <p:cNvGrpSpPr/>
          <p:nvPr/>
        </p:nvGrpSpPr>
        <p:grpSpPr>
          <a:xfrm>
            <a:off x="7612263" y="2575315"/>
            <a:ext cx="1290638" cy="845196"/>
            <a:chOff x="7217568" y="3167061"/>
            <a:chExt cx="1290638" cy="845196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EE939089-89BB-4204-B4EC-07DD85221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00949" y="3167061"/>
              <a:ext cx="523877" cy="523877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12FCC6-BEF2-4294-BB77-9B6AA752F2C5}"/>
                </a:ext>
              </a:extLst>
            </p:cNvPr>
            <p:cNvSpPr txBox="1"/>
            <p:nvPr/>
          </p:nvSpPr>
          <p:spPr>
            <a:xfrm>
              <a:off x="7217568" y="3550592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SPA front-end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5AD69E1-A63E-4F76-8252-BF646B248F0B}"/>
              </a:ext>
            </a:extLst>
          </p:cNvPr>
          <p:cNvGrpSpPr/>
          <p:nvPr/>
        </p:nvGrpSpPr>
        <p:grpSpPr>
          <a:xfrm>
            <a:off x="7587856" y="3785784"/>
            <a:ext cx="1290638" cy="845196"/>
            <a:chOff x="7217568" y="3167061"/>
            <a:chExt cx="1290638" cy="845196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2D9E9E72-29B7-41AD-8B5C-FD5917D2F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00949" y="3167061"/>
              <a:ext cx="523877" cy="523877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889403A-5B2A-4480-89B3-CE8DDA939A44}"/>
                </a:ext>
              </a:extLst>
            </p:cNvPr>
            <p:cNvSpPr txBox="1"/>
            <p:nvPr/>
          </p:nvSpPr>
          <p:spPr>
            <a:xfrm>
              <a:off x="7217568" y="3550592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API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5B0F6E-E0BE-45F6-B9BA-AA6EE5467C7A}"/>
              </a:ext>
            </a:extLst>
          </p:cNvPr>
          <p:cNvGrpSpPr/>
          <p:nvPr/>
        </p:nvGrpSpPr>
        <p:grpSpPr>
          <a:xfrm>
            <a:off x="5896119" y="3620383"/>
            <a:ext cx="1290638" cy="994579"/>
            <a:chOff x="5712619" y="2709860"/>
            <a:chExt cx="1290638" cy="994579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D5CF374-ED25-43B6-8132-0FC365BF6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96000" y="2709860"/>
              <a:ext cx="523877" cy="52387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916A31-4D9B-4289-B0DE-3880AD69F22A}"/>
                </a:ext>
              </a:extLst>
            </p:cNvPr>
            <p:cNvSpPr txBox="1"/>
            <p:nvPr/>
          </p:nvSpPr>
          <p:spPr>
            <a:xfrm>
              <a:off x="5712619" y="3076575"/>
              <a:ext cx="1290638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Cognitive Search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DD30573-C395-46BB-AF89-8E6EBACE7EE7}"/>
              </a:ext>
            </a:extLst>
          </p:cNvPr>
          <p:cNvGrpSpPr/>
          <p:nvPr/>
        </p:nvGrpSpPr>
        <p:grpSpPr>
          <a:xfrm>
            <a:off x="5918601" y="2548199"/>
            <a:ext cx="1290638" cy="947248"/>
            <a:chOff x="6855616" y="4395787"/>
            <a:chExt cx="1290638" cy="947248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79D92355-3376-40C4-B700-AB1E3A04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236617" y="4395787"/>
              <a:ext cx="523876" cy="52387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C73B03-F6D3-4846-B064-DC161A2D7E6D}"/>
                </a:ext>
              </a:extLst>
            </p:cNvPr>
            <p:cNvSpPr txBox="1"/>
            <p:nvPr/>
          </p:nvSpPr>
          <p:spPr>
            <a:xfrm>
              <a:off x="6855616" y="4715171"/>
              <a:ext cx="1290638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Cognitive Services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8AB34F-7CEB-4A85-9AAD-BCA86BC33D90}"/>
              </a:ext>
            </a:extLst>
          </p:cNvPr>
          <p:cNvGrpSpPr/>
          <p:nvPr/>
        </p:nvGrpSpPr>
        <p:grpSpPr>
          <a:xfrm>
            <a:off x="4033243" y="3531442"/>
            <a:ext cx="1290638" cy="1028011"/>
            <a:chOff x="3312319" y="3134020"/>
            <a:chExt cx="1290638" cy="1028011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6BB1CF11-DA9E-4A68-AB81-7D16C0E8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605213" y="3134020"/>
              <a:ext cx="704850" cy="70485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5B65923-DEE9-4BF8-A76B-4BA3D435204D}"/>
                </a:ext>
              </a:extLst>
            </p:cNvPr>
            <p:cNvSpPr txBox="1"/>
            <p:nvPr/>
          </p:nvSpPr>
          <p:spPr>
            <a:xfrm>
              <a:off x="3312319" y="3700366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Cosmos DB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68AC555-0DC8-4E97-8A22-0C3E5D2BA19D}"/>
              </a:ext>
            </a:extLst>
          </p:cNvPr>
          <p:cNvGrpSpPr/>
          <p:nvPr/>
        </p:nvGrpSpPr>
        <p:grpSpPr>
          <a:xfrm>
            <a:off x="2009917" y="3533428"/>
            <a:ext cx="1685925" cy="999636"/>
            <a:chOff x="878829" y="4348162"/>
            <a:chExt cx="1685925" cy="999636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F9EF7C93-72F5-4EF5-BDD5-772CB3D72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85888" y="4348162"/>
              <a:ext cx="671809" cy="671809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E5DB77-B930-4CC5-961E-91383590487E}"/>
                </a:ext>
              </a:extLst>
            </p:cNvPr>
            <p:cNvSpPr txBox="1"/>
            <p:nvPr/>
          </p:nvSpPr>
          <p:spPr>
            <a:xfrm>
              <a:off x="878829" y="4886133"/>
              <a:ext cx="1685925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Azure Function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33DE60FD-3648-422F-9E29-224E7BBB9488}"/>
              </a:ext>
            </a:extLst>
          </p:cNvPr>
          <p:cNvSpPr/>
          <p:nvPr/>
        </p:nvSpPr>
        <p:spPr bwMode="auto">
          <a:xfrm>
            <a:off x="3882627" y="2029121"/>
            <a:ext cx="1515667" cy="2948188"/>
          </a:xfrm>
          <a:custGeom>
            <a:avLst/>
            <a:gdLst>
              <a:gd name="connsiteX0" fmla="*/ 0 w 1515667"/>
              <a:gd name="connsiteY0" fmla="*/ 0 h 2948188"/>
              <a:gd name="connsiteX1" fmla="*/ 490066 w 1515667"/>
              <a:gd name="connsiteY1" fmla="*/ 0 h 2948188"/>
              <a:gd name="connsiteX2" fmla="*/ 949818 w 1515667"/>
              <a:gd name="connsiteY2" fmla="*/ 0 h 2948188"/>
              <a:gd name="connsiteX3" fmla="*/ 1515667 w 1515667"/>
              <a:gd name="connsiteY3" fmla="*/ 0 h 2948188"/>
              <a:gd name="connsiteX4" fmla="*/ 1515667 w 1515667"/>
              <a:gd name="connsiteY4" fmla="*/ 560156 h 2948188"/>
              <a:gd name="connsiteX5" fmla="*/ 1515667 w 1515667"/>
              <a:gd name="connsiteY5" fmla="*/ 1090830 h 2948188"/>
              <a:gd name="connsiteX6" fmla="*/ 1515667 w 1515667"/>
              <a:gd name="connsiteY6" fmla="*/ 1621503 h 2948188"/>
              <a:gd name="connsiteX7" fmla="*/ 1515667 w 1515667"/>
              <a:gd name="connsiteY7" fmla="*/ 2211141 h 2948188"/>
              <a:gd name="connsiteX8" fmla="*/ 1515667 w 1515667"/>
              <a:gd name="connsiteY8" fmla="*/ 2948188 h 2948188"/>
              <a:gd name="connsiteX9" fmla="*/ 1040758 w 1515667"/>
              <a:gd name="connsiteY9" fmla="*/ 2948188 h 2948188"/>
              <a:gd name="connsiteX10" fmla="*/ 535536 w 1515667"/>
              <a:gd name="connsiteY10" fmla="*/ 2948188 h 2948188"/>
              <a:gd name="connsiteX11" fmla="*/ 0 w 1515667"/>
              <a:gd name="connsiteY11" fmla="*/ 2948188 h 2948188"/>
              <a:gd name="connsiteX12" fmla="*/ 0 w 1515667"/>
              <a:gd name="connsiteY12" fmla="*/ 2388032 h 2948188"/>
              <a:gd name="connsiteX13" fmla="*/ 0 w 1515667"/>
              <a:gd name="connsiteY13" fmla="*/ 1827877 h 2948188"/>
              <a:gd name="connsiteX14" fmla="*/ 0 w 1515667"/>
              <a:gd name="connsiteY14" fmla="*/ 1179275 h 2948188"/>
              <a:gd name="connsiteX15" fmla="*/ 0 w 1515667"/>
              <a:gd name="connsiteY15" fmla="*/ 530674 h 2948188"/>
              <a:gd name="connsiteX16" fmla="*/ 0 w 1515667"/>
              <a:gd name="connsiteY16" fmla="*/ 0 h 294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667" h="2948188" extrusionOk="0">
                <a:moveTo>
                  <a:pt x="0" y="0"/>
                </a:moveTo>
                <a:cubicBezTo>
                  <a:pt x="228149" y="-32385"/>
                  <a:pt x="333099" y="51951"/>
                  <a:pt x="490066" y="0"/>
                </a:cubicBezTo>
                <a:cubicBezTo>
                  <a:pt x="647033" y="-51951"/>
                  <a:pt x="720879" y="27827"/>
                  <a:pt x="949818" y="0"/>
                </a:cubicBezTo>
                <a:cubicBezTo>
                  <a:pt x="1178757" y="-27827"/>
                  <a:pt x="1260996" y="2225"/>
                  <a:pt x="1515667" y="0"/>
                </a:cubicBezTo>
                <a:cubicBezTo>
                  <a:pt x="1580849" y="162677"/>
                  <a:pt x="1459379" y="348768"/>
                  <a:pt x="1515667" y="560156"/>
                </a:cubicBezTo>
                <a:cubicBezTo>
                  <a:pt x="1571955" y="771544"/>
                  <a:pt x="1508211" y="854318"/>
                  <a:pt x="1515667" y="1090830"/>
                </a:cubicBezTo>
                <a:cubicBezTo>
                  <a:pt x="1523123" y="1327342"/>
                  <a:pt x="1490353" y="1461817"/>
                  <a:pt x="1515667" y="1621503"/>
                </a:cubicBezTo>
                <a:cubicBezTo>
                  <a:pt x="1540981" y="1781189"/>
                  <a:pt x="1506378" y="1989706"/>
                  <a:pt x="1515667" y="2211141"/>
                </a:cubicBezTo>
                <a:cubicBezTo>
                  <a:pt x="1524956" y="2432576"/>
                  <a:pt x="1510571" y="2630692"/>
                  <a:pt x="1515667" y="2948188"/>
                </a:cubicBezTo>
                <a:cubicBezTo>
                  <a:pt x="1411866" y="3001561"/>
                  <a:pt x="1183037" y="2933362"/>
                  <a:pt x="1040758" y="2948188"/>
                </a:cubicBezTo>
                <a:cubicBezTo>
                  <a:pt x="898479" y="2963014"/>
                  <a:pt x="666564" y="2895395"/>
                  <a:pt x="535536" y="2948188"/>
                </a:cubicBezTo>
                <a:cubicBezTo>
                  <a:pt x="404508" y="3000981"/>
                  <a:pt x="188408" y="2917224"/>
                  <a:pt x="0" y="2948188"/>
                </a:cubicBezTo>
                <a:cubicBezTo>
                  <a:pt x="-36109" y="2828751"/>
                  <a:pt x="3261" y="2639019"/>
                  <a:pt x="0" y="2388032"/>
                </a:cubicBezTo>
                <a:cubicBezTo>
                  <a:pt x="-3261" y="2137045"/>
                  <a:pt x="28674" y="2013233"/>
                  <a:pt x="0" y="1827877"/>
                </a:cubicBezTo>
                <a:cubicBezTo>
                  <a:pt x="-28674" y="1642521"/>
                  <a:pt x="17192" y="1459015"/>
                  <a:pt x="0" y="1179275"/>
                </a:cubicBezTo>
                <a:cubicBezTo>
                  <a:pt x="-17192" y="899535"/>
                  <a:pt x="35584" y="738245"/>
                  <a:pt x="0" y="530674"/>
                </a:cubicBezTo>
                <a:cubicBezTo>
                  <a:pt x="-35584" y="323103"/>
                  <a:pt x="52785" y="173894"/>
                  <a:pt x="0" y="0"/>
                </a:cubicBezTo>
                <a:close/>
              </a:path>
            </a:pathLst>
          </a:custGeom>
          <a:noFill/>
          <a:ln>
            <a:solidFill>
              <a:schemeClr val="accent3"/>
            </a:solidFill>
            <a:prstDash val="solid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it-IT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6F1217-E7BB-4732-A34E-8CAEA4E1F513}"/>
              </a:ext>
            </a:extLst>
          </p:cNvPr>
          <p:cNvSpPr/>
          <p:nvPr/>
        </p:nvSpPr>
        <p:spPr bwMode="auto">
          <a:xfrm>
            <a:off x="2062753" y="2057348"/>
            <a:ext cx="1515667" cy="2948188"/>
          </a:xfrm>
          <a:custGeom>
            <a:avLst/>
            <a:gdLst>
              <a:gd name="connsiteX0" fmla="*/ 0 w 1515667"/>
              <a:gd name="connsiteY0" fmla="*/ 0 h 2948188"/>
              <a:gd name="connsiteX1" fmla="*/ 490066 w 1515667"/>
              <a:gd name="connsiteY1" fmla="*/ 0 h 2948188"/>
              <a:gd name="connsiteX2" fmla="*/ 949818 w 1515667"/>
              <a:gd name="connsiteY2" fmla="*/ 0 h 2948188"/>
              <a:gd name="connsiteX3" fmla="*/ 1515667 w 1515667"/>
              <a:gd name="connsiteY3" fmla="*/ 0 h 2948188"/>
              <a:gd name="connsiteX4" fmla="*/ 1515667 w 1515667"/>
              <a:gd name="connsiteY4" fmla="*/ 560156 h 2948188"/>
              <a:gd name="connsiteX5" fmla="*/ 1515667 w 1515667"/>
              <a:gd name="connsiteY5" fmla="*/ 1090830 h 2948188"/>
              <a:gd name="connsiteX6" fmla="*/ 1515667 w 1515667"/>
              <a:gd name="connsiteY6" fmla="*/ 1621503 h 2948188"/>
              <a:gd name="connsiteX7" fmla="*/ 1515667 w 1515667"/>
              <a:gd name="connsiteY7" fmla="*/ 2211141 h 2948188"/>
              <a:gd name="connsiteX8" fmla="*/ 1515667 w 1515667"/>
              <a:gd name="connsiteY8" fmla="*/ 2948188 h 2948188"/>
              <a:gd name="connsiteX9" fmla="*/ 1040758 w 1515667"/>
              <a:gd name="connsiteY9" fmla="*/ 2948188 h 2948188"/>
              <a:gd name="connsiteX10" fmla="*/ 535536 w 1515667"/>
              <a:gd name="connsiteY10" fmla="*/ 2948188 h 2948188"/>
              <a:gd name="connsiteX11" fmla="*/ 0 w 1515667"/>
              <a:gd name="connsiteY11" fmla="*/ 2948188 h 2948188"/>
              <a:gd name="connsiteX12" fmla="*/ 0 w 1515667"/>
              <a:gd name="connsiteY12" fmla="*/ 2388032 h 2948188"/>
              <a:gd name="connsiteX13" fmla="*/ 0 w 1515667"/>
              <a:gd name="connsiteY13" fmla="*/ 1827877 h 2948188"/>
              <a:gd name="connsiteX14" fmla="*/ 0 w 1515667"/>
              <a:gd name="connsiteY14" fmla="*/ 1179275 h 2948188"/>
              <a:gd name="connsiteX15" fmla="*/ 0 w 1515667"/>
              <a:gd name="connsiteY15" fmla="*/ 530674 h 2948188"/>
              <a:gd name="connsiteX16" fmla="*/ 0 w 1515667"/>
              <a:gd name="connsiteY16" fmla="*/ 0 h 294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667" h="2948188" extrusionOk="0">
                <a:moveTo>
                  <a:pt x="0" y="0"/>
                </a:moveTo>
                <a:cubicBezTo>
                  <a:pt x="228149" y="-32385"/>
                  <a:pt x="333099" y="51951"/>
                  <a:pt x="490066" y="0"/>
                </a:cubicBezTo>
                <a:cubicBezTo>
                  <a:pt x="647033" y="-51951"/>
                  <a:pt x="720879" y="27827"/>
                  <a:pt x="949818" y="0"/>
                </a:cubicBezTo>
                <a:cubicBezTo>
                  <a:pt x="1178757" y="-27827"/>
                  <a:pt x="1260996" y="2225"/>
                  <a:pt x="1515667" y="0"/>
                </a:cubicBezTo>
                <a:cubicBezTo>
                  <a:pt x="1580849" y="162677"/>
                  <a:pt x="1459379" y="348768"/>
                  <a:pt x="1515667" y="560156"/>
                </a:cubicBezTo>
                <a:cubicBezTo>
                  <a:pt x="1571955" y="771544"/>
                  <a:pt x="1508211" y="854318"/>
                  <a:pt x="1515667" y="1090830"/>
                </a:cubicBezTo>
                <a:cubicBezTo>
                  <a:pt x="1523123" y="1327342"/>
                  <a:pt x="1490353" y="1461817"/>
                  <a:pt x="1515667" y="1621503"/>
                </a:cubicBezTo>
                <a:cubicBezTo>
                  <a:pt x="1540981" y="1781189"/>
                  <a:pt x="1506378" y="1989706"/>
                  <a:pt x="1515667" y="2211141"/>
                </a:cubicBezTo>
                <a:cubicBezTo>
                  <a:pt x="1524956" y="2432576"/>
                  <a:pt x="1510571" y="2630692"/>
                  <a:pt x="1515667" y="2948188"/>
                </a:cubicBezTo>
                <a:cubicBezTo>
                  <a:pt x="1411866" y="3001561"/>
                  <a:pt x="1183037" y="2933362"/>
                  <a:pt x="1040758" y="2948188"/>
                </a:cubicBezTo>
                <a:cubicBezTo>
                  <a:pt x="898479" y="2963014"/>
                  <a:pt x="666564" y="2895395"/>
                  <a:pt x="535536" y="2948188"/>
                </a:cubicBezTo>
                <a:cubicBezTo>
                  <a:pt x="404508" y="3000981"/>
                  <a:pt x="188408" y="2917224"/>
                  <a:pt x="0" y="2948188"/>
                </a:cubicBezTo>
                <a:cubicBezTo>
                  <a:pt x="-36109" y="2828751"/>
                  <a:pt x="3261" y="2639019"/>
                  <a:pt x="0" y="2388032"/>
                </a:cubicBezTo>
                <a:cubicBezTo>
                  <a:pt x="-3261" y="2137045"/>
                  <a:pt x="28674" y="2013233"/>
                  <a:pt x="0" y="1827877"/>
                </a:cubicBezTo>
                <a:cubicBezTo>
                  <a:pt x="-28674" y="1642521"/>
                  <a:pt x="17192" y="1459015"/>
                  <a:pt x="0" y="1179275"/>
                </a:cubicBezTo>
                <a:cubicBezTo>
                  <a:pt x="-17192" y="899535"/>
                  <a:pt x="35584" y="738245"/>
                  <a:pt x="0" y="530674"/>
                </a:cubicBezTo>
                <a:cubicBezTo>
                  <a:pt x="-35584" y="323103"/>
                  <a:pt x="52785" y="173894"/>
                  <a:pt x="0" y="0"/>
                </a:cubicBezTo>
                <a:close/>
              </a:path>
            </a:pathLst>
          </a:custGeom>
          <a:noFill/>
          <a:ln>
            <a:solidFill>
              <a:schemeClr val="accent3"/>
            </a:solidFill>
            <a:prstDash val="solid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it-IT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BC97CA-AD89-4AD5-811D-8CED13682537}"/>
              </a:ext>
            </a:extLst>
          </p:cNvPr>
          <p:cNvSpPr/>
          <p:nvPr/>
        </p:nvSpPr>
        <p:spPr bwMode="auto">
          <a:xfrm>
            <a:off x="5691188" y="2048065"/>
            <a:ext cx="1515667" cy="2948188"/>
          </a:xfrm>
          <a:custGeom>
            <a:avLst/>
            <a:gdLst>
              <a:gd name="connsiteX0" fmla="*/ 0 w 1515667"/>
              <a:gd name="connsiteY0" fmla="*/ 0 h 2948188"/>
              <a:gd name="connsiteX1" fmla="*/ 490066 w 1515667"/>
              <a:gd name="connsiteY1" fmla="*/ 0 h 2948188"/>
              <a:gd name="connsiteX2" fmla="*/ 949818 w 1515667"/>
              <a:gd name="connsiteY2" fmla="*/ 0 h 2948188"/>
              <a:gd name="connsiteX3" fmla="*/ 1515667 w 1515667"/>
              <a:gd name="connsiteY3" fmla="*/ 0 h 2948188"/>
              <a:gd name="connsiteX4" fmla="*/ 1515667 w 1515667"/>
              <a:gd name="connsiteY4" fmla="*/ 560156 h 2948188"/>
              <a:gd name="connsiteX5" fmla="*/ 1515667 w 1515667"/>
              <a:gd name="connsiteY5" fmla="*/ 1090830 h 2948188"/>
              <a:gd name="connsiteX6" fmla="*/ 1515667 w 1515667"/>
              <a:gd name="connsiteY6" fmla="*/ 1621503 h 2948188"/>
              <a:gd name="connsiteX7" fmla="*/ 1515667 w 1515667"/>
              <a:gd name="connsiteY7" fmla="*/ 2211141 h 2948188"/>
              <a:gd name="connsiteX8" fmla="*/ 1515667 w 1515667"/>
              <a:gd name="connsiteY8" fmla="*/ 2948188 h 2948188"/>
              <a:gd name="connsiteX9" fmla="*/ 1040758 w 1515667"/>
              <a:gd name="connsiteY9" fmla="*/ 2948188 h 2948188"/>
              <a:gd name="connsiteX10" fmla="*/ 535536 w 1515667"/>
              <a:gd name="connsiteY10" fmla="*/ 2948188 h 2948188"/>
              <a:gd name="connsiteX11" fmla="*/ 0 w 1515667"/>
              <a:gd name="connsiteY11" fmla="*/ 2948188 h 2948188"/>
              <a:gd name="connsiteX12" fmla="*/ 0 w 1515667"/>
              <a:gd name="connsiteY12" fmla="*/ 2388032 h 2948188"/>
              <a:gd name="connsiteX13" fmla="*/ 0 w 1515667"/>
              <a:gd name="connsiteY13" fmla="*/ 1827877 h 2948188"/>
              <a:gd name="connsiteX14" fmla="*/ 0 w 1515667"/>
              <a:gd name="connsiteY14" fmla="*/ 1179275 h 2948188"/>
              <a:gd name="connsiteX15" fmla="*/ 0 w 1515667"/>
              <a:gd name="connsiteY15" fmla="*/ 530674 h 2948188"/>
              <a:gd name="connsiteX16" fmla="*/ 0 w 1515667"/>
              <a:gd name="connsiteY16" fmla="*/ 0 h 294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667" h="2948188" extrusionOk="0">
                <a:moveTo>
                  <a:pt x="0" y="0"/>
                </a:moveTo>
                <a:cubicBezTo>
                  <a:pt x="228149" y="-32385"/>
                  <a:pt x="333099" y="51951"/>
                  <a:pt x="490066" y="0"/>
                </a:cubicBezTo>
                <a:cubicBezTo>
                  <a:pt x="647033" y="-51951"/>
                  <a:pt x="720879" y="27827"/>
                  <a:pt x="949818" y="0"/>
                </a:cubicBezTo>
                <a:cubicBezTo>
                  <a:pt x="1178757" y="-27827"/>
                  <a:pt x="1260996" y="2225"/>
                  <a:pt x="1515667" y="0"/>
                </a:cubicBezTo>
                <a:cubicBezTo>
                  <a:pt x="1580849" y="162677"/>
                  <a:pt x="1459379" y="348768"/>
                  <a:pt x="1515667" y="560156"/>
                </a:cubicBezTo>
                <a:cubicBezTo>
                  <a:pt x="1571955" y="771544"/>
                  <a:pt x="1508211" y="854318"/>
                  <a:pt x="1515667" y="1090830"/>
                </a:cubicBezTo>
                <a:cubicBezTo>
                  <a:pt x="1523123" y="1327342"/>
                  <a:pt x="1490353" y="1461817"/>
                  <a:pt x="1515667" y="1621503"/>
                </a:cubicBezTo>
                <a:cubicBezTo>
                  <a:pt x="1540981" y="1781189"/>
                  <a:pt x="1506378" y="1989706"/>
                  <a:pt x="1515667" y="2211141"/>
                </a:cubicBezTo>
                <a:cubicBezTo>
                  <a:pt x="1524956" y="2432576"/>
                  <a:pt x="1510571" y="2630692"/>
                  <a:pt x="1515667" y="2948188"/>
                </a:cubicBezTo>
                <a:cubicBezTo>
                  <a:pt x="1411866" y="3001561"/>
                  <a:pt x="1183037" y="2933362"/>
                  <a:pt x="1040758" y="2948188"/>
                </a:cubicBezTo>
                <a:cubicBezTo>
                  <a:pt x="898479" y="2963014"/>
                  <a:pt x="666564" y="2895395"/>
                  <a:pt x="535536" y="2948188"/>
                </a:cubicBezTo>
                <a:cubicBezTo>
                  <a:pt x="404508" y="3000981"/>
                  <a:pt x="188408" y="2917224"/>
                  <a:pt x="0" y="2948188"/>
                </a:cubicBezTo>
                <a:cubicBezTo>
                  <a:pt x="-36109" y="2828751"/>
                  <a:pt x="3261" y="2639019"/>
                  <a:pt x="0" y="2388032"/>
                </a:cubicBezTo>
                <a:cubicBezTo>
                  <a:pt x="-3261" y="2137045"/>
                  <a:pt x="28674" y="2013233"/>
                  <a:pt x="0" y="1827877"/>
                </a:cubicBezTo>
                <a:cubicBezTo>
                  <a:pt x="-28674" y="1642521"/>
                  <a:pt x="17192" y="1459015"/>
                  <a:pt x="0" y="1179275"/>
                </a:cubicBezTo>
                <a:cubicBezTo>
                  <a:pt x="-17192" y="899535"/>
                  <a:pt x="35584" y="738245"/>
                  <a:pt x="0" y="530674"/>
                </a:cubicBezTo>
                <a:cubicBezTo>
                  <a:pt x="-35584" y="323103"/>
                  <a:pt x="52785" y="173894"/>
                  <a:pt x="0" y="0"/>
                </a:cubicBezTo>
                <a:close/>
              </a:path>
            </a:pathLst>
          </a:custGeom>
          <a:noFill/>
          <a:ln>
            <a:solidFill>
              <a:schemeClr val="accent3"/>
            </a:solidFill>
            <a:prstDash val="solid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it-IT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8D0E20-E7B9-4074-BDD0-C05358D22C08}"/>
              </a:ext>
            </a:extLst>
          </p:cNvPr>
          <p:cNvSpPr/>
          <p:nvPr/>
        </p:nvSpPr>
        <p:spPr bwMode="auto">
          <a:xfrm>
            <a:off x="7499749" y="2048065"/>
            <a:ext cx="1515667" cy="2948188"/>
          </a:xfrm>
          <a:custGeom>
            <a:avLst/>
            <a:gdLst>
              <a:gd name="connsiteX0" fmla="*/ 0 w 1515667"/>
              <a:gd name="connsiteY0" fmla="*/ 0 h 2948188"/>
              <a:gd name="connsiteX1" fmla="*/ 490066 w 1515667"/>
              <a:gd name="connsiteY1" fmla="*/ 0 h 2948188"/>
              <a:gd name="connsiteX2" fmla="*/ 949818 w 1515667"/>
              <a:gd name="connsiteY2" fmla="*/ 0 h 2948188"/>
              <a:gd name="connsiteX3" fmla="*/ 1515667 w 1515667"/>
              <a:gd name="connsiteY3" fmla="*/ 0 h 2948188"/>
              <a:gd name="connsiteX4" fmla="*/ 1515667 w 1515667"/>
              <a:gd name="connsiteY4" fmla="*/ 560156 h 2948188"/>
              <a:gd name="connsiteX5" fmla="*/ 1515667 w 1515667"/>
              <a:gd name="connsiteY5" fmla="*/ 1090830 h 2948188"/>
              <a:gd name="connsiteX6" fmla="*/ 1515667 w 1515667"/>
              <a:gd name="connsiteY6" fmla="*/ 1621503 h 2948188"/>
              <a:gd name="connsiteX7" fmla="*/ 1515667 w 1515667"/>
              <a:gd name="connsiteY7" fmla="*/ 2211141 h 2948188"/>
              <a:gd name="connsiteX8" fmla="*/ 1515667 w 1515667"/>
              <a:gd name="connsiteY8" fmla="*/ 2948188 h 2948188"/>
              <a:gd name="connsiteX9" fmla="*/ 1040758 w 1515667"/>
              <a:gd name="connsiteY9" fmla="*/ 2948188 h 2948188"/>
              <a:gd name="connsiteX10" fmla="*/ 535536 w 1515667"/>
              <a:gd name="connsiteY10" fmla="*/ 2948188 h 2948188"/>
              <a:gd name="connsiteX11" fmla="*/ 0 w 1515667"/>
              <a:gd name="connsiteY11" fmla="*/ 2948188 h 2948188"/>
              <a:gd name="connsiteX12" fmla="*/ 0 w 1515667"/>
              <a:gd name="connsiteY12" fmla="*/ 2388032 h 2948188"/>
              <a:gd name="connsiteX13" fmla="*/ 0 w 1515667"/>
              <a:gd name="connsiteY13" fmla="*/ 1827877 h 2948188"/>
              <a:gd name="connsiteX14" fmla="*/ 0 w 1515667"/>
              <a:gd name="connsiteY14" fmla="*/ 1179275 h 2948188"/>
              <a:gd name="connsiteX15" fmla="*/ 0 w 1515667"/>
              <a:gd name="connsiteY15" fmla="*/ 530674 h 2948188"/>
              <a:gd name="connsiteX16" fmla="*/ 0 w 1515667"/>
              <a:gd name="connsiteY16" fmla="*/ 0 h 294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667" h="2948188" extrusionOk="0">
                <a:moveTo>
                  <a:pt x="0" y="0"/>
                </a:moveTo>
                <a:cubicBezTo>
                  <a:pt x="228149" y="-32385"/>
                  <a:pt x="333099" y="51951"/>
                  <a:pt x="490066" y="0"/>
                </a:cubicBezTo>
                <a:cubicBezTo>
                  <a:pt x="647033" y="-51951"/>
                  <a:pt x="720879" y="27827"/>
                  <a:pt x="949818" y="0"/>
                </a:cubicBezTo>
                <a:cubicBezTo>
                  <a:pt x="1178757" y="-27827"/>
                  <a:pt x="1260996" y="2225"/>
                  <a:pt x="1515667" y="0"/>
                </a:cubicBezTo>
                <a:cubicBezTo>
                  <a:pt x="1580849" y="162677"/>
                  <a:pt x="1459379" y="348768"/>
                  <a:pt x="1515667" y="560156"/>
                </a:cubicBezTo>
                <a:cubicBezTo>
                  <a:pt x="1571955" y="771544"/>
                  <a:pt x="1508211" y="854318"/>
                  <a:pt x="1515667" y="1090830"/>
                </a:cubicBezTo>
                <a:cubicBezTo>
                  <a:pt x="1523123" y="1327342"/>
                  <a:pt x="1490353" y="1461817"/>
                  <a:pt x="1515667" y="1621503"/>
                </a:cubicBezTo>
                <a:cubicBezTo>
                  <a:pt x="1540981" y="1781189"/>
                  <a:pt x="1506378" y="1989706"/>
                  <a:pt x="1515667" y="2211141"/>
                </a:cubicBezTo>
                <a:cubicBezTo>
                  <a:pt x="1524956" y="2432576"/>
                  <a:pt x="1510571" y="2630692"/>
                  <a:pt x="1515667" y="2948188"/>
                </a:cubicBezTo>
                <a:cubicBezTo>
                  <a:pt x="1411866" y="3001561"/>
                  <a:pt x="1183037" y="2933362"/>
                  <a:pt x="1040758" y="2948188"/>
                </a:cubicBezTo>
                <a:cubicBezTo>
                  <a:pt x="898479" y="2963014"/>
                  <a:pt x="666564" y="2895395"/>
                  <a:pt x="535536" y="2948188"/>
                </a:cubicBezTo>
                <a:cubicBezTo>
                  <a:pt x="404508" y="3000981"/>
                  <a:pt x="188408" y="2917224"/>
                  <a:pt x="0" y="2948188"/>
                </a:cubicBezTo>
                <a:cubicBezTo>
                  <a:pt x="-36109" y="2828751"/>
                  <a:pt x="3261" y="2639019"/>
                  <a:pt x="0" y="2388032"/>
                </a:cubicBezTo>
                <a:cubicBezTo>
                  <a:pt x="-3261" y="2137045"/>
                  <a:pt x="28674" y="2013233"/>
                  <a:pt x="0" y="1827877"/>
                </a:cubicBezTo>
                <a:cubicBezTo>
                  <a:pt x="-28674" y="1642521"/>
                  <a:pt x="17192" y="1459015"/>
                  <a:pt x="0" y="1179275"/>
                </a:cubicBezTo>
                <a:cubicBezTo>
                  <a:pt x="-17192" y="899535"/>
                  <a:pt x="35584" y="738245"/>
                  <a:pt x="0" y="530674"/>
                </a:cubicBezTo>
                <a:cubicBezTo>
                  <a:pt x="-35584" y="323103"/>
                  <a:pt x="52785" y="173894"/>
                  <a:pt x="0" y="0"/>
                </a:cubicBezTo>
                <a:close/>
              </a:path>
            </a:pathLst>
          </a:custGeom>
          <a:noFill/>
          <a:ln>
            <a:solidFill>
              <a:schemeClr val="accent3"/>
            </a:solidFill>
            <a:prstDash val="solid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it-IT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B82B4F-A8DA-46CC-AB21-C512A0334ABC}"/>
              </a:ext>
            </a:extLst>
          </p:cNvPr>
          <p:cNvGrpSpPr/>
          <p:nvPr/>
        </p:nvGrpSpPr>
        <p:grpSpPr>
          <a:xfrm>
            <a:off x="10357556" y="2713906"/>
            <a:ext cx="1290638" cy="680410"/>
            <a:chOff x="9230919" y="1984337"/>
            <a:chExt cx="1290638" cy="680410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D7F06668-CA8D-4EE5-9603-9BF9D515C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678298" y="1984337"/>
              <a:ext cx="395881" cy="39588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1F97B4-390E-44A1-BAE1-005BBA20CD1C}"/>
                </a:ext>
              </a:extLst>
            </p:cNvPr>
            <p:cNvSpPr txBox="1"/>
            <p:nvPr/>
          </p:nvSpPr>
          <p:spPr>
            <a:xfrm>
              <a:off x="9230919" y="2203082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End User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857943F-357D-4E49-99F1-6741697FDA40}"/>
              </a:ext>
            </a:extLst>
          </p:cNvPr>
          <p:cNvGrpSpPr/>
          <p:nvPr/>
        </p:nvGrpSpPr>
        <p:grpSpPr>
          <a:xfrm>
            <a:off x="10424231" y="3867741"/>
            <a:ext cx="1290638" cy="970763"/>
            <a:chOff x="9282714" y="3460799"/>
            <a:chExt cx="1290638" cy="970763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EA6EE43D-4049-4C20-9A31-19F7D8526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678298" y="3460799"/>
              <a:ext cx="499470" cy="49947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45D2F8D-5ADC-425E-A962-81E36241ED08}"/>
                </a:ext>
              </a:extLst>
            </p:cNvPr>
            <p:cNvSpPr txBox="1"/>
            <p:nvPr/>
          </p:nvSpPr>
          <p:spPr>
            <a:xfrm>
              <a:off x="9282714" y="3803698"/>
              <a:ext cx="1290638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enterprise Apps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B9C68C8-B345-43D8-BC8A-F166653C8E5E}"/>
              </a:ext>
            </a:extLst>
          </p:cNvPr>
          <p:cNvCxnSpPr>
            <a:cxnSpLocks/>
          </p:cNvCxnSpPr>
          <p:nvPr/>
        </p:nvCxnSpPr>
        <p:spPr>
          <a:xfrm flipH="1">
            <a:off x="8724901" y="2895936"/>
            <a:ext cx="1885949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B020CC3-19D0-4E73-BC82-0DDFDB28557E}"/>
              </a:ext>
            </a:extLst>
          </p:cNvPr>
          <p:cNvCxnSpPr>
            <a:cxnSpLocks/>
          </p:cNvCxnSpPr>
          <p:nvPr/>
        </p:nvCxnSpPr>
        <p:spPr>
          <a:xfrm flipH="1">
            <a:off x="8724901" y="4141076"/>
            <a:ext cx="1885949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77F08B-C3C6-4EBE-A13D-C533B99C1D34}"/>
              </a:ext>
            </a:extLst>
          </p:cNvPr>
          <p:cNvCxnSpPr>
            <a:cxnSpLocks/>
          </p:cNvCxnSpPr>
          <p:nvPr/>
        </p:nvCxnSpPr>
        <p:spPr>
          <a:xfrm flipV="1">
            <a:off x="8257582" y="3295639"/>
            <a:ext cx="1" cy="32474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384F495-C7FA-45B0-BDBD-BDB90C8CB371}"/>
              </a:ext>
            </a:extLst>
          </p:cNvPr>
          <p:cNvCxnSpPr>
            <a:cxnSpLocks/>
          </p:cNvCxnSpPr>
          <p:nvPr/>
        </p:nvCxnSpPr>
        <p:spPr>
          <a:xfrm>
            <a:off x="6988078" y="4033246"/>
            <a:ext cx="882549" cy="2440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3545D18-C5EF-4047-9642-F38D254468B2}"/>
              </a:ext>
            </a:extLst>
          </p:cNvPr>
          <p:cNvCxnSpPr>
            <a:cxnSpLocks/>
          </p:cNvCxnSpPr>
          <p:nvPr/>
        </p:nvCxnSpPr>
        <p:spPr>
          <a:xfrm>
            <a:off x="5170285" y="3910410"/>
            <a:ext cx="882549" cy="2440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6F0EC32-A7DE-4D0D-969A-71686A6EB2EF}"/>
              </a:ext>
            </a:extLst>
          </p:cNvPr>
          <p:cNvCxnSpPr>
            <a:cxnSpLocks/>
          </p:cNvCxnSpPr>
          <p:nvPr/>
        </p:nvCxnSpPr>
        <p:spPr>
          <a:xfrm>
            <a:off x="3304290" y="3870119"/>
            <a:ext cx="882549" cy="2440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D413A58-0446-4A58-830A-B5014C7AD3DC}"/>
              </a:ext>
            </a:extLst>
          </p:cNvPr>
          <p:cNvCxnSpPr>
            <a:cxnSpLocks/>
          </p:cNvCxnSpPr>
          <p:nvPr/>
        </p:nvCxnSpPr>
        <p:spPr>
          <a:xfrm flipH="1" flipV="1">
            <a:off x="1584709" y="3842299"/>
            <a:ext cx="792969" cy="2192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A777D7A-BD9E-4887-B8AA-AF69D1592017}"/>
              </a:ext>
            </a:extLst>
          </p:cNvPr>
          <p:cNvGrpSpPr/>
          <p:nvPr/>
        </p:nvGrpSpPr>
        <p:grpSpPr>
          <a:xfrm>
            <a:off x="550360" y="3481400"/>
            <a:ext cx="1290638" cy="1011395"/>
            <a:chOff x="7217568" y="3167061"/>
            <a:chExt cx="1290638" cy="1011395"/>
          </a:xfrm>
        </p:grpSpPr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1C15EAA8-A05F-4C9D-B331-77A91BF6D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00949" y="3167061"/>
              <a:ext cx="523877" cy="523877"/>
            </a:xfrm>
            <a:prstGeom prst="rect">
              <a:avLst/>
            </a:prstGeom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04FD5E4-617D-400B-B321-04DF94BC30FE}"/>
                </a:ext>
              </a:extLst>
            </p:cNvPr>
            <p:cNvSpPr txBox="1"/>
            <p:nvPr/>
          </p:nvSpPr>
          <p:spPr>
            <a:xfrm>
              <a:off x="7217568" y="3550592"/>
              <a:ext cx="1290638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Azure</a:t>
              </a:r>
              <a:b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</a:b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API</a:t>
              </a:r>
            </a:p>
          </p:txBody>
        </p:sp>
      </p:grpSp>
      <p:pic>
        <p:nvPicPr>
          <p:cNvPr id="3074" name="Picture 2" descr="Accenture expands AWS Business Group | CIO">
            <a:extLst>
              <a:ext uri="{FF2B5EF4-FFF2-40B4-BE49-F238E27FC236}">
                <a16:creationId xmlns:a16="http://schemas.microsoft.com/office/drawing/2014/main" id="{81227E16-D7F6-4552-9CF9-A9070B0A5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3" y="1542940"/>
            <a:ext cx="438811" cy="43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 RUOLI DI AZURE ACTIVE DIRECTORY: CONSIGLI E LINEE GUIDA">
            <a:extLst>
              <a:ext uri="{FF2B5EF4-FFF2-40B4-BE49-F238E27FC236}">
                <a16:creationId xmlns:a16="http://schemas.microsoft.com/office/drawing/2014/main" id="{D055C916-AD27-495A-B5A5-DBE5AF38E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22" y="2357916"/>
            <a:ext cx="1177290" cy="35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Microsoft lavora per rendere più sicuro il suo ecosistema ...">
            <a:extLst>
              <a:ext uri="{FF2B5EF4-FFF2-40B4-BE49-F238E27FC236}">
                <a16:creationId xmlns:a16="http://schemas.microsoft.com/office/drawing/2014/main" id="{CCD997EA-35A3-4DA2-952B-2A71ECCE7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970" y="1089254"/>
            <a:ext cx="820333" cy="49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2444CF0A-5167-4F6E-A7A5-B633409EF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879" y="947682"/>
            <a:ext cx="820333" cy="41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opy, database, generic, non, service, specific icon">
            <a:extLst>
              <a:ext uri="{FF2B5EF4-FFF2-40B4-BE49-F238E27FC236}">
                <a16:creationId xmlns:a16="http://schemas.microsoft.com/office/drawing/2014/main" id="{7B6AB07C-93F2-4714-B553-4988DAC27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23" y="906814"/>
            <a:ext cx="820333" cy="82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aphic 52">
            <a:extLst>
              <a:ext uri="{FF2B5EF4-FFF2-40B4-BE49-F238E27FC236}">
                <a16:creationId xmlns:a16="http://schemas.microsoft.com/office/drawing/2014/main" id="{A9F26520-C276-4D24-AEA2-123C170AD723}"/>
              </a:ext>
            </a:extLst>
          </p:cNvPr>
          <p:cNvGrpSpPr/>
          <p:nvPr/>
        </p:nvGrpSpPr>
        <p:grpSpPr>
          <a:xfrm>
            <a:off x="2123613" y="2897697"/>
            <a:ext cx="481108" cy="424080"/>
            <a:chOff x="3465736" y="5581091"/>
            <a:chExt cx="671915" cy="596156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F19E1D1-CC15-4B88-8E30-8DA379B700D9}"/>
                </a:ext>
              </a:extLst>
            </p:cNvPr>
            <p:cNvSpPr/>
            <p:nvPr/>
          </p:nvSpPr>
          <p:spPr>
            <a:xfrm>
              <a:off x="3465836" y="5842350"/>
              <a:ext cx="206200" cy="215591"/>
            </a:xfrm>
            <a:custGeom>
              <a:avLst/>
              <a:gdLst>
                <a:gd name="connsiteX0" fmla="*/ 203413 w 206200"/>
                <a:gd name="connsiteY0" fmla="*/ 190346 h 215591"/>
                <a:gd name="connsiteX1" fmla="*/ 181019 w 206200"/>
                <a:gd name="connsiteY1" fmla="*/ 212740 h 215591"/>
                <a:gd name="connsiteX2" fmla="*/ 166090 w 206200"/>
                <a:gd name="connsiteY2" fmla="*/ 212740 h 215591"/>
                <a:gd name="connsiteX3" fmla="*/ 5602 w 206200"/>
                <a:gd name="connsiteY3" fmla="*/ 52252 h 215591"/>
                <a:gd name="connsiteX4" fmla="*/ 5602 w 206200"/>
                <a:gd name="connsiteY4" fmla="*/ 22394 h 215591"/>
                <a:gd name="connsiteX5" fmla="*/ 24264 w 206200"/>
                <a:gd name="connsiteY5" fmla="*/ 0 h 215591"/>
                <a:gd name="connsiteX6" fmla="*/ 203413 w 206200"/>
                <a:gd name="connsiteY6" fmla="*/ 179149 h 215591"/>
                <a:gd name="connsiteX7" fmla="*/ 204782 w 206200"/>
                <a:gd name="connsiteY7" fmla="*/ 188976 h 215591"/>
                <a:gd name="connsiteX8" fmla="*/ 203413 w 206200"/>
                <a:gd name="connsiteY8" fmla="*/ 190346 h 21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200" h="215591">
                  <a:moveTo>
                    <a:pt x="203413" y="190346"/>
                  </a:moveTo>
                  <a:lnTo>
                    <a:pt x="181019" y="212740"/>
                  </a:lnTo>
                  <a:cubicBezTo>
                    <a:pt x="176769" y="216543"/>
                    <a:pt x="170341" y="216543"/>
                    <a:pt x="166090" y="212740"/>
                  </a:cubicBezTo>
                  <a:lnTo>
                    <a:pt x="5602" y="52252"/>
                  </a:lnTo>
                  <a:cubicBezTo>
                    <a:pt x="-1867" y="43701"/>
                    <a:pt x="-1867" y="30945"/>
                    <a:pt x="5602" y="22394"/>
                  </a:cubicBezTo>
                  <a:lnTo>
                    <a:pt x="24264" y="0"/>
                  </a:lnTo>
                  <a:lnTo>
                    <a:pt x="203413" y="179149"/>
                  </a:lnTo>
                  <a:cubicBezTo>
                    <a:pt x="206505" y="181485"/>
                    <a:pt x="207118" y="185886"/>
                    <a:pt x="204782" y="188976"/>
                  </a:cubicBezTo>
                  <a:cubicBezTo>
                    <a:pt x="204391" y="189495"/>
                    <a:pt x="203930" y="189954"/>
                    <a:pt x="203413" y="190346"/>
                  </a:cubicBez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81F25D-303D-4398-A41E-F1661A14A8E9}"/>
                </a:ext>
              </a:extLst>
            </p:cNvPr>
            <p:cNvSpPr/>
            <p:nvPr/>
          </p:nvSpPr>
          <p:spPr>
            <a:xfrm>
              <a:off x="3465736" y="5700419"/>
              <a:ext cx="202631" cy="212844"/>
            </a:xfrm>
            <a:custGeom>
              <a:avLst/>
              <a:gdLst>
                <a:gd name="connsiteX0" fmla="*/ 177387 w 202631"/>
                <a:gd name="connsiteY0" fmla="*/ 3837 h 212844"/>
                <a:gd name="connsiteX1" fmla="*/ 199781 w 202631"/>
                <a:gd name="connsiteY1" fmla="*/ 26231 h 212844"/>
                <a:gd name="connsiteX2" fmla="*/ 199781 w 202631"/>
                <a:gd name="connsiteY2" fmla="*/ 41160 h 212844"/>
                <a:gd name="connsiteX3" fmla="*/ 28096 w 202631"/>
                <a:gd name="connsiteY3" fmla="*/ 212844 h 212844"/>
                <a:gd name="connsiteX4" fmla="*/ 5702 w 202631"/>
                <a:gd name="connsiteY4" fmla="*/ 190451 h 212844"/>
                <a:gd name="connsiteX5" fmla="*/ 5702 w 202631"/>
                <a:gd name="connsiteY5" fmla="*/ 160592 h 212844"/>
                <a:gd name="connsiteX6" fmla="*/ 166190 w 202631"/>
                <a:gd name="connsiteY6" fmla="*/ 105 h 212844"/>
                <a:gd name="connsiteX7" fmla="*/ 177387 w 202631"/>
                <a:gd name="connsiteY7" fmla="*/ 3837 h 2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2631" h="212844">
                  <a:moveTo>
                    <a:pt x="177387" y="3837"/>
                  </a:moveTo>
                  <a:lnTo>
                    <a:pt x="199781" y="26231"/>
                  </a:lnTo>
                  <a:cubicBezTo>
                    <a:pt x="203582" y="30481"/>
                    <a:pt x="203582" y="36909"/>
                    <a:pt x="199781" y="41160"/>
                  </a:cubicBezTo>
                  <a:lnTo>
                    <a:pt x="28096" y="212844"/>
                  </a:lnTo>
                  <a:lnTo>
                    <a:pt x="5702" y="190451"/>
                  </a:lnTo>
                  <a:cubicBezTo>
                    <a:pt x="-1901" y="181950"/>
                    <a:pt x="-1901" y="169093"/>
                    <a:pt x="5702" y="160592"/>
                  </a:cubicBezTo>
                  <a:lnTo>
                    <a:pt x="166190" y="105"/>
                  </a:lnTo>
                  <a:cubicBezTo>
                    <a:pt x="170295" y="-405"/>
                    <a:pt x="174410" y="966"/>
                    <a:pt x="177387" y="383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FE39C08-A48E-47A1-BCDF-0BF3CDA6F880}"/>
                </a:ext>
              </a:extLst>
            </p:cNvPr>
            <p:cNvSpPr/>
            <p:nvPr/>
          </p:nvSpPr>
          <p:spPr>
            <a:xfrm>
              <a:off x="3927655" y="5842350"/>
              <a:ext cx="209996" cy="219324"/>
            </a:xfrm>
            <a:custGeom>
              <a:avLst/>
              <a:gdLst>
                <a:gd name="connsiteX0" fmla="*/ 182001 w 209996"/>
                <a:gd name="connsiteY0" fmla="*/ 0 h 219324"/>
                <a:gd name="connsiteX1" fmla="*/ 204395 w 209996"/>
                <a:gd name="connsiteY1" fmla="*/ 22394 h 219324"/>
                <a:gd name="connsiteX2" fmla="*/ 204395 w 209996"/>
                <a:gd name="connsiteY2" fmla="*/ 52252 h 219324"/>
                <a:gd name="connsiteX3" fmla="*/ 40175 w 209996"/>
                <a:gd name="connsiteY3" fmla="*/ 216472 h 219324"/>
                <a:gd name="connsiteX4" fmla="*/ 25246 w 209996"/>
                <a:gd name="connsiteY4" fmla="*/ 216472 h 219324"/>
                <a:gd name="connsiteX5" fmla="*/ 2852 w 209996"/>
                <a:gd name="connsiteY5" fmla="*/ 194078 h 219324"/>
                <a:gd name="connsiteX6" fmla="*/ 2852 w 209996"/>
                <a:gd name="connsiteY6" fmla="*/ 179149 h 219324"/>
                <a:gd name="connsiteX7" fmla="*/ 182001 w 209996"/>
                <a:gd name="connsiteY7" fmla="*/ 0 h 219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996" h="219324">
                  <a:moveTo>
                    <a:pt x="182001" y="0"/>
                  </a:moveTo>
                  <a:lnTo>
                    <a:pt x="204395" y="22394"/>
                  </a:lnTo>
                  <a:cubicBezTo>
                    <a:pt x="211863" y="30945"/>
                    <a:pt x="211863" y="43701"/>
                    <a:pt x="204395" y="52252"/>
                  </a:cubicBezTo>
                  <a:lnTo>
                    <a:pt x="40175" y="216472"/>
                  </a:lnTo>
                  <a:cubicBezTo>
                    <a:pt x="35924" y="220275"/>
                    <a:pt x="29497" y="220275"/>
                    <a:pt x="25246" y="216472"/>
                  </a:cubicBezTo>
                  <a:lnTo>
                    <a:pt x="2852" y="194078"/>
                  </a:lnTo>
                  <a:cubicBezTo>
                    <a:pt x="-951" y="189827"/>
                    <a:pt x="-951" y="183400"/>
                    <a:pt x="2852" y="179149"/>
                  </a:cubicBezTo>
                  <a:lnTo>
                    <a:pt x="182001" y="0"/>
                  </a:ln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B798BCA-301A-418C-B082-C1181812926A}"/>
                </a:ext>
              </a:extLst>
            </p:cNvPr>
            <p:cNvSpPr/>
            <p:nvPr/>
          </p:nvSpPr>
          <p:spPr>
            <a:xfrm>
              <a:off x="3927655" y="5697673"/>
              <a:ext cx="206364" cy="215590"/>
            </a:xfrm>
            <a:custGeom>
              <a:avLst/>
              <a:gdLst>
                <a:gd name="connsiteX0" fmla="*/ 200663 w 206364"/>
                <a:gd name="connsiteY0" fmla="*/ 193197 h 215590"/>
                <a:gd name="connsiteX1" fmla="*/ 178269 w 206364"/>
                <a:gd name="connsiteY1" fmla="*/ 215591 h 215590"/>
                <a:gd name="connsiteX2" fmla="*/ 2852 w 206364"/>
                <a:gd name="connsiteY2" fmla="*/ 40174 h 215590"/>
                <a:gd name="connsiteX3" fmla="*/ 2852 w 206364"/>
                <a:gd name="connsiteY3" fmla="*/ 25245 h 215590"/>
                <a:gd name="connsiteX4" fmla="*/ 25246 w 206364"/>
                <a:gd name="connsiteY4" fmla="*/ 2851 h 215590"/>
                <a:gd name="connsiteX5" fmla="*/ 40175 w 206364"/>
                <a:gd name="connsiteY5" fmla="*/ 2851 h 215590"/>
                <a:gd name="connsiteX6" fmla="*/ 200663 w 206364"/>
                <a:gd name="connsiteY6" fmla="*/ 163339 h 215590"/>
                <a:gd name="connsiteX7" fmla="*/ 200663 w 206364"/>
                <a:gd name="connsiteY7" fmla="*/ 193197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6364" h="215590">
                  <a:moveTo>
                    <a:pt x="200663" y="193197"/>
                  </a:moveTo>
                  <a:lnTo>
                    <a:pt x="178269" y="215591"/>
                  </a:lnTo>
                  <a:lnTo>
                    <a:pt x="2852" y="40174"/>
                  </a:lnTo>
                  <a:cubicBezTo>
                    <a:pt x="-951" y="35924"/>
                    <a:pt x="-951" y="29495"/>
                    <a:pt x="2852" y="25245"/>
                  </a:cubicBezTo>
                  <a:lnTo>
                    <a:pt x="25246" y="2851"/>
                  </a:lnTo>
                  <a:cubicBezTo>
                    <a:pt x="29497" y="-950"/>
                    <a:pt x="35924" y="-950"/>
                    <a:pt x="40175" y="2851"/>
                  </a:cubicBezTo>
                  <a:lnTo>
                    <a:pt x="200663" y="163339"/>
                  </a:lnTo>
                  <a:cubicBezTo>
                    <a:pt x="208265" y="171840"/>
                    <a:pt x="208265" y="184697"/>
                    <a:pt x="200663" y="19319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618E7C4-EE8F-42AE-B39B-808DEABC6DCB}"/>
                </a:ext>
              </a:extLst>
            </p:cNvPr>
            <p:cNvSpPr/>
            <p:nvPr/>
          </p:nvSpPr>
          <p:spPr>
            <a:xfrm>
              <a:off x="3631926" y="5581091"/>
              <a:ext cx="335904" cy="596156"/>
            </a:xfrm>
            <a:custGeom>
              <a:avLst/>
              <a:gdLst>
                <a:gd name="connsiteX0" fmla="*/ 141826 w 335904"/>
                <a:gd name="connsiteY0" fmla="*/ 332172 h 596156"/>
                <a:gd name="connsiteX1" fmla="*/ 7465 w 335904"/>
                <a:gd name="connsiteY1" fmla="*/ 332172 h 596156"/>
                <a:gd name="connsiteX2" fmla="*/ 0 w 335904"/>
                <a:gd name="connsiteY2" fmla="*/ 324708 h 596156"/>
                <a:gd name="connsiteX3" fmla="*/ 0 w 335904"/>
                <a:gd name="connsiteY3" fmla="*/ 320975 h 596156"/>
                <a:gd name="connsiteX4" fmla="*/ 160488 w 335904"/>
                <a:gd name="connsiteY4" fmla="*/ 3732 h 596156"/>
                <a:gd name="connsiteX5" fmla="*/ 167952 w 335904"/>
                <a:gd name="connsiteY5" fmla="*/ 0 h 596156"/>
                <a:gd name="connsiteX6" fmla="*/ 324708 w 335904"/>
                <a:gd name="connsiteY6" fmla="*/ 0 h 596156"/>
                <a:gd name="connsiteX7" fmla="*/ 332172 w 335904"/>
                <a:gd name="connsiteY7" fmla="*/ 7465 h 596156"/>
                <a:gd name="connsiteX8" fmla="*/ 332172 w 335904"/>
                <a:gd name="connsiteY8" fmla="*/ 11197 h 596156"/>
                <a:gd name="connsiteX9" fmla="*/ 145559 w 335904"/>
                <a:gd name="connsiteY9" fmla="*/ 261259 h 596156"/>
                <a:gd name="connsiteX10" fmla="*/ 328440 w 335904"/>
                <a:gd name="connsiteY10" fmla="*/ 261259 h 596156"/>
                <a:gd name="connsiteX11" fmla="*/ 335905 w 335904"/>
                <a:gd name="connsiteY11" fmla="*/ 268724 h 596156"/>
                <a:gd name="connsiteX12" fmla="*/ 332172 w 335904"/>
                <a:gd name="connsiteY12" fmla="*/ 272456 h 596156"/>
                <a:gd name="connsiteX13" fmla="*/ 26126 w 335904"/>
                <a:gd name="connsiteY13" fmla="*/ 589699 h 596156"/>
                <a:gd name="connsiteX14" fmla="*/ 11197 w 335904"/>
                <a:gd name="connsiteY14" fmla="*/ 582235 h 596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5904" h="596156">
                  <a:moveTo>
                    <a:pt x="141826" y="332172"/>
                  </a:moveTo>
                  <a:lnTo>
                    <a:pt x="7465" y="332172"/>
                  </a:lnTo>
                  <a:cubicBezTo>
                    <a:pt x="3459" y="331901"/>
                    <a:pt x="271" y="328713"/>
                    <a:pt x="0" y="324708"/>
                  </a:cubicBezTo>
                  <a:lnTo>
                    <a:pt x="0" y="320975"/>
                  </a:lnTo>
                  <a:lnTo>
                    <a:pt x="160488" y="3732"/>
                  </a:lnTo>
                  <a:cubicBezTo>
                    <a:pt x="164220" y="3732"/>
                    <a:pt x="164220" y="0"/>
                    <a:pt x="167952" y="0"/>
                  </a:cubicBezTo>
                  <a:lnTo>
                    <a:pt x="324708" y="0"/>
                  </a:lnTo>
                  <a:cubicBezTo>
                    <a:pt x="328712" y="271"/>
                    <a:pt x="331900" y="3459"/>
                    <a:pt x="332172" y="7465"/>
                  </a:cubicBezTo>
                  <a:lnTo>
                    <a:pt x="332172" y="11197"/>
                  </a:lnTo>
                  <a:lnTo>
                    <a:pt x="145559" y="261259"/>
                  </a:lnTo>
                  <a:lnTo>
                    <a:pt x="328440" y="261259"/>
                  </a:lnTo>
                  <a:cubicBezTo>
                    <a:pt x="332445" y="261530"/>
                    <a:pt x="335632" y="264719"/>
                    <a:pt x="335905" y="268724"/>
                  </a:cubicBezTo>
                  <a:cubicBezTo>
                    <a:pt x="335905" y="270785"/>
                    <a:pt x="334232" y="272456"/>
                    <a:pt x="332172" y="272456"/>
                  </a:cubicBezTo>
                  <a:lnTo>
                    <a:pt x="26126" y="589699"/>
                  </a:lnTo>
                  <a:cubicBezTo>
                    <a:pt x="22394" y="589699"/>
                    <a:pt x="3732" y="608360"/>
                    <a:pt x="11197" y="582235"/>
                  </a:cubicBezTo>
                  <a:close/>
                </a:path>
              </a:pathLst>
            </a:custGeom>
            <a:solidFill>
              <a:srgbClr val="FEA11B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</p:grpSp>
      <p:grpSp>
        <p:nvGrpSpPr>
          <p:cNvPr id="15" name="Graphic 52">
            <a:extLst>
              <a:ext uri="{FF2B5EF4-FFF2-40B4-BE49-F238E27FC236}">
                <a16:creationId xmlns:a16="http://schemas.microsoft.com/office/drawing/2014/main" id="{AC19D386-BDB9-4C82-9684-EABBDEE79236}"/>
              </a:ext>
            </a:extLst>
          </p:cNvPr>
          <p:cNvGrpSpPr/>
          <p:nvPr/>
        </p:nvGrpSpPr>
        <p:grpSpPr>
          <a:xfrm>
            <a:off x="2865104" y="2714092"/>
            <a:ext cx="481108" cy="424079"/>
            <a:chOff x="3465736" y="5581091"/>
            <a:chExt cx="671915" cy="596156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DF7C82A-0268-4BB6-B02D-3DE5181DE2B2}"/>
                </a:ext>
              </a:extLst>
            </p:cNvPr>
            <p:cNvSpPr/>
            <p:nvPr/>
          </p:nvSpPr>
          <p:spPr>
            <a:xfrm>
              <a:off x="3465836" y="5842350"/>
              <a:ext cx="206200" cy="215591"/>
            </a:xfrm>
            <a:custGeom>
              <a:avLst/>
              <a:gdLst>
                <a:gd name="connsiteX0" fmla="*/ 203413 w 206200"/>
                <a:gd name="connsiteY0" fmla="*/ 190346 h 215591"/>
                <a:gd name="connsiteX1" fmla="*/ 181019 w 206200"/>
                <a:gd name="connsiteY1" fmla="*/ 212740 h 215591"/>
                <a:gd name="connsiteX2" fmla="*/ 166090 w 206200"/>
                <a:gd name="connsiteY2" fmla="*/ 212740 h 215591"/>
                <a:gd name="connsiteX3" fmla="*/ 5602 w 206200"/>
                <a:gd name="connsiteY3" fmla="*/ 52252 h 215591"/>
                <a:gd name="connsiteX4" fmla="*/ 5602 w 206200"/>
                <a:gd name="connsiteY4" fmla="*/ 22394 h 215591"/>
                <a:gd name="connsiteX5" fmla="*/ 24264 w 206200"/>
                <a:gd name="connsiteY5" fmla="*/ 0 h 215591"/>
                <a:gd name="connsiteX6" fmla="*/ 203413 w 206200"/>
                <a:gd name="connsiteY6" fmla="*/ 179149 h 215591"/>
                <a:gd name="connsiteX7" fmla="*/ 204782 w 206200"/>
                <a:gd name="connsiteY7" fmla="*/ 188976 h 215591"/>
                <a:gd name="connsiteX8" fmla="*/ 203413 w 206200"/>
                <a:gd name="connsiteY8" fmla="*/ 190346 h 21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200" h="215591">
                  <a:moveTo>
                    <a:pt x="203413" y="190346"/>
                  </a:moveTo>
                  <a:lnTo>
                    <a:pt x="181019" y="212740"/>
                  </a:lnTo>
                  <a:cubicBezTo>
                    <a:pt x="176769" y="216543"/>
                    <a:pt x="170341" y="216543"/>
                    <a:pt x="166090" y="212740"/>
                  </a:cubicBezTo>
                  <a:lnTo>
                    <a:pt x="5602" y="52252"/>
                  </a:lnTo>
                  <a:cubicBezTo>
                    <a:pt x="-1867" y="43701"/>
                    <a:pt x="-1867" y="30945"/>
                    <a:pt x="5602" y="22394"/>
                  </a:cubicBezTo>
                  <a:lnTo>
                    <a:pt x="24264" y="0"/>
                  </a:lnTo>
                  <a:lnTo>
                    <a:pt x="203413" y="179149"/>
                  </a:lnTo>
                  <a:cubicBezTo>
                    <a:pt x="206505" y="181485"/>
                    <a:pt x="207118" y="185886"/>
                    <a:pt x="204782" y="188976"/>
                  </a:cubicBezTo>
                  <a:cubicBezTo>
                    <a:pt x="204391" y="189495"/>
                    <a:pt x="203930" y="189954"/>
                    <a:pt x="203413" y="190346"/>
                  </a:cubicBez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D42D65C-098B-4061-842D-9E0E1C9E0EE9}"/>
                </a:ext>
              </a:extLst>
            </p:cNvPr>
            <p:cNvSpPr/>
            <p:nvPr/>
          </p:nvSpPr>
          <p:spPr>
            <a:xfrm>
              <a:off x="3465736" y="5700419"/>
              <a:ext cx="202631" cy="212844"/>
            </a:xfrm>
            <a:custGeom>
              <a:avLst/>
              <a:gdLst>
                <a:gd name="connsiteX0" fmla="*/ 177387 w 202631"/>
                <a:gd name="connsiteY0" fmla="*/ 3837 h 212844"/>
                <a:gd name="connsiteX1" fmla="*/ 199781 w 202631"/>
                <a:gd name="connsiteY1" fmla="*/ 26231 h 212844"/>
                <a:gd name="connsiteX2" fmla="*/ 199781 w 202631"/>
                <a:gd name="connsiteY2" fmla="*/ 41160 h 212844"/>
                <a:gd name="connsiteX3" fmla="*/ 28096 w 202631"/>
                <a:gd name="connsiteY3" fmla="*/ 212844 h 212844"/>
                <a:gd name="connsiteX4" fmla="*/ 5702 w 202631"/>
                <a:gd name="connsiteY4" fmla="*/ 190451 h 212844"/>
                <a:gd name="connsiteX5" fmla="*/ 5702 w 202631"/>
                <a:gd name="connsiteY5" fmla="*/ 160592 h 212844"/>
                <a:gd name="connsiteX6" fmla="*/ 166190 w 202631"/>
                <a:gd name="connsiteY6" fmla="*/ 105 h 212844"/>
                <a:gd name="connsiteX7" fmla="*/ 177387 w 202631"/>
                <a:gd name="connsiteY7" fmla="*/ 3837 h 2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2631" h="212844">
                  <a:moveTo>
                    <a:pt x="177387" y="3837"/>
                  </a:moveTo>
                  <a:lnTo>
                    <a:pt x="199781" y="26231"/>
                  </a:lnTo>
                  <a:cubicBezTo>
                    <a:pt x="203582" y="30481"/>
                    <a:pt x="203582" y="36909"/>
                    <a:pt x="199781" y="41160"/>
                  </a:cubicBezTo>
                  <a:lnTo>
                    <a:pt x="28096" y="212844"/>
                  </a:lnTo>
                  <a:lnTo>
                    <a:pt x="5702" y="190451"/>
                  </a:lnTo>
                  <a:cubicBezTo>
                    <a:pt x="-1901" y="181950"/>
                    <a:pt x="-1901" y="169093"/>
                    <a:pt x="5702" y="160592"/>
                  </a:cubicBezTo>
                  <a:lnTo>
                    <a:pt x="166190" y="105"/>
                  </a:lnTo>
                  <a:cubicBezTo>
                    <a:pt x="170295" y="-405"/>
                    <a:pt x="174410" y="966"/>
                    <a:pt x="177387" y="383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AB5BCA2-CF4E-4B7D-8FF1-A7BA2143830F}"/>
                </a:ext>
              </a:extLst>
            </p:cNvPr>
            <p:cNvSpPr/>
            <p:nvPr/>
          </p:nvSpPr>
          <p:spPr>
            <a:xfrm>
              <a:off x="3927655" y="5842350"/>
              <a:ext cx="209996" cy="219324"/>
            </a:xfrm>
            <a:custGeom>
              <a:avLst/>
              <a:gdLst>
                <a:gd name="connsiteX0" fmla="*/ 182001 w 209996"/>
                <a:gd name="connsiteY0" fmla="*/ 0 h 219324"/>
                <a:gd name="connsiteX1" fmla="*/ 204395 w 209996"/>
                <a:gd name="connsiteY1" fmla="*/ 22394 h 219324"/>
                <a:gd name="connsiteX2" fmla="*/ 204395 w 209996"/>
                <a:gd name="connsiteY2" fmla="*/ 52252 h 219324"/>
                <a:gd name="connsiteX3" fmla="*/ 40175 w 209996"/>
                <a:gd name="connsiteY3" fmla="*/ 216472 h 219324"/>
                <a:gd name="connsiteX4" fmla="*/ 25246 w 209996"/>
                <a:gd name="connsiteY4" fmla="*/ 216472 h 219324"/>
                <a:gd name="connsiteX5" fmla="*/ 2852 w 209996"/>
                <a:gd name="connsiteY5" fmla="*/ 194078 h 219324"/>
                <a:gd name="connsiteX6" fmla="*/ 2852 w 209996"/>
                <a:gd name="connsiteY6" fmla="*/ 179149 h 219324"/>
                <a:gd name="connsiteX7" fmla="*/ 182001 w 209996"/>
                <a:gd name="connsiteY7" fmla="*/ 0 h 219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996" h="219324">
                  <a:moveTo>
                    <a:pt x="182001" y="0"/>
                  </a:moveTo>
                  <a:lnTo>
                    <a:pt x="204395" y="22394"/>
                  </a:lnTo>
                  <a:cubicBezTo>
                    <a:pt x="211863" y="30945"/>
                    <a:pt x="211863" y="43701"/>
                    <a:pt x="204395" y="52252"/>
                  </a:cubicBezTo>
                  <a:lnTo>
                    <a:pt x="40175" y="216472"/>
                  </a:lnTo>
                  <a:cubicBezTo>
                    <a:pt x="35924" y="220275"/>
                    <a:pt x="29497" y="220275"/>
                    <a:pt x="25246" y="216472"/>
                  </a:cubicBezTo>
                  <a:lnTo>
                    <a:pt x="2852" y="194078"/>
                  </a:lnTo>
                  <a:cubicBezTo>
                    <a:pt x="-951" y="189827"/>
                    <a:pt x="-951" y="183400"/>
                    <a:pt x="2852" y="179149"/>
                  </a:cubicBezTo>
                  <a:lnTo>
                    <a:pt x="182001" y="0"/>
                  </a:ln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F245807-464D-445B-B5F0-1ECC9791C996}"/>
                </a:ext>
              </a:extLst>
            </p:cNvPr>
            <p:cNvSpPr/>
            <p:nvPr/>
          </p:nvSpPr>
          <p:spPr>
            <a:xfrm>
              <a:off x="3927655" y="5697673"/>
              <a:ext cx="206364" cy="215590"/>
            </a:xfrm>
            <a:custGeom>
              <a:avLst/>
              <a:gdLst>
                <a:gd name="connsiteX0" fmla="*/ 200663 w 206364"/>
                <a:gd name="connsiteY0" fmla="*/ 193197 h 215590"/>
                <a:gd name="connsiteX1" fmla="*/ 178269 w 206364"/>
                <a:gd name="connsiteY1" fmla="*/ 215591 h 215590"/>
                <a:gd name="connsiteX2" fmla="*/ 2852 w 206364"/>
                <a:gd name="connsiteY2" fmla="*/ 40174 h 215590"/>
                <a:gd name="connsiteX3" fmla="*/ 2852 w 206364"/>
                <a:gd name="connsiteY3" fmla="*/ 25245 h 215590"/>
                <a:gd name="connsiteX4" fmla="*/ 25246 w 206364"/>
                <a:gd name="connsiteY4" fmla="*/ 2851 h 215590"/>
                <a:gd name="connsiteX5" fmla="*/ 40175 w 206364"/>
                <a:gd name="connsiteY5" fmla="*/ 2851 h 215590"/>
                <a:gd name="connsiteX6" fmla="*/ 200663 w 206364"/>
                <a:gd name="connsiteY6" fmla="*/ 163339 h 215590"/>
                <a:gd name="connsiteX7" fmla="*/ 200663 w 206364"/>
                <a:gd name="connsiteY7" fmla="*/ 193197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6364" h="215590">
                  <a:moveTo>
                    <a:pt x="200663" y="193197"/>
                  </a:moveTo>
                  <a:lnTo>
                    <a:pt x="178269" y="215591"/>
                  </a:lnTo>
                  <a:lnTo>
                    <a:pt x="2852" y="40174"/>
                  </a:lnTo>
                  <a:cubicBezTo>
                    <a:pt x="-951" y="35924"/>
                    <a:pt x="-951" y="29495"/>
                    <a:pt x="2852" y="25245"/>
                  </a:cubicBezTo>
                  <a:lnTo>
                    <a:pt x="25246" y="2851"/>
                  </a:lnTo>
                  <a:cubicBezTo>
                    <a:pt x="29497" y="-950"/>
                    <a:pt x="35924" y="-950"/>
                    <a:pt x="40175" y="2851"/>
                  </a:cubicBezTo>
                  <a:lnTo>
                    <a:pt x="200663" y="163339"/>
                  </a:lnTo>
                  <a:cubicBezTo>
                    <a:pt x="208265" y="171840"/>
                    <a:pt x="208265" y="184697"/>
                    <a:pt x="200663" y="19319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D66F2A9-76B8-4194-9AFA-805AB5086DE5}"/>
                </a:ext>
              </a:extLst>
            </p:cNvPr>
            <p:cNvSpPr/>
            <p:nvPr/>
          </p:nvSpPr>
          <p:spPr>
            <a:xfrm>
              <a:off x="3631926" y="5581091"/>
              <a:ext cx="335904" cy="596156"/>
            </a:xfrm>
            <a:custGeom>
              <a:avLst/>
              <a:gdLst>
                <a:gd name="connsiteX0" fmla="*/ 141826 w 335904"/>
                <a:gd name="connsiteY0" fmla="*/ 332172 h 596156"/>
                <a:gd name="connsiteX1" fmla="*/ 7465 w 335904"/>
                <a:gd name="connsiteY1" fmla="*/ 332172 h 596156"/>
                <a:gd name="connsiteX2" fmla="*/ 0 w 335904"/>
                <a:gd name="connsiteY2" fmla="*/ 324708 h 596156"/>
                <a:gd name="connsiteX3" fmla="*/ 0 w 335904"/>
                <a:gd name="connsiteY3" fmla="*/ 320975 h 596156"/>
                <a:gd name="connsiteX4" fmla="*/ 160488 w 335904"/>
                <a:gd name="connsiteY4" fmla="*/ 3732 h 596156"/>
                <a:gd name="connsiteX5" fmla="*/ 167952 w 335904"/>
                <a:gd name="connsiteY5" fmla="*/ 0 h 596156"/>
                <a:gd name="connsiteX6" fmla="*/ 324708 w 335904"/>
                <a:gd name="connsiteY6" fmla="*/ 0 h 596156"/>
                <a:gd name="connsiteX7" fmla="*/ 332172 w 335904"/>
                <a:gd name="connsiteY7" fmla="*/ 7465 h 596156"/>
                <a:gd name="connsiteX8" fmla="*/ 332172 w 335904"/>
                <a:gd name="connsiteY8" fmla="*/ 11197 h 596156"/>
                <a:gd name="connsiteX9" fmla="*/ 145559 w 335904"/>
                <a:gd name="connsiteY9" fmla="*/ 261259 h 596156"/>
                <a:gd name="connsiteX10" fmla="*/ 328440 w 335904"/>
                <a:gd name="connsiteY10" fmla="*/ 261259 h 596156"/>
                <a:gd name="connsiteX11" fmla="*/ 335905 w 335904"/>
                <a:gd name="connsiteY11" fmla="*/ 268724 h 596156"/>
                <a:gd name="connsiteX12" fmla="*/ 332172 w 335904"/>
                <a:gd name="connsiteY12" fmla="*/ 272456 h 596156"/>
                <a:gd name="connsiteX13" fmla="*/ 26126 w 335904"/>
                <a:gd name="connsiteY13" fmla="*/ 589699 h 596156"/>
                <a:gd name="connsiteX14" fmla="*/ 11197 w 335904"/>
                <a:gd name="connsiteY14" fmla="*/ 582235 h 596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5904" h="596156">
                  <a:moveTo>
                    <a:pt x="141826" y="332172"/>
                  </a:moveTo>
                  <a:lnTo>
                    <a:pt x="7465" y="332172"/>
                  </a:lnTo>
                  <a:cubicBezTo>
                    <a:pt x="3459" y="331901"/>
                    <a:pt x="271" y="328713"/>
                    <a:pt x="0" y="324708"/>
                  </a:cubicBezTo>
                  <a:lnTo>
                    <a:pt x="0" y="320975"/>
                  </a:lnTo>
                  <a:lnTo>
                    <a:pt x="160488" y="3732"/>
                  </a:lnTo>
                  <a:cubicBezTo>
                    <a:pt x="164220" y="3732"/>
                    <a:pt x="164220" y="0"/>
                    <a:pt x="167952" y="0"/>
                  </a:cubicBezTo>
                  <a:lnTo>
                    <a:pt x="324708" y="0"/>
                  </a:lnTo>
                  <a:cubicBezTo>
                    <a:pt x="328712" y="271"/>
                    <a:pt x="331900" y="3459"/>
                    <a:pt x="332172" y="7465"/>
                  </a:cubicBezTo>
                  <a:lnTo>
                    <a:pt x="332172" y="11197"/>
                  </a:lnTo>
                  <a:lnTo>
                    <a:pt x="145559" y="261259"/>
                  </a:lnTo>
                  <a:lnTo>
                    <a:pt x="328440" y="261259"/>
                  </a:lnTo>
                  <a:cubicBezTo>
                    <a:pt x="332445" y="261530"/>
                    <a:pt x="335632" y="264719"/>
                    <a:pt x="335905" y="268724"/>
                  </a:cubicBezTo>
                  <a:cubicBezTo>
                    <a:pt x="335905" y="270785"/>
                    <a:pt x="334232" y="272456"/>
                    <a:pt x="332172" y="272456"/>
                  </a:cubicBezTo>
                  <a:lnTo>
                    <a:pt x="26126" y="589699"/>
                  </a:lnTo>
                  <a:cubicBezTo>
                    <a:pt x="22394" y="589699"/>
                    <a:pt x="3732" y="608360"/>
                    <a:pt x="11197" y="582235"/>
                  </a:cubicBezTo>
                  <a:close/>
                </a:path>
              </a:pathLst>
            </a:custGeom>
            <a:solidFill>
              <a:srgbClr val="FEA11B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</p:grpSp>
      <p:grpSp>
        <p:nvGrpSpPr>
          <p:cNvPr id="17" name="Graphic 52">
            <a:extLst>
              <a:ext uri="{FF2B5EF4-FFF2-40B4-BE49-F238E27FC236}">
                <a16:creationId xmlns:a16="http://schemas.microsoft.com/office/drawing/2014/main" id="{08E10D0A-CBC1-422F-A283-1990BB5423F4}"/>
              </a:ext>
            </a:extLst>
          </p:cNvPr>
          <p:cNvGrpSpPr/>
          <p:nvPr/>
        </p:nvGrpSpPr>
        <p:grpSpPr>
          <a:xfrm>
            <a:off x="2905122" y="2150181"/>
            <a:ext cx="481108" cy="424079"/>
            <a:chOff x="3465736" y="5581091"/>
            <a:chExt cx="671915" cy="596156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A7D9F0D-36AE-4F35-AAE1-3C8137B34EDA}"/>
                </a:ext>
              </a:extLst>
            </p:cNvPr>
            <p:cNvSpPr/>
            <p:nvPr/>
          </p:nvSpPr>
          <p:spPr>
            <a:xfrm>
              <a:off x="3465836" y="5842350"/>
              <a:ext cx="206200" cy="215591"/>
            </a:xfrm>
            <a:custGeom>
              <a:avLst/>
              <a:gdLst>
                <a:gd name="connsiteX0" fmla="*/ 203413 w 206200"/>
                <a:gd name="connsiteY0" fmla="*/ 190346 h 215591"/>
                <a:gd name="connsiteX1" fmla="*/ 181019 w 206200"/>
                <a:gd name="connsiteY1" fmla="*/ 212740 h 215591"/>
                <a:gd name="connsiteX2" fmla="*/ 166090 w 206200"/>
                <a:gd name="connsiteY2" fmla="*/ 212740 h 215591"/>
                <a:gd name="connsiteX3" fmla="*/ 5602 w 206200"/>
                <a:gd name="connsiteY3" fmla="*/ 52252 h 215591"/>
                <a:gd name="connsiteX4" fmla="*/ 5602 w 206200"/>
                <a:gd name="connsiteY4" fmla="*/ 22394 h 215591"/>
                <a:gd name="connsiteX5" fmla="*/ 24264 w 206200"/>
                <a:gd name="connsiteY5" fmla="*/ 0 h 215591"/>
                <a:gd name="connsiteX6" fmla="*/ 203413 w 206200"/>
                <a:gd name="connsiteY6" fmla="*/ 179149 h 215591"/>
                <a:gd name="connsiteX7" fmla="*/ 204782 w 206200"/>
                <a:gd name="connsiteY7" fmla="*/ 188976 h 215591"/>
                <a:gd name="connsiteX8" fmla="*/ 203413 w 206200"/>
                <a:gd name="connsiteY8" fmla="*/ 190346 h 21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200" h="215591">
                  <a:moveTo>
                    <a:pt x="203413" y="190346"/>
                  </a:moveTo>
                  <a:lnTo>
                    <a:pt x="181019" y="212740"/>
                  </a:lnTo>
                  <a:cubicBezTo>
                    <a:pt x="176769" y="216543"/>
                    <a:pt x="170341" y="216543"/>
                    <a:pt x="166090" y="212740"/>
                  </a:cubicBezTo>
                  <a:lnTo>
                    <a:pt x="5602" y="52252"/>
                  </a:lnTo>
                  <a:cubicBezTo>
                    <a:pt x="-1867" y="43701"/>
                    <a:pt x="-1867" y="30945"/>
                    <a:pt x="5602" y="22394"/>
                  </a:cubicBezTo>
                  <a:lnTo>
                    <a:pt x="24264" y="0"/>
                  </a:lnTo>
                  <a:lnTo>
                    <a:pt x="203413" y="179149"/>
                  </a:lnTo>
                  <a:cubicBezTo>
                    <a:pt x="206505" y="181485"/>
                    <a:pt x="207118" y="185886"/>
                    <a:pt x="204782" y="188976"/>
                  </a:cubicBezTo>
                  <a:cubicBezTo>
                    <a:pt x="204391" y="189495"/>
                    <a:pt x="203930" y="189954"/>
                    <a:pt x="203413" y="190346"/>
                  </a:cubicBez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7C61167-DCF5-4462-867D-22BE1B4D2489}"/>
                </a:ext>
              </a:extLst>
            </p:cNvPr>
            <p:cNvSpPr/>
            <p:nvPr/>
          </p:nvSpPr>
          <p:spPr>
            <a:xfrm>
              <a:off x="3465736" y="5700419"/>
              <a:ext cx="202631" cy="212844"/>
            </a:xfrm>
            <a:custGeom>
              <a:avLst/>
              <a:gdLst>
                <a:gd name="connsiteX0" fmla="*/ 177387 w 202631"/>
                <a:gd name="connsiteY0" fmla="*/ 3837 h 212844"/>
                <a:gd name="connsiteX1" fmla="*/ 199781 w 202631"/>
                <a:gd name="connsiteY1" fmla="*/ 26231 h 212844"/>
                <a:gd name="connsiteX2" fmla="*/ 199781 w 202631"/>
                <a:gd name="connsiteY2" fmla="*/ 41160 h 212844"/>
                <a:gd name="connsiteX3" fmla="*/ 28096 w 202631"/>
                <a:gd name="connsiteY3" fmla="*/ 212844 h 212844"/>
                <a:gd name="connsiteX4" fmla="*/ 5702 w 202631"/>
                <a:gd name="connsiteY4" fmla="*/ 190451 h 212844"/>
                <a:gd name="connsiteX5" fmla="*/ 5702 w 202631"/>
                <a:gd name="connsiteY5" fmla="*/ 160592 h 212844"/>
                <a:gd name="connsiteX6" fmla="*/ 166190 w 202631"/>
                <a:gd name="connsiteY6" fmla="*/ 105 h 212844"/>
                <a:gd name="connsiteX7" fmla="*/ 177387 w 202631"/>
                <a:gd name="connsiteY7" fmla="*/ 3837 h 2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2631" h="212844">
                  <a:moveTo>
                    <a:pt x="177387" y="3837"/>
                  </a:moveTo>
                  <a:lnTo>
                    <a:pt x="199781" y="26231"/>
                  </a:lnTo>
                  <a:cubicBezTo>
                    <a:pt x="203582" y="30481"/>
                    <a:pt x="203582" y="36909"/>
                    <a:pt x="199781" y="41160"/>
                  </a:cubicBezTo>
                  <a:lnTo>
                    <a:pt x="28096" y="212844"/>
                  </a:lnTo>
                  <a:lnTo>
                    <a:pt x="5702" y="190451"/>
                  </a:lnTo>
                  <a:cubicBezTo>
                    <a:pt x="-1901" y="181950"/>
                    <a:pt x="-1901" y="169093"/>
                    <a:pt x="5702" y="160592"/>
                  </a:cubicBezTo>
                  <a:lnTo>
                    <a:pt x="166190" y="105"/>
                  </a:lnTo>
                  <a:cubicBezTo>
                    <a:pt x="170295" y="-405"/>
                    <a:pt x="174410" y="966"/>
                    <a:pt x="177387" y="383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752B45F-355E-4D49-ABCB-291E32C7A701}"/>
                </a:ext>
              </a:extLst>
            </p:cNvPr>
            <p:cNvSpPr/>
            <p:nvPr/>
          </p:nvSpPr>
          <p:spPr>
            <a:xfrm>
              <a:off x="3927655" y="5842350"/>
              <a:ext cx="209996" cy="219324"/>
            </a:xfrm>
            <a:custGeom>
              <a:avLst/>
              <a:gdLst>
                <a:gd name="connsiteX0" fmla="*/ 182001 w 209996"/>
                <a:gd name="connsiteY0" fmla="*/ 0 h 219324"/>
                <a:gd name="connsiteX1" fmla="*/ 204395 w 209996"/>
                <a:gd name="connsiteY1" fmla="*/ 22394 h 219324"/>
                <a:gd name="connsiteX2" fmla="*/ 204395 w 209996"/>
                <a:gd name="connsiteY2" fmla="*/ 52252 h 219324"/>
                <a:gd name="connsiteX3" fmla="*/ 40175 w 209996"/>
                <a:gd name="connsiteY3" fmla="*/ 216472 h 219324"/>
                <a:gd name="connsiteX4" fmla="*/ 25246 w 209996"/>
                <a:gd name="connsiteY4" fmla="*/ 216472 h 219324"/>
                <a:gd name="connsiteX5" fmla="*/ 2852 w 209996"/>
                <a:gd name="connsiteY5" fmla="*/ 194078 h 219324"/>
                <a:gd name="connsiteX6" fmla="*/ 2852 w 209996"/>
                <a:gd name="connsiteY6" fmla="*/ 179149 h 219324"/>
                <a:gd name="connsiteX7" fmla="*/ 182001 w 209996"/>
                <a:gd name="connsiteY7" fmla="*/ 0 h 219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996" h="219324">
                  <a:moveTo>
                    <a:pt x="182001" y="0"/>
                  </a:moveTo>
                  <a:lnTo>
                    <a:pt x="204395" y="22394"/>
                  </a:lnTo>
                  <a:cubicBezTo>
                    <a:pt x="211863" y="30945"/>
                    <a:pt x="211863" y="43701"/>
                    <a:pt x="204395" y="52252"/>
                  </a:cubicBezTo>
                  <a:lnTo>
                    <a:pt x="40175" y="216472"/>
                  </a:lnTo>
                  <a:cubicBezTo>
                    <a:pt x="35924" y="220275"/>
                    <a:pt x="29497" y="220275"/>
                    <a:pt x="25246" y="216472"/>
                  </a:cubicBezTo>
                  <a:lnTo>
                    <a:pt x="2852" y="194078"/>
                  </a:lnTo>
                  <a:cubicBezTo>
                    <a:pt x="-951" y="189827"/>
                    <a:pt x="-951" y="183400"/>
                    <a:pt x="2852" y="179149"/>
                  </a:cubicBezTo>
                  <a:lnTo>
                    <a:pt x="182001" y="0"/>
                  </a:ln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8CDC9FE-ABAE-40E7-BBE8-01EF8C88184E}"/>
                </a:ext>
              </a:extLst>
            </p:cNvPr>
            <p:cNvSpPr/>
            <p:nvPr/>
          </p:nvSpPr>
          <p:spPr>
            <a:xfrm>
              <a:off x="3927655" y="5697673"/>
              <a:ext cx="206364" cy="215590"/>
            </a:xfrm>
            <a:custGeom>
              <a:avLst/>
              <a:gdLst>
                <a:gd name="connsiteX0" fmla="*/ 200663 w 206364"/>
                <a:gd name="connsiteY0" fmla="*/ 193197 h 215590"/>
                <a:gd name="connsiteX1" fmla="*/ 178269 w 206364"/>
                <a:gd name="connsiteY1" fmla="*/ 215591 h 215590"/>
                <a:gd name="connsiteX2" fmla="*/ 2852 w 206364"/>
                <a:gd name="connsiteY2" fmla="*/ 40174 h 215590"/>
                <a:gd name="connsiteX3" fmla="*/ 2852 w 206364"/>
                <a:gd name="connsiteY3" fmla="*/ 25245 h 215590"/>
                <a:gd name="connsiteX4" fmla="*/ 25246 w 206364"/>
                <a:gd name="connsiteY4" fmla="*/ 2851 h 215590"/>
                <a:gd name="connsiteX5" fmla="*/ 40175 w 206364"/>
                <a:gd name="connsiteY5" fmla="*/ 2851 h 215590"/>
                <a:gd name="connsiteX6" fmla="*/ 200663 w 206364"/>
                <a:gd name="connsiteY6" fmla="*/ 163339 h 215590"/>
                <a:gd name="connsiteX7" fmla="*/ 200663 w 206364"/>
                <a:gd name="connsiteY7" fmla="*/ 193197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6364" h="215590">
                  <a:moveTo>
                    <a:pt x="200663" y="193197"/>
                  </a:moveTo>
                  <a:lnTo>
                    <a:pt x="178269" y="215591"/>
                  </a:lnTo>
                  <a:lnTo>
                    <a:pt x="2852" y="40174"/>
                  </a:lnTo>
                  <a:cubicBezTo>
                    <a:pt x="-951" y="35924"/>
                    <a:pt x="-951" y="29495"/>
                    <a:pt x="2852" y="25245"/>
                  </a:cubicBezTo>
                  <a:lnTo>
                    <a:pt x="25246" y="2851"/>
                  </a:lnTo>
                  <a:cubicBezTo>
                    <a:pt x="29497" y="-950"/>
                    <a:pt x="35924" y="-950"/>
                    <a:pt x="40175" y="2851"/>
                  </a:cubicBezTo>
                  <a:lnTo>
                    <a:pt x="200663" y="163339"/>
                  </a:lnTo>
                  <a:cubicBezTo>
                    <a:pt x="208265" y="171840"/>
                    <a:pt x="208265" y="184697"/>
                    <a:pt x="200663" y="19319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AA9C26B-B17C-407D-9C5D-F02C5902ED3D}"/>
                </a:ext>
              </a:extLst>
            </p:cNvPr>
            <p:cNvSpPr/>
            <p:nvPr/>
          </p:nvSpPr>
          <p:spPr>
            <a:xfrm>
              <a:off x="3631926" y="5581091"/>
              <a:ext cx="335904" cy="596156"/>
            </a:xfrm>
            <a:custGeom>
              <a:avLst/>
              <a:gdLst>
                <a:gd name="connsiteX0" fmla="*/ 141826 w 335904"/>
                <a:gd name="connsiteY0" fmla="*/ 332172 h 596156"/>
                <a:gd name="connsiteX1" fmla="*/ 7465 w 335904"/>
                <a:gd name="connsiteY1" fmla="*/ 332172 h 596156"/>
                <a:gd name="connsiteX2" fmla="*/ 0 w 335904"/>
                <a:gd name="connsiteY2" fmla="*/ 324708 h 596156"/>
                <a:gd name="connsiteX3" fmla="*/ 0 w 335904"/>
                <a:gd name="connsiteY3" fmla="*/ 320975 h 596156"/>
                <a:gd name="connsiteX4" fmla="*/ 160488 w 335904"/>
                <a:gd name="connsiteY4" fmla="*/ 3732 h 596156"/>
                <a:gd name="connsiteX5" fmla="*/ 167952 w 335904"/>
                <a:gd name="connsiteY5" fmla="*/ 0 h 596156"/>
                <a:gd name="connsiteX6" fmla="*/ 324708 w 335904"/>
                <a:gd name="connsiteY6" fmla="*/ 0 h 596156"/>
                <a:gd name="connsiteX7" fmla="*/ 332172 w 335904"/>
                <a:gd name="connsiteY7" fmla="*/ 7465 h 596156"/>
                <a:gd name="connsiteX8" fmla="*/ 332172 w 335904"/>
                <a:gd name="connsiteY8" fmla="*/ 11197 h 596156"/>
                <a:gd name="connsiteX9" fmla="*/ 145559 w 335904"/>
                <a:gd name="connsiteY9" fmla="*/ 261259 h 596156"/>
                <a:gd name="connsiteX10" fmla="*/ 328440 w 335904"/>
                <a:gd name="connsiteY10" fmla="*/ 261259 h 596156"/>
                <a:gd name="connsiteX11" fmla="*/ 335905 w 335904"/>
                <a:gd name="connsiteY11" fmla="*/ 268724 h 596156"/>
                <a:gd name="connsiteX12" fmla="*/ 332172 w 335904"/>
                <a:gd name="connsiteY12" fmla="*/ 272456 h 596156"/>
                <a:gd name="connsiteX13" fmla="*/ 26126 w 335904"/>
                <a:gd name="connsiteY13" fmla="*/ 589699 h 596156"/>
                <a:gd name="connsiteX14" fmla="*/ 11197 w 335904"/>
                <a:gd name="connsiteY14" fmla="*/ 582235 h 596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5904" h="596156">
                  <a:moveTo>
                    <a:pt x="141826" y="332172"/>
                  </a:moveTo>
                  <a:lnTo>
                    <a:pt x="7465" y="332172"/>
                  </a:lnTo>
                  <a:cubicBezTo>
                    <a:pt x="3459" y="331901"/>
                    <a:pt x="271" y="328713"/>
                    <a:pt x="0" y="324708"/>
                  </a:cubicBezTo>
                  <a:lnTo>
                    <a:pt x="0" y="320975"/>
                  </a:lnTo>
                  <a:lnTo>
                    <a:pt x="160488" y="3732"/>
                  </a:lnTo>
                  <a:cubicBezTo>
                    <a:pt x="164220" y="3732"/>
                    <a:pt x="164220" y="0"/>
                    <a:pt x="167952" y="0"/>
                  </a:cubicBezTo>
                  <a:lnTo>
                    <a:pt x="324708" y="0"/>
                  </a:lnTo>
                  <a:cubicBezTo>
                    <a:pt x="328712" y="271"/>
                    <a:pt x="331900" y="3459"/>
                    <a:pt x="332172" y="7465"/>
                  </a:cubicBezTo>
                  <a:lnTo>
                    <a:pt x="332172" y="11197"/>
                  </a:lnTo>
                  <a:lnTo>
                    <a:pt x="145559" y="261259"/>
                  </a:lnTo>
                  <a:lnTo>
                    <a:pt x="328440" y="261259"/>
                  </a:lnTo>
                  <a:cubicBezTo>
                    <a:pt x="332445" y="261530"/>
                    <a:pt x="335632" y="264719"/>
                    <a:pt x="335905" y="268724"/>
                  </a:cubicBezTo>
                  <a:cubicBezTo>
                    <a:pt x="335905" y="270785"/>
                    <a:pt x="334232" y="272456"/>
                    <a:pt x="332172" y="272456"/>
                  </a:cubicBezTo>
                  <a:lnTo>
                    <a:pt x="26126" y="589699"/>
                  </a:lnTo>
                  <a:cubicBezTo>
                    <a:pt x="22394" y="589699"/>
                    <a:pt x="3732" y="608360"/>
                    <a:pt x="11197" y="582235"/>
                  </a:cubicBezTo>
                  <a:close/>
                </a:path>
              </a:pathLst>
            </a:custGeom>
            <a:solidFill>
              <a:srgbClr val="FEA11B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</p:grpSp>
      <p:grpSp>
        <p:nvGrpSpPr>
          <p:cNvPr id="19" name="Graphic 52">
            <a:extLst>
              <a:ext uri="{FF2B5EF4-FFF2-40B4-BE49-F238E27FC236}">
                <a16:creationId xmlns:a16="http://schemas.microsoft.com/office/drawing/2014/main" id="{3CF689BE-082C-46DB-ABF1-9AB54159B383}"/>
              </a:ext>
            </a:extLst>
          </p:cNvPr>
          <p:cNvGrpSpPr/>
          <p:nvPr/>
        </p:nvGrpSpPr>
        <p:grpSpPr>
          <a:xfrm>
            <a:off x="2440413" y="2463224"/>
            <a:ext cx="481108" cy="424079"/>
            <a:chOff x="3465736" y="5581091"/>
            <a:chExt cx="671915" cy="596156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D272876-A501-4135-A0B7-B032D1B3B457}"/>
                </a:ext>
              </a:extLst>
            </p:cNvPr>
            <p:cNvSpPr/>
            <p:nvPr/>
          </p:nvSpPr>
          <p:spPr>
            <a:xfrm>
              <a:off x="3465836" y="5842350"/>
              <a:ext cx="206200" cy="215591"/>
            </a:xfrm>
            <a:custGeom>
              <a:avLst/>
              <a:gdLst>
                <a:gd name="connsiteX0" fmla="*/ 203413 w 206200"/>
                <a:gd name="connsiteY0" fmla="*/ 190346 h 215591"/>
                <a:gd name="connsiteX1" fmla="*/ 181019 w 206200"/>
                <a:gd name="connsiteY1" fmla="*/ 212740 h 215591"/>
                <a:gd name="connsiteX2" fmla="*/ 166090 w 206200"/>
                <a:gd name="connsiteY2" fmla="*/ 212740 h 215591"/>
                <a:gd name="connsiteX3" fmla="*/ 5602 w 206200"/>
                <a:gd name="connsiteY3" fmla="*/ 52252 h 215591"/>
                <a:gd name="connsiteX4" fmla="*/ 5602 w 206200"/>
                <a:gd name="connsiteY4" fmla="*/ 22394 h 215591"/>
                <a:gd name="connsiteX5" fmla="*/ 24264 w 206200"/>
                <a:gd name="connsiteY5" fmla="*/ 0 h 215591"/>
                <a:gd name="connsiteX6" fmla="*/ 203413 w 206200"/>
                <a:gd name="connsiteY6" fmla="*/ 179149 h 215591"/>
                <a:gd name="connsiteX7" fmla="*/ 204782 w 206200"/>
                <a:gd name="connsiteY7" fmla="*/ 188976 h 215591"/>
                <a:gd name="connsiteX8" fmla="*/ 203413 w 206200"/>
                <a:gd name="connsiteY8" fmla="*/ 190346 h 21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200" h="215591">
                  <a:moveTo>
                    <a:pt x="203413" y="190346"/>
                  </a:moveTo>
                  <a:lnTo>
                    <a:pt x="181019" y="212740"/>
                  </a:lnTo>
                  <a:cubicBezTo>
                    <a:pt x="176769" y="216543"/>
                    <a:pt x="170341" y="216543"/>
                    <a:pt x="166090" y="212740"/>
                  </a:cubicBezTo>
                  <a:lnTo>
                    <a:pt x="5602" y="52252"/>
                  </a:lnTo>
                  <a:cubicBezTo>
                    <a:pt x="-1867" y="43701"/>
                    <a:pt x="-1867" y="30945"/>
                    <a:pt x="5602" y="22394"/>
                  </a:cubicBezTo>
                  <a:lnTo>
                    <a:pt x="24264" y="0"/>
                  </a:lnTo>
                  <a:lnTo>
                    <a:pt x="203413" y="179149"/>
                  </a:lnTo>
                  <a:cubicBezTo>
                    <a:pt x="206505" y="181485"/>
                    <a:pt x="207118" y="185886"/>
                    <a:pt x="204782" y="188976"/>
                  </a:cubicBezTo>
                  <a:cubicBezTo>
                    <a:pt x="204391" y="189495"/>
                    <a:pt x="203930" y="189954"/>
                    <a:pt x="203413" y="190346"/>
                  </a:cubicBez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C194A6C-8996-48F9-AA53-CCC6A620049B}"/>
                </a:ext>
              </a:extLst>
            </p:cNvPr>
            <p:cNvSpPr/>
            <p:nvPr/>
          </p:nvSpPr>
          <p:spPr>
            <a:xfrm>
              <a:off x="3465736" y="5700419"/>
              <a:ext cx="202631" cy="212844"/>
            </a:xfrm>
            <a:custGeom>
              <a:avLst/>
              <a:gdLst>
                <a:gd name="connsiteX0" fmla="*/ 177387 w 202631"/>
                <a:gd name="connsiteY0" fmla="*/ 3837 h 212844"/>
                <a:gd name="connsiteX1" fmla="*/ 199781 w 202631"/>
                <a:gd name="connsiteY1" fmla="*/ 26231 h 212844"/>
                <a:gd name="connsiteX2" fmla="*/ 199781 w 202631"/>
                <a:gd name="connsiteY2" fmla="*/ 41160 h 212844"/>
                <a:gd name="connsiteX3" fmla="*/ 28096 w 202631"/>
                <a:gd name="connsiteY3" fmla="*/ 212844 h 212844"/>
                <a:gd name="connsiteX4" fmla="*/ 5702 w 202631"/>
                <a:gd name="connsiteY4" fmla="*/ 190451 h 212844"/>
                <a:gd name="connsiteX5" fmla="*/ 5702 w 202631"/>
                <a:gd name="connsiteY5" fmla="*/ 160592 h 212844"/>
                <a:gd name="connsiteX6" fmla="*/ 166190 w 202631"/>
                <a:gd name="connsiteY6" fmla="*/ 105 h 212844"/>
                <a:gd name="connsiteX7" fmla="*/ 177387 w 202631"/>
                <a:gd name="connsiteY7" fmla="*/ 3837 h 2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2631" h="212844">
                  <a:moveTo>
                    <a:pt x="177387" y="3837"/>
                  </a:moveTo>
                  <a:lnTo>
                    <a:pt x="199781" y="26231"/>
                  </a:lnTo>
                  <a:cubicBezTo>
                    <a:pt x="203582" y="30481"/>
                    <a:pt x="203582" y="36909"/>
                    <a:pt x="199781" y="41160"/>
                  </a:cubicBezTo>
                  <a:lnTo>
                    <a:pt x="28096" y="212844"/>
                  </a:lnTo>
                  <a:lnTo>
                    <a:pt x="5702" y="190451"/>
                  </a:lnTo>
                  <a:cubicBezTo>
                    <a:pt x="-1901" y="181950"/>
                    <a:pt x="-1901" y="169093"/>
                    <a:pt x="5702" y="160592"/>
                  </a:cubicBezTo>
                  <a:lnTo>
                    <a:pt x="166190" y="105"/>
                  </a:lnTo>
                  <a:cubicBezTo>
                    <a:pt x="170295" y="-405"/>
                    <a:pt x="174410" y="966"/>
                    <a:pt x="177387" y="383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86B16F7-775A-486F-8D02-4C46984156CD}"/>
                </a:ext>
              </a:extLst>
            </p:cNvPr>
            <p:cNvSpPr/>
            <p:nvPr/>
          </p:nvSpPr>
          <p:spPr>
            <a:xfrm>
              <a:off x="3927655" y="5842350"/>
              <a:ext cx="209996" cy="219324"/>
            </a:xfrm>
            <a:custGeom>
              <a:avLst/>
              <a:gdLst>
                <a:gd name="connsiteX0" fmla="*/ 182001 w 209996"/>
                <a:gd name="connsiteY0" fmla="*/ 0 h 219324"/>
                <a:gd name="connsiteX1" fmla="*/ 204395 w 209996"/>
                <a:gd name="connsiteY1" fmla="*/ 22394 h 219324"/>
                <a:gd name="connsiteX2" fmla="*/ 204395 w 209996"/>
                <a:gd name="connsiteY2" fmla="*/ 52252 h 219324"/>
                <a:gd name="connsiteX3" fmla="*/ 40175 w 209996"/>
                <a:gd name="connsiteY3" fmla="*/ 216472 h 219324"/>
                <a:gd name="connsiteX4" fmla="*/ 25246 w 209996"/>
                <a:gd name="connsiteY4" fmla="*/ 216472 h 219324"/>
                <a:gd name="connsiteX5" fmla="*/ 2852 w 209996"/>
                <a:gd name="connsiteY5" fmla="*/ 194078 h 219324"/>
                <a:gd name="connsiteX6" fmla="*/ 2852 w 209996"/>
                <a:gd name="connsiteY6" fmla="*/ 179149 h 219324"/>
                <a:gd name="connsiteX7" fmla="*/ 182001 w 209996"/>
                <a:gd name="connsiteY7" fmla="*/ 0 h 219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996" h="219324">
                  <a:moveTo>
                    <a:pt x="182001" y="0"/>
                  </a:moveTo>
                  <a:lnTo>
                    <a:pt x="204395" y="22394"/>
                  </a:lnTo>
                  <a:cubicBezTo>
                    <a:pt x="211863" y="30945"/>
                    <a:pt x="211863" y="43701"/>
                    <a:pt x="204395" y="52252"/>
                  </a:cubicBezTo>
                  <a:lnTo>
                    <a:pt x="40175" y="216472"/>
                  </a:lnTo>
                  <a:cubicBezTo>
                    <a:pt x="35924" y="220275"/>
                    <a:pt x="29497" y="220275"/>
                    <a:pt x="25246" y="216472"/>
                  </a:cubicBezTo>
                  <a:lnTo>
                    <a:pt x="2852" y="194078"/>
                  </a:lnTo>
                  <a:cubicBezTo>
                    <a:pt x="-951" y="189827"/>
                    <a:pt x="-951" y="183400"/>
                    <a:pt x="2852" y="179149"/>
                  </a:cubicBezTo>
                  <a:lnTo>
                    <a:pt x="182001" y="0"/>
                  </a:ln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7ACD9B1-A1CA-4A82-B883-9639C97B35C0}"/>
                </a:ext>
              </a:extLst>
            </p:cNvPr>
            <p:cNvSpPr/>
            <p:nvPr/>
          </p:nvSpPr>
          <p:spPr>
            <a:xfrm>
              <a:off x="3927655" y="5697673"/>
              <a:ext cx="206364" cy="215590"/>
            </a:xfrm>
            <a:custGeom>
              <a:avLst/>
              <a:gdLst>
                <a:gd name="connsiteX0" fmla="*/ 200663 w 206364"/>
                <a:gd name="connsiteY0" fmla="*/ 193197 h 215590"/>
                <a:gd name="connsiteX1" fmla="*/ 178269 w 206364"/>
                <a:gd name="connsiteY1" fmla="*/ 215591 h 215590"/>
                <a:gd name="connsiteX2" fmla="*/ 2852 w 206364"/>
                <a:gd name="connsiteY2" fmla="*/ 40174 h 215590"/>
                <a:gd name="connsiteX3" fmla="*/ 2852 w 206364"/>
                <a:gd name="connsiteY3" fmla="*/ 25245 h 215590"/>
                <a:gd name="connsiteX4" fmla="*/ 25246 w 206364"/>
                <a:gd name="connsiteY4" fmla="*/ 2851 h 215590"/>
                <a:gd name="connsiteX5" fmla="*/ 40175 w 206364"/>
                <a:gd name="connsiteY5" fmla="*/ 2851 h 215590"/>
                <a:gd name="connsiteX6" fmla="*/ 200663 w 206364"/>
                <a:gd name="connsiteY6" fmla="*/ 163339 h 215590"/>
                <a:gd name="connsiteX7" fmla="*/ 200663 w 206364"/>
                <a:gd name="connsiteY7" fmla="*/ 193197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6364" h="215590">
                  <a:moveTo>
                    <a:pt x="200663" y="193197"/>
                  </a:moveTo>
                  <a:lnTo>
                    <a:pt x="178269" y="215591"/>
                  </a:lnTo>
                  <a:lnTo>
                    <a:pt x="2852" y="40174"/>
                  </a:lnTo>
                  <a:cubicBezTo>
                    <a:pt x="-951" y="35924"/>
                    <a:pt x="-951" y="29495"/>
                    <a:pt x="2852" y="25245"/>
                  </a:cubicBezTo>
                  <a:lnTo>
                    <a:pt x="25246" y="2851"/>
                  </a:lnTo>
                  <a:cubicBezTo>
                    <a:pt x="29497" y="-950"/>
                    <a:pt x="35924" y="-950"/>
                    <a:pt x="40175" y="2851"/>
                  </a:cubicBezTo>
                  <a:lnTo>
                    <a:pt x="200663" y="163339"/>
                  </a:lnTo>
                  <a:cubicBezTo>
                    <a:pt x="208265" y="171840"/>
                    <a:pt x="208265" y="184697"/>
                    <a:pt x="200663" y="19319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56F012F-48C8-4E59-9C82-0F9E96FC0C08}"/>
                </a:ext>
              </a:extLst>
            </p:cNvPr>
            <p:cNvSpPr/>
            <p:nvPr/>
          </p:nvSpPr>
          <p:spPr>
            <a:xfrm>
              <a:off x="3631926" y="5581091"/>
              <a:ext cx="335904" cy="596156"/>
            </a:xfrm>
            <a:custGeom>
              <a:avLst/>
              <a:gdLst>
                <a:gd name="connsiteX0" fmla="*/ 141826 w 335904"/>
                <a:gd name="connsiteY0" fmla="*/ 332172 h 596156"/>
                <a:gd name="connsiteX1" fmla="*/ 7465 w 335904"/>
                <a:gd name="connsiteY1" fmla="*/ 332172 h 596156"/>
                <a:gd name="connsiteX2" fmla="*/ 0 w 335904"/>
                <a:gd name="connsiteY2" fmla="*/ 324708 h 596156"/>
                <a:gd name="connsiteX3" fmla="*/ 0 w 335904"/>
                <a:gd name="connsiteY3" fmla="*/ 320975 h 596156"/>
                <a:gd name="connsiteX4" fmla="*/ 160488 w 335904"/>
                <a:gd name="connsiteY4" fmla="*/ 3732 h 596156"/>
                <a:gd name="connsiteX5" fmla="*/ 167952 w 335904"/>
                <a:gd name="connsiteY5" fmla="*/ 0 h 596156"/>
                <a:gd name="connsiteX6" fmla="*/ 324708 w 335904"/>
                <a:gd name="connsiteY6" fmla="*/ 0 h 596156"/>
                <a:gd name="connsiteX7" fmla="*/ 332172 w 335904"/>
                <a:gd name="connsiteY7" fmla="*/ 7465 h 596156"/>
                <a:gd name="connsiteX8" fmla="*/ 332172 w 335904"/>
                <a:gd name="connsiteY8" fmla="*/ 11197 h 596156"/>
                <a:gd name="connsiteX9" fmla="*/ 145559 w 335904"/>
                <a:gd name="connsiteY9" fmla="*/ 261259 h 596156"/>
                <a:gd name="connsiteX10" fmla="*/ 328440 w 335904"/>
                <a:gd name="connsiteY10" fmla="*/ 261259 h 596156"/>
                <a:gd name="connsiteX11" fmla="*/ 335905 w 335904"/>
                <a:gd name="connsiteY11" fmla="*/ 268724 h 596156"/>
                <a:gd name="connsiteX12" fmla="*/ 332172 w 335904"/>
                <a:gd name="connsiteY12" fmla="*/ 272456 h 596156"/>
                <a:gd name="connsiteX13" fmla="*/ 26126 w 335904"/>
                <a:gd name="connsiteY13" fmla="*/ 589699 h 596156"/>
                <a:gd name="connsiteX14" fmla="*/ 11197 w 335904"/>
                <a:gd name="connsiteY14" fmla="*/ 582235 h 596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5904" h="596156">
                  <a:moveTo>
                    <a:pt x="141826" y="332172"/>
                  </a:moveTo>
                  <a:lnTo>
                    <a:pt x="7465" y="332172"/>
                  </a:lnTo>
                  <a:cubicBezTo>
                    <a:pt x="3459" y="331901"/>
                    <a:pt x="271" y="328713"/>
                    <a:pt x="0" y="324708"/>
                  </a:cubicBezTo>
                  <a:lnTo>
                    <a:pt x="0" y="320975"/>
                  </a:lnTo>
                  <a:lnTo>
                    <a:pt x="160488" y="3732"/>
                  </a:lnTo>
                  <a:cubicBezTo>
                    <a:pt x="164220" y="3732"/>
                    <a:pt x="164220" y="0"/>
                    <a:pt x="167952" y="0"/>
                  </a:cubicBezTo>
                  <a:lnTo>
                    <a:pt x="324708" y="0"/>
                  </a:lnTo>
                  <a:cubicBezTo>
                    <a:pt x="328712" y="271"/>
                    <a:pt x="331900" y="3459"/>
                    <a:pt x="332172" y="7465"/>
                  </a:cubicBezTo>
                  <a:lnTo>
                    <a:pt x="332172" y="11197"/>
                  </a:lnTo>
                  <a:lnTo>
                    <a:pt x="145559" y="261259"/>
                  </a:lnTo>
                  <a:lnTo>
                    <a:pt x="328440" y="261259"/>
                  </a:lnTo>
                  <a:cubicBezTo>
                    <a:pt x="332445" y="261530"/>
                    <a:pt x="335632" y="264719"/>
                    <a:pt x="335905" y="268724"/>
                  </a:cubicBezTo>
                  <a:cubicBezTo>
                    <a:pt x="335905" y="270785"/>
                    <a:pt x="334232" y="272456"/>
                    <a:pt x="332172" y="272456"/>
                  </a:cubicBezTo>
                  <a:lnTo>
                    <a:pt x="26126" y="589699"/>
                  </a:lnTo>
                  <a:cubicBezTo>
                    <a:pt x="22394" y="589699"/>
                    <a:pt x="3732" y="608360"/>
                    <a:pt x="11197" y="582235"/>
                  </a:cubicBezTo>
                  <a:close/>
                </a:path>
              </a:pathLst>
            </a:custGeom>
            <a:solidFill>
              <a:srgbClr val="FEA11B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284166-340B-490E-AA6D-6E2742C75615}"/>
              </a:ext>
            </a:extLst>
          </p:cNvPr>
          <p:cNvCxnSpPr>
            <a:cxnSpLocks/>
          </p:cNvCxnSpPr>
          <p:nvPr/>
        </p:nvCxnSpPr>
        <p:spPr>
          <a:xfrm>
            <a:off x="1636953" y="2184701"/>
            <a:ext cx="675707" cy="33270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3CA5D7-F6AB-442D-B1AD-F60C37324E9C}"/>
              </a:ext>
            </a:extLst>
          </p:cNvPr>
          <p:cNvCxnSpPr>
            <a:cxnSpLocks/>
          </p:cNvCxnSpPr>
          <p:nvPr/>
        </p:nvCxnSpPr>
        <p:spPr>
          <a:xfrm>
            <a:off x="1926101" y="1746343"/>
            <a:ext cx="547711" cy="53343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CDC0DD-D91D-4D54-B49B-4C0A42A2AEB2}"/>
              </a:ext>
            </a:extLst>
          </p:cNvPr>
          <p:cNvCxnSpPr>
            <a:cxnSpLocks/>
          </p:cNvCxnSpPr>
          <p:nvPr/>
        </p:nvCxnSpPr>
        <p:spPr>
          <a:xfrm>
            <a:off x="2548829" y="1600204"/>
            <a:ext cx="114971" cy="60328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16" name="Straight Arrow Connector 9215">
            <a:extLst>
              <a:ext uri="{FF2B5EF4-FFF2-40B4-BE49-F238E27FC236}">
                <a16:creationId xmlns:a16="http://schemas.microsoft.com/office/drawing/2014/main" id="{9363059D-26E8-4825-B92D-E86AC823B0EA}"/>
              </a:ext>
            </a:extLst>
          </p:cNvPr>
          <p:cNvCxnSpPr>
            <a:cxnSpLocks/>
          </p:cNvCxnSpPr>
          <p:nvPr/>
        </p:nvCxnSpPr>
        <p:spPr>
          <a:xfrm flipH="1">
            <a:off x="3021734" y="1638433"/>
            <a:ext cx="137406" cy="53590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20" name="Straight Arrow Connector 9219">
            <a:extLst>
              <a:ext uri="{FF2B5EF4-FFF2-40B4-BE49-F238E27FC236}">
                <a16:creationId xmlns:a16="http://schemas.microsoft.com/office/drawing/2014/main" id="{9CFB4C29-1F4A-4B76-93C5-7B860FA139DA}"/>
              </a:ext>
            </a:extLst>
          </p:cNvPr>
          <p:cNvCxnSpPr>
            <a:cxnSpLocks/>
          </p:cNvCxnSpPr>
          <p:nvPr/>
        </p:nvCxnSpPr>
        <p:spPr>
          <a:xfrm flipV="1">
            <a:off x="1352355" y="2646754"/>
            <a:ext cx="835007" cy="176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22" name="Straight Arrow Connector 9221">
            <a:extLst>
              <a:ext uri="{FF2B5EF4-FFF2-40B4-BE49-F238E27FC236}">
                <a16:creationId xmlns:a16="http://schemas.microsoft.com/office/drawing/2014/main" id="{82D2481B-7CAB-4774-9C73-D746EA6F5492}"/>
              </a:ext>
            </a:extLst>
          </p:cNvPr>
          <p:cNvCxnSpPr>
            <a:cxnSpLocks/>
          </p:cNvCxnSpPr>
          <p:nvPr/>
        </p:nvCxnSpPr>
        <p:spPr>
          <a:xfrm>
            <a:off x="3343540" y="3109737"/>
            <a:ext cx="880199" cy="54127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228" name="TextBox 9227">
            <a:extLst>
              <a:ext uri="{FF2B5EF4-FFF2-40B4-BE49-F238E27FC236}">
                <a16:creationId xmlns:a16="http://schemas.microsoft.com/office/drawing/2014/main" id="{5CDA1EEC-CBBA-4866-ABEC-28F9BCB3FFBB}"/>
              </a:ext>
            </a:extLst>
          </p:cNvPr>
          <p:cNvSpPr txBox="1"/>
          <p:nvPr/>
        </p:nvSpPr>
        <p:spPr>
          <a:xfrm>
            <a:off x="10414121" y="4890645"/>
            <a:ext cx="1290638" cy="119109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Bot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API directory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Intranet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Service </a:t>
            </a:r>
            <a:r>
              <a:rPr lang="it-IT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Now</a:t>
            </a:r>
            <a:endParaRPr lang="it-IT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64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72DC-D531-442E-8685-94A8398E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corelations</a:t>
            </a:r>
            <a:endParaRPr lang="it-IT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C8DB189-A269-4E3D-9580-2422BC853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5931" y="3543938"/>
            <a:ext cx="395879" cy="39587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84BE9EC-7EFE-4B98-807F-3A747310A08E}"/>
              </a:ext>
            </a:extLst>
          </p:cNvPr>
          <p:cNvGrpSpPr/>
          <p:nvPr/>
        </p:nvGrpSpPr>
        <p:grpSpPr>
          <a:xfrm>
            <a:off x="2936947" y="3076081"/>
            <a:ext cx="1290638" cy="680410"/>
            <a:chOff x="9230919" y="1984337"/>
            <a:chExt cx="1290638" cy="68041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7B8E5E5-FA52-421A-BE5C-3BDC7D7C9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78298" y="1984337"/>
              <a:ext cx="395881" cy="39588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F479CF-CE1B-4F50-8BDB-ADEE1B617AE8}"/>
                </a:ext>
              </a:extLst>
            </p:cNvPr>
            <p:cNvSpPr txBox="1"/>
            <p:nvPr/>
          </p:nvSpPr>
          <p:spPr>
            <a:xfrm>
              <a:off x="9230919" y="2203082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AAD Group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B0B63D9-877A-4C20-B385-06EAD6FD9993}"/>
              </a:ext>
            </a:extLst>
          </p:cNvPr>
          <p:cNvGrpSpPr/>
          <p:nvPr/>
        </p:nvGrpSpPr>
        <p:grpSpPr>
          <a:xfrm>
            <a:off x="5768258" y="741032"/>
            <a:ext cx="1290638" cy="758144"/>
            <a:chOff x="7008019" y="1338830"/>
            <a:chExt cx="1290638" cy="758144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37784C97-8BA6-403A-BBCF-7E8C7FE5B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5837" y="1338830"/>
              <a:ext cx="455002" cy="45500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311FA1-8266-4236-BE2A-9A7147D9116E}"/>
                </a:ext>
              </a:extLst>
            </p:cNvPr>
            <p:cNvSpPr txBox="1"/>
            <p:nvPr/>
          </p:nvSpPr>
          <p:spPr>
            <a:xfrm>
              <a:off x="7008019" y="1635309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subscription</a:t>
              </a:r>
              <a:endPara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861B6A2-C992-4D1B-83A5-35ED7C3EB5D8}"/>
              </a:ext>
            </a:extLst>
          </p:cNvPr>
          <p:cNvGrpSpPr/>
          <p:nvPr/>
        </p:nvGrpSpPr>
        <p:grpSpPr>
          <a:xfrm>
            <a:off x="5753697" y="5070960"/>
            <a:ext cx="1290638" cy="826206"/>
            <a:chOff x="7719281" y="5920644"/>
            <a:chExt cx="1290638" cy="826206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CCE285EB-D9C7-4F99-8F09-91C6BED95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76367" y="5920644"/>
              <a:ext cx="395879" cy="39587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F44DC8-42B8-4F40-A9C2-0512965568F2}"/>
                </a:ext>
              </a:extLst>
            </p:cNvPr>
            <p:cNvSpPr txBox="1"/>
            <p:nvPr/>
          </p:nvSpPr>
          <p:spPr>
            <a:xfrm>
              <a:off x="7719281" y="6118986"/>
              <a:ext cx="1290638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enterprise </a:t>
              </a:r>
              <a:r>
                <a:rPr lang="it-IT" sz="12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application</a:t>
              </a:r>
              <a:endPara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209AAF0-20F2-45A2-9C63-0C1400BA52B1}"/>
              </a:ext>
            </a:extLst>
          </p:cNvPr>
          <p:cNvSpPr txBox="1"/>
          <p:nvPr/>
        </p:nvSpPr>
        <p:spPr>
          <a:xfrm>
            <a:off x="5768258" y="3771877"/>
            <a:ext cx="1290638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resource</a:t>
            </a:r>
            <a:endParaRPr lang="it-IT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0D9578E-0386-484B-845E-24F1B2760376}"/>
              </a:ext>
            </a:extLst>
          </p:cNvPr>
          <p:cNvGrpSpPr/>
          <p:nvPr/>
        </p:nvGrpSpPr>
        <p:grpSpPr>
          <a:xfrm>
            <a:off x="2936947" y="1259792"/>
            <a:ext cx="1290638" cy="723573"/>
            <a:chOff x="2215653" y="1133501"/>
            <a:chExt cx="1290638" cy="723573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E135DA-10FE-4785-A0C7-DEF96BD8B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663032" y="1133501"/>
              <a:ext cx="395880" cy="39588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367E427-C073-4916-A7E0-777570DBF5CD}"/>
                </a:ext>
              </a:extLst>
            </p:cNvPr>
            <p:cNvSpPr txBox="1"/>
            <p:nvPr/>
          </p:nvSpPr>
          <p:spPr>
            <a:xfrm>
              <a:off x="2215653" y="1395409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AAD User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EF0391F-434F-447C-BA34-BD66D69DC68F}"/>
              </a:ext>
            </a:extLst>
          </p:cNvPr>
          <p:cNvGrpSpPr/>
          <p:nvPr/>
        </p:nvGrpSpPr>
        <p:grpSpPr>
          <a:xfrm>
            <a:off x="5769357" y="2108656"/>
            <a:ext cx="1290638" cy="825803"/>
            <a:chOff x="7730087" y="2720244"/>
            <a:chExt cx="1290638" cy="8258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88949EC-3994-4C92-8283-A6AEEC466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166662" y="2720244"/>
              <a:ext cx="395879" cy="395879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214FEA-9F8A-45CB-AEC9-A89359165058}"/>
                </a:ext>
              </a:extLst>
            </p:cNvPr>
            <p:cNvSpPr txBox="1"/>
            <p:nvPr/>
          </p:nvSpPr>
          <p:spPr>
            <a:xfrm>
              <a:off x="7730087" y="2918183"/>
              <a:ext cx="1290638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resource</a:t>
              </a: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 group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09D49D-E729-45D4-841B-3E51ED1E0210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3582266" y="1983365"/>
            <a:ext cx="0" cy="100414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2BA1190-8F4D-44B2-AF9E-707A6C305C05}"/>
              </a:ext>
            </a:extLst>
          </p:cNvPr>
          <p:cNvGrpSpPr/>
          <p:nvPr/>
        </p:nvGrpSpPr>
        <p:grpSpPr>
          <a:xfrm>
            <a:off x="8203616" y="3093889"/>
            <a:ext cx="1290638" cy="757374"/>
            <a:chOff x="8573262" y="2371848"/>
            <a:chExt cx="1290638" cy="757374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763AA50-9CB8-4B72-92EE-677DD6FA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020642" y="2371848"/>
              <a:ext cx="395879" cy="395879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70CAF4-43F7-456A-8EB8-93063D39C88A}"/>
                </a:ext>
              </a:extLst>
            </p:cNvPr>
            <p:cNvSpPr txBox="1"/>
            <p:nvPr/>
          </p:nvSpPr>
          <p:spPr>
            <a:xfrm>
              <a:off x="8573262" y="2667557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Tags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A157ACD-4CBF-48E5-A7E3-66EA67BDEA6B}"/>
              </a:ext>
            </a:extLst>
          </p:cNvPr>
          <p:cNvSpPr txBox="1"/>
          <p:nvPr/>
        </p:nvSpPr>
        <p:spPr>
          <a:xfrm>
            <a:off x="3239366" y="2147408"/>
            <a:ext cx="1290638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in group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71F42E6-287B-48C8-8C0C-718C3EE17038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6403870" y="1499176"/>
            <a:ext cx="9707" cy="50427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62FED6-0171-4B03-AB0B-FC478629A1D7}"/>
              </a:ext>
            </a:extLst>
          </p:cNvPr>
          <p:cNvCxnSpPr>
            <a:cxnSpLocks/>
          </p:cNvCxnSpPr>
          <p:nvPr/>
        </p:nvCxnSpPr>
        <p:spPr>
          <a:xfrm flipV="1">
            <a:off x="6399016" y="2882811"/>
            <a:ext cx="9707" cy="50427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1F2807D-AEC9-46E9-A132-B5CA686CF02C}"/>
              </a:ext>
            </a:extLst>
          </p:cNvPr>
          <p:cNvSpPr txBox="1"/>
          <p:nvPr/>
        </p:nvSpPr>
        <p:spPr>
          <a:xfrm>
            <a:off x="6234566" y="1550139"/>
            <a:ext cx="1450199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in </a:t>
            </a:r>
            <a:r>
              <a:rPr lang="it-IT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subscription</a:t>
            </a:r>
            <a:endParaRPr lang="it-IT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14BCB16-BE04-460C-A072-A7529A8385CD}"/>
              </a:ext>
            </a:extLst>
          </p:cNvPr>
          <p:cNvSpPr txBox="1"/>
          <p:nvPr/>
        </p:nvSpPr>
        <p:spPr>
          <a:xfrm>
            <a:off x="6267998" y="2965262"/>
            <a:ext cx="1581796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in </a:t>
            </a:r>
            <a:r>
              <a:rPr lang="it-IT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resource</a:t>
            </a: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group</a:t>
            </a:r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62FEDFD5-CB0D-4BFE-B827-377F8816AA18}"/>
              </a:ext>
            </a:extLst>
          </p:cNvPr>
          <p:cNvSpPr/>
          <p:nvPr/>
        </p:nvSpPr>
        <p:spPr>
          <a:xfrm>
            <a:off x="7555707" y="739342"/>
            <a:ext cx="826686" cy="5160296"/>
          </a:xfrm>
          <a:prstGeom prst="rightBrace">
            <a:avLst>
              <a:gd name="adj1" fmla="val 8333"/>
              <a:gd name="adj2" fmla="val 50523"/>
            </a:avLst>
          </a:prstGeom>
          <a:ln>
            <a:headEnd type="none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7662C6E-1650-4872-AE06-FFDB8BD382B7}"/>
              </a:ext>
            </a:extLst>
          </p:cNvPr>
          <p:cNvSpPr txBox="1"/>
          <p:nvPr/>
        </p:nvSpPr>
        <p:spPr>
          <a:xfrm>
            <a:off x="7510291" y="2912531"/>
            <a:ext cx="1290638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has</a:t>
            </a:r>
            <a:endParaRPr lang="it-IT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098B077B-0425-4558-B01C-FAD76D38BB22}"/>
              </a:ext>
            </a:extLst>
          </p:cNvPr>
          <p:cNvSpPr/>
          <p:nvPr/>
        </p:nvSpPr>
        <p:spPr>
          <a:xfrm rot="10800000">
            <a:off x="4850092" y="712667"/>
            <a:ext cx="826686" cy="3520875"/>
          </a:xfrm>
          <a:prstGeom prst="rightBrace">
            <a:avLst>
              <a:gd name="adj1" fmla="val 8333"/>
              <a:gd name="adj2" fmla="val 50523"/>
            </a:avLst>
          </a:prstGeom>
          <a:ln>
            <a:headEnd type="none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5F89976E-0D65-43C9-B72A-E9888C8013E7}"/>
              </a:ext>
            </a:extLst>
          </p:cNvPr>
          <p:cNvSpPr/>
          <p:nvPr/>
        </p:nvSpPr>
        <p:spPr>
          <a:xfrm>
            <a:off x="4051281" y="1037511"/>
            <a:ext cx="826686" cy="2813652"/>
          </a:xfrm>
          <a:prstGeom prst="rightBrace">
            <a:avLst>
              <a:gd name="adj1" fmla="val 8333"/>
              <a:gd name="adj2" fmla="val 50523"/>
            </a:avLst>
          </a:prstGeom>
          <a:ln>
            <a:headEnd type="none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F6546D0-4DBF-43F2-9508-A39EDC84BC83}"/>
              </a:ext>
            </a:extLst>
          </p:cNvPr>
          <p:cNvCxnSpPr>
            <a:cxnSpLocks/>
            <a:stCxn id="70" idx="1"/>
          </p:cNvCxnSpPr>
          <p:nvPr/>
        </p:nvCxnSpPr>
        <p:spPr>
          <a:xfrm>
            <a:off x="4850092" y="2454690"/>
            <a:ext cx="678207" cy="689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FA1555C-05D5-47E7-9177-BE288696A5B0}"/>
              </a:ext>
            </a:extLst>
          </p:cNvPr>
          <p:cNvCxnSpPr>
            <a:cxnSpLocks/>
          </p:cNvCxnSpPr>
          <p:nvPr/>
        </p:nvCxnSpPr>
        <p:spPr>
          <a:xfrm>
            <a:off x="8287143" y="3345756"/>
            <a:ext cx="333859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B19D316-FB5C-4D75-BAC1-9778F162CE5D}"/>
              </a:ext>
            </a:extLst>
          </p:cNvPr>
          <p:cNvSpPr txBox="1"/>
          <p:nvPr/>
        </p:nvSpPr>
        <p:spPr>
          <a:xfrm>
            <a:off x="4224657" y="2389081"/>
            <a:ext cx="1290638" cy="7048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access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26706628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425967-692B-4803-B509-4EC6E16F74AB}"/>
              </a:ext>
            </a:extLst>
          </p:cNvPr>
          <p:cNvCxnSpPr>
            <a:cxnSpLocks/>
          </p:cNvCxnSpPr>
          <p:nvPr/>
        </p:nvCxnSpPr>
        <p:spPr>
          <a:xfrm>
            <a:off x="1507129" y="2509822"/>
            <a:ext cx="1024823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F3E3CEA-C26A-4C83-AAE7-E0B86A8BFD9B}"/>
              </a:ext>
            </a:extLst>
          </p:cNvPr>
          <p:cNvCxnSpPr>
            <a:cxnSpLocks/>
          </p:cNvCxnSpPr>
          <p:nvPr/>
        </p:nvCxnSpPr>
        <p:spPr>
          <a:xfrm>
            <a:off x="1507129" y="3734685"/>
            <a:ext cx="1024823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1C394C-F47A-4722-A48A-CFB4D841D12E}"/>
              </a:ext>
            </a:extLst>
          </p:cNvPr>
          <p:cNvCxnSpPr>
            <a:cxnSpLocks/>
          </p:cNvCxnSpPr>
          <p:nvPr/>
        </p:nvCxnSpPr>
        <p:spPr>
          <a:xfrm>
            <a:off x="1507129" y="4959548"/>
            <a:ext cx="1024823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483D64A9-5891-435F-9114-E559870C9829}"/>
              </a:ext>
            </a:extLst>
          </p:cNvPr>
          <p:cNvSpPr txBox="1">
            <a:spLocks/>
          </p:cNvSpPr>
          <p:nvPr/>
        </p:nvSpPr>
        <p:spPr>
          <a:xfrm>
            <a:off x="1507129" y="3939786"/>
            <a:ext cx="10248234" cy="81466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0" tIns="44821" rIns="89642" bIns="44821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lnSpc>
                <a:spcPct val="100000"/>
              </a:lnSpc>
              <a:defRPr/>
            </a:pPr>
            <a:r>
              <a:rPr lang="en-US" sz="2000" spc="0" dirty="0">
                <a:solidFill>
                  <a:schemeClr val="tx1"/>
                </a:solidFill>
                <a:latin typeface="Segoe UI Semibold"/>
                <a:cs typeface="Segoe UI Semibold"/>
              </a:rPr>
              <a:t>Budget management </a:t>
            </a:r>
            <a:r>
              <a:rPr lang="en-US" sz="2000" spc="0" dirty="0">
                <a:solidFill>
                  <a:schemeClr val="tx1"/>
                </a:solidFill>
                <a:latin typeface="Segoe UI"/>
                <a:cs typeface="Segoe UI"/>
              </a:rPr>
              <a:t>at the business unit and application level</a:t>
            </a:r>
            <a:endParaRPr lang="en-US" sz="1400" i="1" spc="0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CE484E3-B077-4A8F-ADBA-DD1F19368DAC}"/>
              </a:ext>
            </a:extLst>
          </p:cNvPr>
          <p:cNvSpPr txBox="1">
            <a:spLocks/>
          </p:cNvSpPr>
          <p:nvPr/>
        </p:nvSpPr>
        <p:spPr>
          <a:xfrm>
            <a:off x="1507129" y="5164647"/>
            <a:ext cx="10248234" cy="81466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0" tIns="44821" rIns="89642" bIns="44821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lnSpc>
                <a:spcPct val="100000"/>
              </a:lnSpc>
              <a:defRPr/>
            </a:pPr>
            <a:r>
              <a:rPr lang="en-US" sz="2000" spc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Alerts</a:t>
            </a:r>
            <a:r>
              <a:rPr lang="en-US" sz="2000" b="1" spc="0">
                <a:solidFill>
                  <a:schemeClr val="tx1"/>
                </a:solidFill>
                <a:latin typeface="Segoe UI" panose="020B0502040204020203" pitchFamily="34" charset="0"/>
              </a:rPr>
              <a:t> </a:t>
            </a:r>
            <a:r>
              <a:rPr lang="en-US" sz="2000" spc="0">
                <a:solidFill>
                  <a:schemeClr val="tx1"/>
                </a:solidFill>
                <a:latin typeface="Segoe UI" panose="020B0502040204020203" pitchFamily="34" charset="0"/>
              </a:rPr>
              <a:t>for visibility and timely actions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DA0B4A68-BFCE-4596-B973-2064573FEB49}"/>
              </a:ext>
            </a:extLst>
          </p:cNvPr>
          <p:cNvSpPr txBox="1">
            <a:spLocks/>
          </p:cNvSpPr>
          <p:nvPr/>
        </p:nvSpPr>
        <p:spPr>
          <a:xfrm>
            <a:off x="1507129" y="1490060"/>
            <a:ext cx="10248234" cy="81466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0" tIns="44821" rIns="89642" bIns="44821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lnSpc>
                <a:spcPct val="100000"/>
              </a:lnSpc>
              <a:defRPr/>
            </a:pPr>
            <a:r>
              <a:rPr lang="en-US" sz="2000" spc="0">
                <a:solidFill>
                  <a:schemeClr val="tx1"/>
                </a:solidFill>
                <a:latin typeface="Segoe UI Semibold"/>
                <a:cs typeface="Segoe UI Semibold"/>
              </a:rPr>
              <a:t>Advanced </a:t>
            </a:r>
            <a:r>
              <a:rPr lang="en-US" sz="2000" spc="0">
                <a:solidFill>
                  <a:schemeClr val="tx1"/>
                </a:solidFill>
                <a:latin typeface="Segoe UI"/>
                <a:cs typeface="Segoe UI"/>
              </a:rPr>
              <a:t>cost analysis and extendable optimization recommendations engine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92597F3-4127-49E9-B946-BBAADF37E240}"/>
              </a:ext>
            </a:extLst>
          </p:cNvPr>
          <p:cNvSpPr txBox="1">
            <a:spLocks/>
          </p:cNvSpPr>
          <p:nvPr/>
        </p:nvSpPr>
        <p:spPr>
          <a:xfrm>
            <a:off x="1507129" y="2714923"/>
            <a:ext cx="10248234" cy="81466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0" tIns="44821" rIns="89642" bIns="44821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lnSpc>
                <a:spcPct val="100000"/>
              </a:lnSpc>
              <a:defRPr/>
            </a:pPr>
            <a:r>
              <a:rPr lang="en-US" sz="2000" spc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Monthly cost forecast </a:t>
            </a:r>
            <a:r>
              <a:rPr lang="en-US" sz="2000" spc="0">
                <a:solidFill>
                  <a:schemeClr val="tx1"/>
                </a:solidFill>
                <a:latin typeface="Segoe UI"/>
                <a:cs typeface="Segoe UI"/>
              </a:rPr>
              <a:t>based on the current consumption trends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78C16AC2-E48E-4EF5-BD59-11CEDAE9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management portal capabilities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8D5862-C470-43C4-831A-665698408BE0}"/>
              </a:ext>
            </a:extLst>
          </p:cNvPr>
          <p:cNvGrpSpPr/>
          <p:nvPr/>
        </p:nvGrpSpPr>
        <p:grpSpPr>
          <a:xfrm>
            <a:off x="461595" y="1462834"/>
            <a:ext cx="869112" cy="869112"/>
            <a:chOff x="461595" y="1462834"/>
            <a:chExt cx="869112" cy="86911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27FD2F5-F3D3-4D25-899C-85F7227C6311}"/>
                </a:ext>
              </a:extLst>
            </p:cNvPr>
            <p:cNvSpPr/>
            <p:nvPr/>
          </p:nvSpPr>
          <p:spPr bwMode="auto">
            <a:xfrm>
              <a:off x="461595" y="1462834"/>
              <a:ext cx="869112" cy="869112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Graphic 40">
              <a:extLst>
                <a:ext uri="{FF2B5EF4-FFF2-40B4-BE49-F238E27FC236}">
                  <a16:creationId xmlns:a16="http://schemas.microsoft.com/office/drawing/2014/main" id="{31F9504D-D822-49ED-8C27-93C5563B32E6}"/>
                </a:ext>
              </a:extLst>
            </p:cNvPr>
            <p:cNvSpPr/>
            <p:nvPr/>
          </p:nvSpPr>
          <p:spPr>
            <a:xfrm>
              <a:off x="659678" y="1668089"/>
              <a:ext cx="472946" cy="458602"/>
            </a:xfrm>
            <a:custGeom>
              <a:avLst/>
              <a:gdLst>
                <a:gd name="connsiteX0" fmla="*/ 310504 w 1996311"/>
                <a:gd name="connsiteY0" fmla="*/ 1935766 h 1935765"/>
                <a:gd name="connsiteX1" fmla="*/ 954013 w 1996311"/>
                <a:gd name="connsiteY1" fmla="*/ 1935766 h 1935765"/>
                <a:gd name="connsiteX2" fmla="*/ 876765 w 1996311"/>
                <a:gd name="connsiteY2" fmla="*/ 1922907 h 1935765"/>
                <a:gd name="connsiteX3" fmla="*/ 876765 w 1996311"/>
                <a:gd name="connsiteY3" fmla="*/ 1624013 h 1935765"/>
                <a:gd name="connsiteX4" fmla="*/ 799803 w 1996311"/>
                <a:gd name="connsiteY4" fmla="*/ 1425607 h 1935765"/>
                <a:gd name="connsiteX5" fmla="*/ 455379 w 1996311"/>
                <a:gd name="connsiteY5" fmla="*/ 1076516 h 1935765"/>
                <a:gd name="connsiteX6" fmla="*/ 344508 w 1996311"/>
                <a:gd name="connsiteY6" fmla="*/ 1060609 h 1935765"/>
                <a:gd name="connsiteX7" fmla="*/ 330125 w 1996311"/>
                <a:gd name="connsiteY7" fmla="*/ 1224629 h 1935765"/>
                <a:gd name="connsiteX8" fmla="*/ 540152 w 1996311"/>
                <a:gd name="connsiteY8" fmla="*/ 1437513 h 1935765"/>
                <a:gd name="connsiteX9" fmla="*/ 545390 w 1996311"/>
                <a:gd name="connsiteY9" fmla="*/ 1524762 h 1935765"/>
                <a:gd name="connsiteX10" fmla="*/ 461856 w 1996311"/>
                <a:gd name="connsiteY10" fmla="*/ 1530096 h 1935765"/>
                <a:gd name="connsiteX11" fmla="*/ 225731 w 1996311"/>
                <a:gd name="connsiteY11" fmla="*/ 1292066 h 1935765"/>
                <a:gd name="connsiteX12" fmla="*/ 219254 w 1996311"/>
                <a:gd name="connsiteY12" fmla="*/ 1282827 h 1935765"/>
                <a:gd name="connsiteX13" fmla="*/ 176201 w 1996311"/>
                <a:gd name="connsiteY13" fmla="*/ 1139952 h 1935765"/>
                <a:gd name="connsiteX14" fmla="*/ 163152 w 1996311"/>
                <a:gd name="connsiteY14" fmla="*/ 879443 h 1935765"/>
                <a:gd name="connsiteX15" fmla="*/ 154008 w 1996311"/>
                <a:gd name="connsiteY15" fmla="*/ 769715 h 1935765"/>
                <a:gd name="connsiteX16" fmla="*/ 58758 w 1996311"/>
                <a:gd name="connsiteY16" fmla="*/ 716851 h 1935765"/>
                <a:gd name="connsiteX17" fmla="*/ 84 w 1996311"/>
                <a:gd name="connsiteY17" fmla="*/ 800195 h 1935765"/>
                <a:gd name="connsiteX18" fmla="*/ 84 w 1996311"/>
                <a:gd name="connsiteY18" fmla="*/ 1069943 h 1935765"/>
                <a:gd name="connsiteX19" fmla="*/ 84 w 1996311"/>
                <a:gd name="connsiteY19" fmla="*/ 1069943 h 1935765"/>
                <a:gd name="connsiteX20" fmla="*/ 84 w 1996311"/>
                <a:gd name="connsiteY20" fmla="*/ 1310640 h 1935765"/>
                <a:gd name="connsiteX21" fmla="*/ 53615 w 1996311"/>
                <a:gd name="connsiteY21" fmla="*/ 1474661 h 1935765"/>
                <a:gd name="connsiteX22" fmla="*/ 399372 w 1996311"/>
                <a:gd name="connsiteY22" fmla="*/ 1923002 h 1935765"/>
                <a:gd name="connsiteX23" fmla="*/ 1042119 w 1996311"/>
                <a:gd name="connsiteY23" fmla="*/ 1935766 h 1935765"/>
                <a:gd name="connsiteX24" fmla="*/ 1685628 w 1996311"/>
                <a:gd name="connsiteY24" fmla="*/ 1935766 h 1935765"/>
                <a:gd name="connsiteX25" fmla="*/ 1596950 w 1996311"/>
                <a:gd name="connsiteY25" fmla="*/ 1922907 h 1935765"/>
                <a:gd name="connsiteX26" fmla="*/ 1942708 w 1996311"/>
                <a:gd name="connsiteY26" fmla="*/ 1474565 h 1935765"/>
                <a:gd name="connsiteX27" fmla="*/ 1996238 w 1996311"/>
                <a:gd name="connsiteY27" fmla="*/ 1310545 h 1935765"/>
                <a:gd name="connsiteX28" fmla="*/ 1996238 w 1996311"/>
                <a:gd name="connsiteY28" fmla="*/ 1069848 h 1935765"/>
                <a:gd name="connsiteX29" fmla="*/ 1996238 w 1996311"/>
                <a:gd name="connsiteY29" fmla="*/ 1069848 h 1935765"/>
                <a:gd name="connsiteX30" fmla="*/ 1996238 w 1996311"/>
                <a:gd name="connsiteY30" fmla="*/ 800100 h 1935765"/>
                <a:gd name="connsiteX31" fmla="*/ 1937564 w 1996311"/>
                <a:gd name="connsiteY31" fmla="*/ 716756 h 1935765"/>
                <a:gd name="connsiteX32" fmla="*/ 1842314 w 1996311"/>
                <a:gd name="connsiteY32" fmla="*/ 769620 h 1935765"/>
                <a:gd name="connsiteX33" fmla="*/ 1833170 w 1996311"/>
                <a:gd name="connsiteY33" fmla="*/ 879348 h 1935765"/>
                <a:gd name="connsiteX34" fmla="*/ 1820121 w 1996311"/>
                <a:gd name="connsiteY34" fmla="*/ 1139857 h 1935765"/>
                <a:gd name="connsiteX35" fmla="*/ 1777068 w 1996311"/>
                <a:gd name="connsiteY35" fmla="*/ 1282732 h 1935765"/>
                <a:gd name="connsiteX36" fmla="*/ 1770591 w 1996311"/>
                <a:gd name="connsiteY36" fmla="*/ 1291971 h 1935765"/>
                <a:gd name="connsiteX37" fmla="*/ 1534466 w 1996311"/>
                <a:gd name="connsiteY37" fmla="*/ 1530001 h 1935765"/>
                <a:gd name="connsiteX38" fmla="*/ 1450932 w 1996311"/>
                <a:gd name="connsiteY38" fmla="*/ 1524667 h 1935765"/>
                <a:gd name="connsiteX39" fmla="*/ 1456171 w 1996311"/>
                <a:gd name="connsiteY39" fmla="*/ 1437418 h 1935765"/>
                <a:gd name="connsiteX40" fmla="*/ 1666197 w 1996311"/>
                <a:gd name="connsiteY40" fmla="*/ 1224534 h 1935765"/>
                <a:gd name="connsiteX41" fmla="*/ 1651814 w 1996311"/>
                <a:gd name="connsiteY41" fmla="*/ 1060514 h 1935765"/>
                <a:gd name="connsiteX42" fmla="*/ 1540943 w 1996311"/>
                <a:gd name="connsiteY42" fmla="*/ 1076420 h 1935765"/>
                <a:gd name="connsiteX43" fmla="*/ 1196519 w 1996311"/>
                <a:gd name="connsiteY43" fmla="*/ 1425512 h 1935765"/>
                <a:gd name="connsiteX44" fmla="*/ 1119557 w 1996311"/>
                <a:gd name="connsiteY44" fmla="*/ 1623917 h 1935765"/>
                <a:gd name="connsiteX45" fmla="*/ 1119557 w 1996311"/>
                <a:gd name="connsiteY45" fmla="*/ 1922812 h 1935765"/>
                <a:gd name="connsiteX46" fmla="*/ 1267576 w 1996311"/>
                <a:gd name="connsiteY46" fmla="*/ 304991 h 1935765"/>
                <a:gd name="connsiteX47" fmla="*/ 888767 w 1996311"/>
                <a:gd name="connsiteY47" fmla="*/ 304991 h 1935765"/>
                <a:gd name="connsiteX48" fmla="*/ 749892 w 1996311"/>
                <a:gd name="connsiteY48" fmla="*/ 436912 h 1935765"/>
                <a:gd name="connsiteX49" fmla="*/ 888767 w 1996311"/>
                <a:gd name="connsiteY49" fmla="*/ 562832 h 1935765"/>
                <a:gd name="connsiteX50" fmla="*/ 1128701 w 1996311"/>
                <a:gd name="connsiteY50" fmla="*/ 568833 h 1935765"/>
                <a:gd name="connsiteX51" fmla="*/ 1273958 w 1996311"/>
                <a:gd name="connsiteY51" fmla="*/ 694754 h 1935765"/>
                <a:gd name="connsiteX52" fmla="*/ 1128701 w 1996311"/>
                <a:gd name="connsiteY52" fmla="*/ 820674 h 1935765"/>
                <a:gd name="connsiteX53" fmla="*/ 743510 w 1996311"/>
                <a:gd name="connsiteY53" fmla="*/ 820674 h 1935765"/>
                <a:gd name="connsiteX54" fmla="*/ 1008686 w 1996311"/>
                <a:gd name="connsiteY54" fmla="*/ 131159 h 1935765"/>
                <a:gd name="connsiteX55" fmla="*/ 1008686 w 1996311"/>
                <a:gd name="connsiteY55" fmla="*/ 1000316 h 1935765"/>
                <a:gd name="connsiteX56" fmla="*/ 1585806 w 1996311"/>
                <a:gd name="connsiteY56" fmla="*/ 567023 h 1935765"/>
                <a:gd name="connsiteX57" fmla="*/ 1018783 w 1996311"/>
                <a:gd name="connsiteY57" fmla="*/ 0 h 1935765"/>
                <a:gd name="connsiteX58" fmla="*/ 451760 w 1996311"/>
                <a:gd name="connsiteY58" fmla="*/ 567023 h 1935765"/>
                <a:gd name="connsiteX59" fmla="*/ 1018783 w 1996311"/>
                <a:gd name="connsiteY59" fmla="*/ 1134047 h 1935765"/>
                <a:gd name="connsiteX60" fmla="*/ 1585806 w 1996311"/>
                <a:gd name="connsiteY60" fmla="*/ 567023 h 193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996311" h="1935765">
                  <a:moveTo>
                    <a:pt x="310504" y="1935766"/>
                  </a:moveTo>
                  <a:lnTo>
                    <a:pt x="954013" y="1935766"/>
                  </a:lnTo>
                  <a:moveTo>
                    <a:pt x="876765" y="1922907"/>
                  </a:moveTo>
                  <a:cubicBezTo>
                    <a:pt x="876765" y="1922907"/>
                    <a:pt x="875432" y="1713929"/>
                    <a:pt x="876765" y="1624013"/>
                  </a:cubicBezTo>
                  <a:cubicBezTo>
                    <a:pt x="878099" y="1546003"/>
                    <a:pt x="850667" y="1479899"/>
                    <a:pt x="799803" y="1425607"/>
                  </a:cubicBezTo>
                  <a:cubicBezTo>
                    <a:pt x="687599" y="1306544"/>
                    <a:pt x="571489" y="1191482"/>
                    <a:pt x="455379" y="1076516"/>
                  </a:cubicBezTo>
                  <a:cubicBezTo>
                    <a:pt x="427947" y="1047464"/>
                    <a:pt x="373178" y="1042130"/>
                    <a:pt x="344508" y="1060609"/>
                  </a:cubicBezTo>
                  <a:cubicBezTo>
                    <a:pt x="284501" y="1101566"/>
                    <a:pt x="285834" y="1180910"/>
                    <a:pt x="330125" y="1224629"/>
                  </a:cubicBezTo>
                  <a:cubicBezTo>
                    <a:pt x="400610" y="1293400"/>
                    <a:pt x="469762" y="1366171"/>
                    <a:pt x="540152" y="1437513"/>
                  </a:cubicBezTo>
                  <a:cubicBezTo>
                    <a:pt x="568822" y="1466564"/>
                    <a:pt x="570155" y="1497044"/>
                    <a:pt x="545390" y="1524762"/>
                  </a:cubicBezTo>
                  <a:cubicBezTo>
                    <a:pt x="528436" y="1545908"/>
                    <a:pt x="481478" y="1549908"/>
                    <a:pt x="461856" y="1530096"/>
                  </a:cubicBezTo>
                  <a:cubicBezTo>
                    <a:pt x="382227" y="1452086"/>
                    <a:pt x="303932" y="1371410"/>
                    <a:pt x="225731" y="1292066"/>
                  </a:cubicBezTo>
                  <a:cubicBezTo>
                    <a:pt x="223160" y="1289399"/>
                    <a:pt x="221826" y="1285494"/>
                    <a:pt x="219254" y="1282827"/>
                  </a:cubicBezTo>
                  <a:cubicBezTo>
                    <a:pt x="190584" y="1240536"/>
                    <a:pt x="177535" y="1192911"/>
                    <a:pt x="176201" y="1139952"/>
                  </a:cubicBezTo>
                  <a:cubicBezTo>
                    <a:pt x="174868" y="1052703"/>
                    <a:pt x="167057" y="966692"/>
                    <a:pt x="163152" y="879443"/>
                  </a:cubicBezTo>
                  <a:cubicBezTo>
                    <a:pt x="160580" y="842391"/>
                    <a:pt x="164486" y="805339"/>
                    <a:pt x="154008" y="769715"/>
                  </a:cubicBezTo>
                  <a:cubicBezTo>
                    <a:pt x="142292" y="731330"/>
                    <a:pt x="97906" y="708851"/>
                    <a:pt x="58758" y="716851"/>
                  </a:cubicBezTo>
                  <a:cubicBezTo>
                    <a:pt x="24849" y="723424"/>
                    <a:pt x="84" y="759143"/>
                    <a:pt x="84" y="800195"/>
                  </a:cubicBezTo>
                  <a:cubicBezTo>
                    <a:pt x="84" y="890111"/>
                    <a:pt x="84" y="980027"/>
                    <a:pt x="84" y="1069943"/>
                  </a:cubicBezTo>
                  <a:lnTo>
                    <a:pt x="84" y="1069943"/>
                  </a:lnTo>
                  <a:cubicBezTo>
                    <a:pt x="84" y="1149287"/>
                    <a:pt x="1418" y="1229963"/>
                    <a:pt x="84" y="1310640"/>
                  </a:cubicBezTo>
                  <a:cubicBezTo>
                    <a:pt x="-1249" y="1372838"/>
                    <a:pt x="13133" y="1425702"/>
                    <a:pt x="53615" y="1474661"/>
                  </a:cubicBezTo>
                  <a:cubicBezTo>
                    <a:pt x="138387" y="1579150"/>
                    <a:pt x="399372" y="1923002"/>
                    <a:pt x="399372" y="1923002"/>
                  </a:cubicBezTo>
                  <a:moveTo>
                    <a:pt x="1042119" y="1935766"/>
                  </a:moveTo>
                  <a:lnTo>
                    <a:pt x="1685628" y="1935766"/>
                  </a:lnTo>
                  <a:moveTo>
                    <a:pt x="1596950" y="1922907"/>
                  </a:moveTo>
                  <a:cubicBezTo>
                    <a:pt x="1596950" y="1922907"/>
                    <a:pt x="1857935" y="1579054"/>
                    <a:pt x="1942708" y="1474565"/>
                  </a:cubicBezTo>
                  <a:cubicBezTo>
                    <a:pt x="1983189" y="1425607"/>
                    <a:pt x="1997477" y="1372743"/>
                    <a:pt x="1996238" y="1310545"/>
                  </a:cubicBezTo>
                  <a:cubicBezTo>
                    <a:pt x="1994905" y="1229868"/>
                    <a:pt x="1996238" y="1149191"/>
                    <a:pt x="1996238" y="1069848"/>
                  </a:cubicBezTo>
                  <a:lnTo>
                    <a:pt x="1996238" y="1069848"/>
                  </a:lnTo>
                  <a:cubicBezTo>
                    <a:pt x="1996238" y="979932"/>
                    <a:pt x="1996238" y="890016"/>
                    <a:pt x="1996238" y="800100"/>
                  </a:cubicBezTo>
                  <a:cubicBezTo>
                    <a:pt x="1996238" y="759143"/>
                    <a:pt x="1971473" y="723424"/>
                    <a:pt x="1937564" y="716756"/>
                  </a:cubicBezTo>
                  <a:cubicBezTo>
                    <a:pt x="1898417" y="708851"/>
                    <a:pt x="1854030" y="731330"/>
                    <a:pt x="1842314" y="769620"/>
                  </a:cubicBezTo>
                  <a:cubicBezTo>
                    <a:pt x="1831837" y="805339"/>
                    <a:pt x="1835837" y="842391"/>
                    <a:pt x="1833170" y="879348"/>
                  </a:cubicBezTo>
                  <a:cubicBezTo>
                    <a:pt x="1829265" y="966597"/>
                    <a:pt x="1821455" y="1052608"/>
                    <a:pt x="1820121" y="1139857"/>
                  </a:cubicBezTo>
                  <a:cubicBezTo>
                    <a:pt x="1818788" y="1192721"/>
                    <a:pt x="1805738" y="1240346"/>
                    <a:pt x="1777068" y="1282732"/>
                  </a:cubicBezTo>
                  <a:cubicBezTo>
                    <a:pt x="1774496" y="1285399"/>
                    <a:pt x="1773163" y="1289304"/>
                    <a:pt x="1770591" y="1291971"/>
                  </a:cubicBezTo>
                  <a:cubicBezTo>
                    <a:pt x="1692296" y="1371314"/>
                    <a:pt x="1614000" y="1451991"/>
                    <a:pt x="1534466" y="1530001"/>
                  </a:cubicBezTo>
                  <a:cubicBezTo>
                    <a:pt x="1514940" y="1549813"/>
                    <a:pt x="1467887" y="1545908"/>
                    <a:pt x="1450932" y="1524667"/>
                  </a:cubicBezTo>
                  <a:cubicBezTo>
                    <a:pt x="1426167" y="1496854"/>
                    <a:pt x="1427405" y="1466469"/>
                    <a:pt x="1456171" y="1437418"/>
                  </a:cubicBezTo>
                  <a:cubicBezTo>
                    <a:pt x="1526656" y="1365980"/>
                    <a:pt x="1595807" y="1293304"/>
                    <a:pt x="1666197" y="1224534"/>
                  </a:cubicBezTo>
                  <a:cubicBezTo>
                    <a:pt x="1710584" y="1180910"/>
                    <a:pt x="1711822" y="1101566"/>
                    <a:pt x="1651814" y="1060514"/>
                  </a:cubicBezTo>
                  <a:cubicBezTo>
                    <a:pt x="1623144" y="1042035"/>
                    <a:pt x="1568280" y="1047274"/>
                    <a:pt x="1540943" y="1076420"/>
                  </a:cubicBezTo>
                  <a:cubicBezTo>
                    <a:pt x="1424834" y="1191482"/>
                    <a:pt x="1308724" y="1306544"/>
                    <a:pt x="1196519" y="1425512"/>
                  </a:cubicBezTo>
                  <a:cubicBezTo>
                    <a:pt x="1145656" y="1479709"/>
                    <a:pt x="1118224" y="1545812"/>
                    <a:pt x="1119557" y="1623917"/>
                  </a:cubicBezTo>
                  <a:cubicBezTo>
                    <a:pt x="1120891" y="1713833"/>
                    <a:pt x="1119557" y="1922812"/>
                    <a:pt x="1119557" y="1922812"/>
                  </a:cubicBezTo>
                  <a:moveTo>
                    <a:pt x="1267576" y="304991"/>
                  </a:moveTo>
                  <a:cubicBezTo>
                    <a:pt x="1267576" y="304991"/>
                    <a:pt x="1267576" y="304991"/>
                    <a:pt x="888767" y="304991"/>
                  </a:cubicBezTo>
                  <a:cubicBezTo>
                    <a:pt x="813043" y="304991"/>
                    <a:pt x="749892" y="364903"/>
                    <a:pt x="749892" y="436912"/>
                  </a:cubicBezTo>
                  <a:cubicBezTo>
                    <a:pt x="749892" y="502825"/>
                    <a:pt x="813043" y="562832"/>
                    <a:pt x="888767" y="562832"/>
                  </a:cubicBezTo>
                  <a:cubicBezTo>
                    <a:pt x="888767" y="562832"/>
                    <a:pt x="888767" y="562832"/>
                    <a:pt x="1128701" y="568833"/>
                  </a:cubicBezTo>
                  <a:cubicBezTo>
                    <a:pt x="1210807" y="568833"/>
                    <a:pt x="1273958" y="622745"/>
                    <a:pt x="1273958" y="694754"/>
                  </a:cubicBezTo>
                  <a:cubicBezTo>
                    <a:pt x="1273958" y="766763"/>
                    <a:pt x="1210807" y="820674"/>
                    <a:pt x="1128701" y="820674"/>
                  </a:cubicBezTo>
                  <a:cubicBezTo>
                    <a:pt x="1128701" y="820674"/>
                    <a:pt x="1128701" y="820674"/>
                    <a:pt x="743510" y="820674"/>
                  </a:cubicBezTo>
                  <a:moveTo>
                    <a:pt x="1008686" y="131159"/>
                  </a:moveTo>
                  <a:cubicBezTo>
                    <a:pt x="1008686" y="1000316"/>
                    <a:pt x="1008686" y="1000316"/>
                    <a:pt x="1008686" y="1000316"/>
                  </a:cubicBezTo>
                  <a:moveTo>
                    <a:pt x="1585806" y="567023"/>
                  </a:moveTo>
                  <a:cubicBezTo>
                    <a:pt x="1585806" y="253841"/>
                    <a:pt x="1331965" y="0"/>
                    <a:pt x="1018783" y="0"/>
                  </a:cubicBezTo>
                  <a:cubicBezTo>
                    <a:pt x="705601" y="0"/>
                    <a:pt x="451760" y="253937"/>
                    <a:pt x="451760" y="567023"/>
                  </a:cubicBezTo>
                  <a:cubicBezTo>
                    <a:pt x="451760" y="880110"/>
                    <a:pt x="705601" y="1134047"/>
                    <a:pt x="1018783" y="1134047"/>
                  </a:cubicBezTo>
                  <a:cubicBezTo>
                    <a:pt x="1331965" y="1134047"/>
                    <a:pt x="1585806" y="880205"/>
                    <a:pt x="1585806" y="567023"/>
                  </a:cubicBezTo>
                  <a:close/>
                </a:path>
              </a:pathLst>
            </a:custGeom>
            <a:noFill/>
            <a:ln w="12700" cap="sq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3AE818-7533-45C8-955F-C72CCE75CC67}"/>
              </a:ext>
            </a:extLst>
          </p:cNvPr>
          <p:cNvGrpSpPr/>
          <p:nvPr/>
        </p:nvGrpSpPr>
        <p:grpSpPr>
          <a:xfrm>
            <a:off x="461595" y="3912558"/>
            <a:ext cx="869112" cy="869112"/>
            <a:chOff x="461595" y="3912558"/>
            <a:chExt cx="869112" cy="86911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E1616B1-F4B6-4FB7-B9BD-1DF47ECF5637}"/>
                </a:ext>
              </a:extLst>
            </p:cNvPr>
            <p:cNvSpPr/>
            <p:nvPr/>
          </p:nvSpPr>
          <p:spPr bwMode="auto">
            <a:xfrm>
              <a:off x="461595" y="3912558"/>
              <a:ext cx="869112" cy="869112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money_2" title="Icon of a dollar sign with an arrow around it pointing clockwise">
              <a:extLst>
                <a:ext uri="{FF2B5EF4-FFF2-40B4-BE49-F238E27FC236}">
                  <a16:creationId xmlns:a16="http://schemas.microsoft.com/office/drawing/2014/main" id="{7E4F9143-25CE-4674-AC93-8C14ACC9791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8054" y="4085863"/>
              <a:ext cx="495554" cy="522502"/>
            </a:xfrm>
            <a:custGeom>
              <a:avLst/>
              <a:gdLst>
                <a:gd name="T0" fmla="*/ 307 w 307"/>
                <a:gd name="T1" fmla="*/ 163 h 326"/>
                <a:gd name="T2" fmla="*/ 282 w 307"/>
                <a:gd name="T3" fmla="*/ 244 h 326"/>
                <a:gd name="T4" fmla="*/ 82 w 307"/>
                <a:gd name="T5" fmla="*/ 281 h 326"/>
                <a:gd name="T6" fmla="*/ 45 w 307"/>
                <a:gd name="T7" fmla="*/ 82 h 326"/>
                <a:gd name="T8" fmla="*/ 245 w 307"/>
                <a:gd name="T9" fmla="*/ 45 h 326"/>
                <a:gd name="T10" fmla="*/ 297 w 307"/>
                <a:gd name="T11" fmla="*/ 110 h 326"/>
                <a:gd name="T12" fmla="*/ 257 w 307"/>
                <a:gd name="T13" fmla="*/ 99 h 326"/>
                <a:gd name="T14" fmla="*/ 297 w 307"/>
                <a:gd name="T15" fmla="*/ 109 h 326"/>
                <a:gd name="T16" fmla="*/ 307 w 307"/>
                <a:gd name="T17" fmla="*/ 70 h 326"/>
                <a:gd name="T18" fmla="*/ 126 w 307"/>
                <a:gd name="T19" fmla="*/ 199 h 326"/>
                <a:gd name="T20" fmla="*/ 182 w 307"/>
                <a:gd name="T21" fmla="*/ 199 h 326"/>
                <a:gd name="T22" fmla="*/ 202 w 307"/>
                <a:gd name="T23" fmla="*/ 179 h 326"/>
                <a:gd name="T24" fmla="*/ 182 w 307"/>
                <a:gd name="T25" fmla="*/ 158 h 326"/>
                <a:gd name="T26" fmla="*/ 147 w 307"/>
                <a:gd name="T27" fmla="*/ 158 h 326"/>
                <a:gd name="T28" fmla="*/ 126 w 307"/>
                <a:gd name="T29" fmla="*/ 137 h 326"/>
                <a:gd name="T30" fmla="*/ 147 w 307"/>
                <a:gd name="T31" fmla="*/ 117 h 326"/>
                <a:gd name="T32" fmla="*/ 201 w 307"/>
                <a:gd name="T33" fmla="*/ 117 h 326"/>
                <a:gd name="T34" fmla="*/ 164 w 307"/>
                <a:gd name="T35" fmla="*/ 88 h 326"/>
                <a:gd name="T36" fmla="*/ 164 w 307"/>
                <a:gd name="T37" fmla="*/ 2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7" h="326">
                  <a:moveTo>
                    <a:pt x="307" y="163"/>
                  </a:moveTo>
                  <a:cubicBezTo>
                    <a:pt x="307" y="191"/>
                    <a:pt x="299" y="219"/>
                    <a:pt x="282" y="244"/>
                  </a:cubicBezTo>
                  <a:cubicBezTo>
                    <a:pt x="237" y="310"/>
                    <a:pt x="148" y="326"/>
                    <a:pt x="82" y="281"/>
                  </a:cubicBezTo>
                  <a:cubicBezTo>
                    <a:pt x="17" y="236"/>
                    <a:pt x="0" y="147"/>
                    <a:pt x="45" y="82"/>
                  </a:cubicBezTo>
                  <a:cubicBezTo>
                    <a:pt x="90" y="16"/>
                    <a:pt x="179" y="0"/>
                    <a:pt x="245" y="45"/>
                  </a:cubicBezTo>
                  <a:cubicBezTo>
                    <a:pt x="269" y="61"/>
                    <a:pt x="287" y="84"/>
                    <a:pt x="297" y="110"/>
                  </a:cubicBezTo>
                  <a:moveTo>
                    <a:pt x="257" y="99"/>
                  </a:moveTo>
                  <a:cubicBezTo>
                    <a:pt x="297" y="109"/>
                    <a:pt x="297" y="109"/>
                    <a:pt x="297" y="109"/>
                  </a:cubicBezTo>
                  <a:cubicBezTo>
                    <a:pt x="307" y="70"/>
                    <a:pt x="307" y="70"/>
                    <a:pt x="307" y="70"/>
                  </a:cubicBezTo>
                  <a:moveTo>
                    <a:pt x="126" y="199"/>
                  </a:moveTo>
                  <a:cubicBezTo>
                    <a:pt x="182" y="199"/>
                    <a:pt x="182" y="199"/>
                    <a:pt x="182" y="199"/>
                  </a:cubicBezTo>
                  <a:cubicBezTo>
                    <a:pt x="193" y="199"/>
                    <a:pt x="202" y="190"/>
                    <a:pt x="202" y="179"/>
                  </a:cubicBezTo>
                  <a:cubicBezTo>
                    <a:pt x="202" y="168"/>
                    <a:pt x="193" y="158"/>
                    <a:pt x="18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36" y="158"/>
                    <a:pt x="126" y="148"/>
                    <a:pt x="126" y="137"/>
                  </a:cubicBezTo>
                  <a:cubicBezTo>
                    <a:pt x="126" y="126"/>
                    <a:pt x="136" y="117"/>
                    <a:pt x="147" y="117"/>
                  </a:cubicBezTo>
                  <a:cubicBezTo>
                    <a:pt x="201" y="117"/>
                    <a:pt x="201" y="117"/>
                    <a:pt x="201" y="117"/>
                  </a:cubicBezTo>
                  <a:moveTo>
                    <a:pt x="164" y="88"/>
                  </a:moveTo>
                  <a:cubicBezTo>
                    <a:pt x="164" y="226"/>
                    <a:pt x="164" y="226"/>
                    <a:pt x="164" y="226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B683F2D-324F-472C-9CBF-31DFCFD7B73E}"/>
              </a:ext>
            </a:extLst>
          </p:cNvPr>
          <p:cNvGrpSpPr/>
          <p:nvPr/>
        </p:nvGrpSpPr>
        <p:grpSpPr>
          <a:xfrm>
            <a:off x="451008" y="2687696"/>
            <a:ext cx="869112" cy="869112"/>
            <a:chOff x="451008" y="2687696"/>
            <a:chExt cx="869112" cy="86911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33FE705-04CD-48FA-A99F-D402CD434B22}"/>
                </a:ext>
              </a:extLst>
            </p:cNvPr>
            <p:cNvSpPr/>
            <p:nvPr/>
          </p:nvSpPr>
          <p:spPr bwMode="auto">
            <a:xfrm>
              <a:off x="451008" y="2687696"/>
              <a:ext cx="869112" cy="869112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Graphic 118">
              <a:extLst>
                <a:ext uri="{FF2B5EF4-FFF2-40B4-BE49-F238E27FC236}">
                  <a16:creationId xmlns:a16="http://schemas.microsoft.com/office/drawing/2014/main" id="{23291E1D-0376-498D-8EBC-AD29851ED139}"/>
                </a:ext>
              </a:extLst>
            </p:cNvPr>
            <p:cNvSpPr/>
            <p:nvPr/>
          </p:nvSpPr>
          <p:spPr>
            <a:xfrm>
              <a:off x="632756" y="2916427"/>
              <a:ext cx="505616" cy="411650"/>
            </a:xfrm>
            <a:custGeom>
              <a:avLst/>
              <a:gdLst>
                <a:gd name="connsiteX0" fmla="*/ 365093 w 370046"/>
                <a:gd name="connsiteY0" fmla="*/ 5048 h 301275"/>
                <a:gd name="connsiteX1" fmla="*/ 181832 w 370046"/>
                <a:gd name="connsiteY1" fmla="*/ 191357 h 301275"/>
                <a:gd name="connsiteX2" fmla="*/ 115157 w 370046"/>
                <a:gd name="connsiteY2" fmla="*/ 115157 h 301275"/>
                <a:gd name="connsiteX3" fmla="*/ 1810 w 370046"/>
                <a:gd name="connsiteY3" fmla="*/ 209741 h 301275"/>
                <a:gd name="connsiteX4" fmla="*/ 370046 w 370046"/>
                <a:gd name="connsiteY4" fmla="*/ 79820 h 301275"/>
                <a:gd name="connsiteX5" fmla="*/ 370046 w 370046"/>
                <a:gd name="connsiteY5" fmla="*/ 0 h 301275"/>
                <a:gd name="connsiteX6" fmla="*/ 290894 w 370046"/>
                <a:gd name="connsiteY6" fmla="*/ 0 h 301275"/>
                <a:gd name="connsiteX7" fmla="*/ 0 w 370046"/>
                <a:gd name="connsiteY7" fmla="*/ 251174 h 301275"/>
                <a:gd name="connsiteX8" fmla="*/ 0 w 370046"/>
                <a:gd name="connsiteY8" fmla="*/ 301276 h 301275"/>
                <a:gd name="connsiteX9" fmla="*/ 60770 w 370046"/>
                <a:gd name="connsiteY9" fmla="*/ 205550 h 301275"/>
                <a:gd name="connsiteX10" fmla="*/ 60770 w 370046"/>
                <a:gd name="connsiteY10" fmla="*/ 301276 h 301275"/>
                <a:gd name="connsiteX11" fmla="*/ 121634 w 370046"/>
                <a:gd name="connsiteY11" fmla="*/ 174212 h 301275"/>
                <a:gd name="connsiteX12" fmla="*/ 121634 w 370046"/>
                <a:gd name="connsiteY12" fmla="*/ 301276 h 301275"/>
                <a:gd name="connsiteX13" fmla="*/ 182404 w 370046"/>
                <a:gd name="connsiteY13" fmla="*/ 227552 h 301275"/>
                <a:gd name="connsiteX14" fmla="*/ 182404 w 370046"/>
                <a:gd name="connsiteY14" fmla="*/ 301276 h 301275"/>
                <a:gd name="connsiteX15" fmla="*/ 243269 w 370046"/>
                <a:gd name="connsiteY15" fmla="*/ 173546 h 301275"/>
                <a:gd name="connsiteX16" fmla="*/ 243269 w 370046"/>
                <a:gd name="connsiteY16" fmla="*/ 301276 h 301275"/>
                <a:gd name="connsiteX17" fmla="*/ 304038 w 370046"/>
                <a:gd name="connsiteY17" fmla="*/ 118110 h 301275"/>
                <a:gd name="connsiteX18" fmla="*/ 304038 w 370046"/>
                <a:gd name="connsiteY18" fmla="*/ 301276 h 301275"/>
                <a:gd name="connsiteX19" fmla="*/ 364808 w 370046"/>
                <a:gd name="connsiteY19" fmla="*/ 115253 h 301275"/>
                <a:gd name="connsiteX20" fmla="*/ 364808 w 370046"/>
                <a:gd name="connsiteY20" fmla="*/ 301276 h 301275"/>
                <a:gd name="connsiteX21" fmla="*/ 222313 w 370046"/>
                <a:gd name="connsiteY21" fmla="*/ 25908 h 301275"/>
                <a:gd name="connsiteX22" fmla="*/ 165925 w 370046"/>
                <a:gd name="connsiteY22" fmla="*/ 25908 h 301275"/>
                <a:gd name="connsiteX23" fmla="*/ 145256 w 370046"/>
                <a:gd name="connsiteY23" fmla="*/ 45530 h 301275"/>
                <a:gd name="connsiteX24" fmla="*/ 165925 w 370046"/>
                <a:gd name="connsiteY24" fmla="*/ 64294 h 301275"/>
                <a:gd name="connsiteX25" fmla="*/ 201644 w 370046"/>
                <a:gd name="connsiteY25" fmla="*/ 65151 h 301275"/>
                <a:gd name="connsiteX26" fmla="*/ 223266 w 370046"/>
                <a:gd name="connsiteY26" fmla="*/ 83915 h 301275"/>
                <a:gd name="connsiteX27" fmla="*/ 201644 w 370046"/>
                <a:gd name="connsiteY27" fmla="*/ 102680 h 301275"/>
                <a:gd name="connsiteX28" fmla="*/ 144304 w 370046"/>
                <a:gd name="connsiteY28" fmla="*/ 102680 h 301275"/>
                <a:gd name="connsiteX29" fmla="*/ 183833 w 370046"/>
                <a:gd name="connsiteY29" fmla="*/ 0 h 301275"/>
                <a:gd name="connsiteX30" fmla="*/ 183833 w 370046"/>
                <a:gd name="connsiteY30" fmla="*/ 129445 h 30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70046" h="301275">
                  <a:moveTo>
                    <a:pt x="365093" y="5048"/>
                  </a:moveTo>
                  <a:lnTo>
                    <a:pt x="181832" y="191357"/>
                  </a:lnTo>
                  <a:lnTo>
                    <a:pt x="115157" y="115157"/>
                  </a:lnTo>
                  <a:lnTo>
                    <a:pt x="1810" y="209741"/>
                  </a:lnTo>
                  <a:moveTo>
                    <a:pt x="370046" y="79820"/>
                  </a:moveTo>
                  <a:lnTo>
                    <a:pt x="370046" y="0"/>
                  </a:lnTo>
                  <a:lnTo>
                    <a:pt x="290894" y="0"/>
                  </a:lnTo>
                  <a:moveTo>
                    <a:pt x="0" y="251174"/>
                  </a:moveTo>
                  <a:lnTo>
                    <a:pt x="0" y="301276"/>
                  </a:lnTo>
                  <a:moveTo>
                    <a:pt x="60770" y="205550"/>
                  </a:moveTo>
                  <a:lnTo>
                    <a:pt x="60770" y="301276"/>
                  </a:lnTo>
                  <a:moveTo>
                    <a:pt x="121634" y="174212"/>
                  </a:moveTo>
                  <a:lnTo>
                    <a:pt x="121634" y="301276"/>
                  </a:lnTo>
                  <a:moveTo>
                    <a:pt x="182404" y="227552"/>
                  </a:moveTo>
                  <a:lnTo>
                    <a:pt x="182404" y="301276"/>
                  </a:lnTo>
                  <a:moveTo>
                    <a:pt x="243269" y="173546"/>
                  </a:moveTo>
                  <a:lnTo>
                    <a:pt x="243269" y="301276"/>
                  </a:lnTo>
                  <a:moveTo>
                    <a:pt x="304038" y="118110"/>
                  </a:moveTo>
                  <a:lnTo>
                    <a:pt x="304038" y="301276"/>
                  </a:lnTo>
                  <a:moveTo>
                    <a:pt x="364808" y="115253"/>
                  </a:moveTo>
                  <a:lnTo>
                    <a:pt x="364808" y="301276"/>
                  </a:lnTo>
                  <a:moveTo>
                    <a:pt x="222313" y="25908"/>
                  </a:moveTo>
                  <a:cubicBezTo>
                    <a:pt x="222313" y="25908"/>
                    <a:pt x="222313" y="25908"/>
                    <a:pt x="165925" y="25908"/>
                  </a:cubicBezTo>
                  <a:cubicBezTo>
                    <a:pt x="154686" y="25908"/>
                    <a:pt x="145256" y="34862"/>
                    <a:pt x="145256" y="45530"/>
                  </a:cubicBezTo>
                  <a:cubicBezTo>
                    <a:pt x="145256" y="55340"/>
                    <a:pt x="154686" y="64294"/>
                    <a:pt x="165925" y="64294"/>
                  </a:cubicBezTo>
                  <a:cubicBezTo>
                    <a:pt x="165925" y="64294"/>
                    <a:pt x="165925" y="64294"/>
                    <a:pt x="201644" y="65151"/>
                  </a:cubicBezTo>
                  <a:cubicBezTo>
                    <a:pt x="213836" y="65151"/>
                    <a:pt x="223266" y="73152"/>
                    <a:pt x="223266" y="83915"/>
                  </a:cubicBezTo>
                  <a:cubicBezTo>
                    <a:pt x="223266" y="94679"/>
                    <a:pt x="213836" y="102680"/>
                    <a:pt x="201644" y="102680"/>
                  </a:cubicBezTo>
                  <a:cubicBezTo>
                    <a:pt x="201644" y="102680"/>
                    <a:pt x="201644" y="102680"/>
                    <a:pt x="144304" y="102680"/>
                  </a:cubicBezTo>
                  <a:moveTo>
                    <a:pt x="183833" y="0"/>
                  </a:moveTo>
                  <a:cubicBezTo>
                    <a:pt x="183833" y="129445"/>
                    <a:pt x="183833" y="129445"/>
                    <a:pt x="183833" y="129445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0B7659-833E-4693-AB83-11CA5C24B6B1}"/>
              </a:ext>
            </a:extLst>
          </p:cNvPr>
          <p:cNvGrpSpPr/>
          <p:nvPr/>
        </p:nvGrpSpPr>
        <p:grpSpPr>
          <a:xfrm>
            <a:off x="461595" y="5137421"/>
            <a:ext cx="869112" cy="869112"/>
            <a:chOff x="461595" y="5137421"/>
            <a:chExt cx="869112" cy="86911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BA65003-E351-4CD6-9EF5-9C6959878882}"/>
                </a:ext>
              </a:extLst>
            </p:cNvPr>
            <p:cNvSpPr/>
            <p:nvPr/>
          </p:nvSpPr>
          <p:spPr bwMode="auto">
            <a:xfrm>
              <a:off x="461595" y="5137421"/>
              <a:ext cx="869112" cy="869112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1" name="Group 4">
              <a:extLst>
                <a:ext uri="{FF2B5EF4-FFF2-40B4-BE49-F238E27FC236}">
                  <a16:creationId xmlns:a16="http://schemas.microsoft.com/office/drawing/2014/main" id="{30582AF5-14ED-4410-A9FE-866389EEBE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5517" y="5335416"/>
              <a:ext cx="441268" cy="380523"/>
              <a:chOff x="2007" y="2786"/>
              <a:chExt cx="879" cy="758"/>
            </a:xfrm>
            <a:noFill/>
          </p:grpSpPr>
          <p:sp>
            <p:nvSpPr>
              <p:cNvPr id="52" name="Freeform 5">
                <a:extLst>
                  <a:ext uri="{FF2B5EF4-FFF2-40B4-BE49-F238E27FC236}">
                    <a16:creationId xmlns:a16="http://schemas.microsoft.com/office/drawing/2014/main" id="{896EA9D4-00FF-418E-AD31-145E1B9B9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2786"/>
                <a:ext cx="879" cy="758"/>
              </a:xfrm>
              <a:custGeom>
                <a:avLst/>
                <a:gdLst>
                  <a:gd name="T0" fmla="*/ 322 w 645"/>
                  <a:gd name="T1" fmla="*/ 558 h 558"/>
                  <a:gd name="T2" fmla="*/ 27 w 645"/>
                  <a:gd name="T3" fmla="*/ 558 h 558"/>
                  <a:gd name="T4" fmla="*/ 8 w 645"/>
                  <a:gd name="T5" fmla="*/ 526 h 558"/>
                  <a:gd name="T6" fmla="*/ 156 w 645"/>
                  <a:gd name="T7" fmla="*/ 270 h 558"/>
                  <a:gd name="T8" fmla="*/ 304 w 645"/>
                  <a:gd name="T9" fmla="*/ 14 h 558"/>
                  <a:gd name="T10" fmla="*/ 341 w 645"/>
                  <a:gd name="T11" fmla="*/ 14 h 558"/>
                  <a:gd name="T12" fmla="*/ 489 w 645"/>
                  <a:gd name="T13" fmla="*/ 270 h 558"/>
                  <a:gd name="T14" fmla="*/ 637 w 645"/>
                  <a:gd name="T15" fmla="*/ 526 h 558"/>
                  <a:gd name="T16" fmla="*/ 618 w 645"/>
                  <a:gd name="T17" fmla="*/ 558 h 558"/>
                  <a:gd name="T18" fmla="*/ 322 w 645"/>
                  <a:gd name="T19" fmla="*/ 558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5" h="558">
                    <a:moveTo>
                      <a:pt x="322" y="558"/>
                    </a:moveTo>
                    <a:cubicBezTo>
                      <a:pt x="27" y="558"/>
                      <a:pt x="27" y="558"/>
                      <a:pt x="27" y="558"/>
                    </a:cubicBezTo>
                    <a:cubicBezTo>
                      <a:pt x="10" y="558"/>
                      <a:pt x="0" y="540"/>
                      <a:pt x="8" y="526"/>
                    </a:cubicBezTo>
                    <a:cubicBezTo>
                      <a:pt x="156" y="270"/>
                      <a:pt x="156" y="270"/>
                      <a:pt x="156" y="270"/>
                    </a:cubicBezTo>
                    <a:cubicBezTo>
                      <a:pt x="304" y="14"/>
                      <a:pt x="304" y="14"/>
                      <a:pt x="304" y="14"/>
                    </a:cubicBezTo>
                    <a:cubicBezTo>
                      <a:pt x="312" y="0"/>
                      <a:pt x="333" y="0"/>
                      <a:pt x="341" y="14"/>
                    </a:cubicBezTo>
                    <a:cubicBezTo>
                      <a:pt x="489" y="270"/>
                      <a:pt x="489" y="270"/>
                      <a:pt x="489" y="270"/>
                    </a:cubicBezTo>
                    <a:cubicBezTo>
                      <a:pt x="637" y="526"/>
                      <a:pt x="637" y="526"/>
                      <a:pt x="637" y="526"/>
                    </a:cubicBezTo>
                    <a:cubicBezTo>
                      <a:pt x="645" y="540"/>
                      <a:pt x="634" y="558"/>
                      <a:pt x="618" y="558"/>
                    </a:cubicBezTo>
                    <a:lnTo>
                      <a:pt x="322" y="558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</a:endParaRPr>
              </a:p>
            </p:txBody>
          </p:sp>
          <p:sp>
            <p:nvSpPr>
              <p:cNvPr id="53" name="Line 6">
                <a:extLst>
                  <a:ext uri="{FF2B5EF4-FFF2-40B4-BE49-F238E27FC236}">
                    <a16:creationId xmlns:a16="http://schemas.microsoft.com/office/drawing/2014/main" id="{EB068EF5-D57A-490F-A926-13E3E96FC2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6" y="2984"/>
                <a:ext cx="0" cy="286"/>
              </a:xfrm>
              <a:prstGeom prst="line">
                <a:avLst/>
              </a:pr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</a:endParaRPr>
              </a:p>
            </p:txBody>
          </p:sp>
          <p:sp>
            <p:nvSpPr>
              <p:cNvPr id="54" name="Line 7">
                <a:extLst>
                  <a:ext uri="{FF2B5EF4-FFF2-40B4-BE49-F238E27FC236}">
                    <a16:creationId xmlns:a16="http://schemas.microsoft.com/office/drawing/2014/main" id="{C22D5113-E87D-4938-8CF2-F36520CD0D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6" y="3331"/>
                <a:ext cx="0" cy="57"/>
              </a:xfrm>
              <a:prstGeom prst="line">
                <a:avLst/>
              </a:pr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117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5B4B72-89DC-4830-A79A-CD12F216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one-year journey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3C9D83DD-7252-48FE-AA80-B61C2793D965}"/>
              </a:ext>
            </a:extLst>
          </p:cNvPr>
          <p:cNvSpPr txBox="1">
            <a:spLocks/>
          </p:cNvSpPr>
          <p:nvPr/>
        </p:nvSpPr>
        <p:spPr>
          <a:xfrm>
            <a:off x="462778" y="2181748"/>
            <a:ext cx="2606040" cy="43333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lnSpc>
                <a:spcPct val="100000"/>
              </a:lnSpc>
              <a:defRPr/>
            </a:pPr>
            <a:endParaRPr lang="en-US" sz="1600" spc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F24868-57F7-4FDC-98FF-AD42F45A7D90}"/>
              </a:ext>
            </a:extLst>
          </p:cNvPr>
          <p:cNvSpPr/>
          <p:nvPr/>
        </p:nvSpPr>
        <p:spPr bwMode="auto">
          <a:xfrm>
            <a:off x="1479155" y="1220788"/>
            <a:ext cx="573286" cy="573286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chemeClr val="tx1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Q1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768C5E-DFCD-4250-A653-DB7C30DD4BA9}"/>
              </a:ext>
            </a:extLst>
          </p:cNvPr>
          <p:cNvCxnSpPr>
            <a:cxnSpLocks/>
          </p:cNvCxnSpPr>
          <p:nvPr/>
        </p:nvCxnSpPr>
        <p:spPr>
          <a:xfrm>
            <a:off x="1176855" y="1987911"/>
            <a:ext cx="117788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1">
            <a:extLst>
              <a:ext uri="{FF2B5EF4-FFF2-40B4-BE49-F238E27FC236}">
                <a16:creationId xmlns:a16="http://schemas.microsoft.com/office/drawing/2014/main" id="{20D23E02-1D38-423D-9F79-B308E84CC925}"/>
              </a:ext>
            </a:extLst>
          </p:cNvPr>
          <p:cNvSpPr txBox="1">
            <a:spLocks/>
          </p:cNvSpPr>
          <p:nvPr/>
        </p:nvSpPr>
        <p:spPr>
          <a:xfrm>
            <a:off x="3350169" y="2181748"/>
            <a:ext cx="2606040" cy="43333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lnSpc>
                <a:spcPct val="100000"/>
              </a:lnSpc>
              <a:defRPr/>
            </a:pPr>
            <a:endParaRPr lang="en-US" sz="1600" spc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2C9243B9-67A4-4FFB-858F-2EE35C9F8A38}"/>
              </a:ext>
            </a:extLst>
          </p:cNvPr>
          <p:cNvSpPr txBox="1">
            <a:spLocks/>
          </p:cNvSpPr>
          <p:nvPr/>
        </p:nvSpPr>
        <p:spPr>
          <a:xfrm>
            <a:off x="6237560" y="2181748"/>
            <a:ext cx="2606040" cy="43333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lnSpc>
                <a:spcPct val="100000"/>
              </a:lnSpc>
              <a:defRPr/>
            </a:pPr>
            <a:endParaRPr lang="en-US" sz="1600" spc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EF86201-0082-42AE-A00E-7957D5F5EFCF}"/>
              </a:ext>
            </a:extLst>
          </p:cNvPr>
          <p:cNvSpPr txBox="1">
            <a:spLocks/>
          </p:cNvSpPr>
          <p:nvPr/>
        </p:nvSpPr>
        <p:spPr>
          <a:xfrm>
            <a:off x="9124950" y="2181748"/>
            <a:ext cx="2606040" cy="43333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lnSpc>
                <a:spcPct val="100000"/>
              </a:lnSpc>
              <a:defRPr/>
            </a:pPr>
            <a:endParaRPr lang="en-US" sz="1600" spc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9B0EB89-89CE-477A-8B62-EDB19D2CB158}"/>
              </a:ext>
            </a:extLst>
          </p:cNvPr>
          <p:cNvSpPr/>
          <p:nvPr/>
        </p:nvSpPr>
        <p:spPr bwMode="auto">
          <a:xfrm>
            <a:off x="4366546" y="1220788"/>
            <a:ext cx="573286" cy="573286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chemeClr val="tx1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Q2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E0CD5CE-D249-42C3-B9C7-60C2E92DDEDE}"/>
              </a:ext>
            </a:extLst>
          </p:cNvPr>
          <p:cNvCxnSpPr>
            <a:cxnSpLocks/>
          </p:cNvCxnSpPr>
          <p:nvPr/>
        </p:nvCxnSpPr>
        <p:spPr>
          <a:xfrm>
            <a:off x="4064246" y="1987911"/>
            <a:ext cx="117788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CBE9AB5A-DB91-4251-9EF9-DC9B511B10DA}"/>
              </a:ext>
            </a:extLst>
          </p:cNvPr>
          <p:cNvSpPr/>
          <p:nvPr/>
        </p:nvSpPr>
        <p:spPr bwMode="auto">
          <a:xfrm>
            <a:off x="7253937" y="1220788"/>
            <a:ext cx="573286" cy="573286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chemeClr val="tx1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Q3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8DC3CF-8FA8-4CE0-9B63-CD0ADF94A771}"/>
              </a:ext>
            </a:extLst>
          </p:cNvPr>
          <p:cNvCxnSpPr>
            <a:cxnSpLocks/>
          </p:cNvCxnSpPr>
          <p:nvPr/>
        </p:nvCxnSpPr>
        <p:spPr>
          <a:xfrm>
            <a:off x="6951637" y="1987911"/>
            <a:ext cx="117788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1AA9802E-63D8-44FF-BA5E-DC327FCA9E85}"/>
              </a:ext>
            </a:extLst>
          </p:cNvPr>
          <p:cNvSpPr/>
          <p:nvPr/>
        </p:nvSpPr>
        <p:spPr bwMode="auto">
          <a:xfrm>
            <a:off x="10141327" y="1220788"/>
            <a:ext cx="573286" cy="573286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chemeClr val="tx1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Q4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1B2644E-BA56-41C4-8F8A-6E090E5FD298}"/>
              </a:ext>
            </a:extLst>
          </p:cNvPr>
          <p:cNvCxnSpPr>
            <a:cxnSpLocks/>
          </p:cNvCxnSpPr>
          <p:nvPr/>
        </p:nvCxnSpPr>
        <p:spPr>
          <a:xfrm>
            <a:off x="9839027" y="1987911"/>
            <a:ext cx="117788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68C0F40-2B61-46BC-AD0C-163D636BDBB6}"/>
              </a:ext>
            </a:extLst>
          </p:cNvPr>
          <p:cNvSpPr txBox="1"/>
          <p:nvPr/>
        </p:nvSpPr>
        <p:spPr>
          <a:xfrm>
            <a:off x="462778" y="2311243"/>
            <a:ext cx="11274552" cy="36576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Application Development Manager (ADM) coordinates the Service Delivery Plan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57F012-DF5C-48EE-8186-46FC6648662E}"/>
              </a:ext>
            </a:extLst>
          </p:cNvPr>
          <p:cNvSpPr txBox="1"/>
          <p:nvPr/>
        </p:nvSpPr>
        <p:spPr>
          <a:xfrm>
            <a:off x="462778" y="2808849"/>
            <a:ext cx="11274552" cy="365760"/>
          </a:xfrm>
          <a:prstGeom prst="rect">
            <a:avLst/>
          </a:prstGeom>
          <a:solidFill>
            <a:srgbClr val="00B294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Ongoing architecture and cost optimization reviews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9657C5-0FF7-4B21-AEE3-9C0DD3078281}"/>
              </a:ext>
            </a:extLst>
          </p:cNvPr>
          <p:cNvSpPr txBox="1"/>
          <p:nvPr/>
        </p:nvSpPr>
        <p:spPr>
          <a:xfrm>
            <a:off x="462778" y="3306456"/>
            <a:ext cx="11274552" cy="365760"/>
          </a:xfrm>
          <a:prstGeom prst="rect">
            <a:avLst/>
          </a:prstGeom>
          <a:solidFill>
            <a:srgbClr val="00B294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lvl="0" algn="ctr">
              <a:defRPr/>
            </a:pPr>
            <a:r>
              <a:rPr lang="en-US"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Hands on assistance adding workloads to the new process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8E4899D-7045-4268-A0B6-D5A73E96F432}"/>
              </a:ext>
            </a:extLst>
          </p:cNvPr>
          <p:cNvSpPr txBox="1"/>
          <p:nvPr/>
        </p:nvSpPr>
        <p:spPr>
          <a:xfrm>
            <a:off x="1107477" y="5029573"/>
            <a:ext cx="1177887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Initial implementation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872C43-9BF1-4DAD-98E3-FD6E33D8E764}"/>
              </a:ext>
            </a:extLst>
          </p:cNvPr>
          <p:cNvSpPr txBox="1"/>
          <p:nvPr/>
        </p:nvSpPr>
        <p:spPr>
          <a:xfrm>
            <a:off x="2285364" y="5672633"/>
            <a:ext cx="1486349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Process and tools </a:t>
            </a:r>
            <a:b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fine tuning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BD5F3A-40DF-4F70-AB30-1F443CBC2471}"/>
              </a:ext>
            </a:extLst>
          </p:cNvPr>
          <p:cNvSpPr txBox="1"/>
          <p:nvPr/>
        </p:nvSpPr>
        <p:spPr>
          <a:xfrm>
            <a:off x="690582" y="3816140"/>
            <a:ext cx="1005839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defRPr/>
            </a:pPr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Workshops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AC68A4-8BE7-4F1B-A558-D96336049689}"/>
              </a:ext>
            </a:extLst>
          </p:cNvPr>
          <p:cNvSpPr txBox="1"/>
          <p:nvPr/>
        </p:nvSpPr>
        <p:spPr>
          <a:xfrm>
            <a:off x="4118105" y="5672633"/>
            <a:ext cx="3135831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Add additional workloads</a:t>
            </a:r>
          </a:p>
        </p:txBody>
      </p:sp>
    </p:spTree>
    <p:extLst>
      <p:ext uri="{BB962C8B-B14F-4D97-AF65-F5344CB8AC3E}">
        <p14:creationId xmlns:p14="http://schemas.microsoft.com/office/powerpoint/2010/main" val="279059550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WHITE TEMPLATE">
  <a:themeElements>
    <a:clrScheme name="BT - Dark Blue - white background">
      <a:dk1>
        <a:srgbClr val="353535"/>
      </a:dk1>
      <a:lt1>
        <a:srgbClr val="FFFFFF"/>
      </a:lt1>
      <a:dk2>
        <a:srgbClr val="002050"/>
      </a:dk2>
      <a:lt2>
        <a:srgbClr val="EAEAEA"/>
      </a:lt2>
      <a:accent1>
        <a:srgbClr val="002050"/>
      </a:accent1>
      <a:accent2>
        <a:srgbClr val="0078D7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DK_BLUE_2017_02.potx" id="{0B806ACF-E152-4886-8748-3B76BD7ED622}" vid="{E7F13FD8-A640-4E35-8F61-306DA1D17B81}"/>
    </a:ext>
  </a:extLst>
</a:theme>
</file>

<file path=ppt/theme/theme2.xml><?xml version="1.0" encoding="utf-8"?>
<a:theme xmlns:a="http://schemas.openxmlformats.org/drawingml/2006/main" name="2_WHITE TEMPLATE">
  <a:themeElements>
    <a:clrScheme name="BT - Dark Blue - white background">
      <a:dk1>
        <a:srgbClr val="353535"/>
      </a:dk1>
      <a:lt1>
        <a:srgbClr val="FFFFFF"/>
      </a:lt1>
      <a:dk2>
        <a:srgbClr val="002050"/>
      </a:dk2>
      <a:lt2>
        <a:srgbClr val="EAEAEA"/>
      </a:lt2>
      <a:accent1>
        <a:srgbClr val="002050"/>
      </a:accent1>
      <a:accent2>
        <a:srgbClr val="0078D7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DK_BLUE_2017_02.potx" id="{0B806ACF-E152-4886-8748-3B76BD7ED622}" vid="{E7F13FD8-A640-4E35-8F61-306DA1D17B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CA2EB979716E4BAFCFD600734FB2C3" ma:contentTypeVersion="11" ma:contentTypeDescription="Create a new document." ma:contentTypeScope="" ma:versionID="1bf5a9a7ada754e4348737263d631b3e">
  <xsd:schema xmlns:xsd="http://www.w3.org/2001/XMLSchema" xmlns:xs="http://www.w3.org/2001/XMLSchema" xmlns:p="http://schemas.microsoft.com/office/2006/metadata/properties" xmlns:ns2="fd7fd6bb-7af5-43cc-b049-46c0c8f0c165" xmlns:ns3="7d0a52ec-7119-417f-86c6-7688478cef19" targetNamespace="http://schemas.microsoft.com/office/2006/metadata/properties" ma:root="true" ma:fieldsID="311735693259edc0f9cafdea23137eb7" ns2:_="" ns3:_="">
    <xsd:import namespace="fd7fd6bb-7af5-43cc-b049-46c0c8f0c165"/>
    <xsd:import namespace="7d0a52ec-7119-417f-86c6-7688478cef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7fd6bb-7af5-43cc-b049-46c0c8f0c1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0a52ec-7119-417f-86c6-7688478cef1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9C7B40-D06F-4F77-9D09-9C1582C7A9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7fd6bb-7af5-43cc-b049-46c0c8f0c165"/>
    <ds:schemaRef ds:uri="7d0a52ec-7119-417f-86c6-7688478cef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779B78-3F09-406F-B6CE-4F183202E8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1F40E2-9E2B-49F5-8BC2-AB87F49A26FB}">
  <ds:schemaRefs>
    <ds:schemaRef ds:uri="fd7fd6bb-7af5-43cc-b049-46c0c8f0c16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7d0a52ec-7119-417f-86c6-7688478cef19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955</Words>
  <Application>Microsoft Office PowerPoint</Application>
  <PresentationFormat>Widescreen</PresentationFormat>
  <Paragraphs>159</Paragraphs>
  <Slides>15</Slides>
  <Notes>9</Notes>
  <HiddenSlides>6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1_WHITE TEMPLATE</vt:lpstr>
      <vt:lpstr>2_WHITE TEMPLATE</vt:lpstr>
      <vt:lpstr>think-cell Slide</vt:lpstr>
      <vt:lpstr>PowerPoint Presentation</vt:lpstr>
      <vt:lpstr>PowerPoint Presentation</vt:lpstr>
      <vt:lpstr>Developer Support focus areas</vt:lpstr>
      <vt:lpstr>PowerPoint Presentation</vt:lpstr>
      <vt:lpstr>Detailed engagement structure</vt:lpstr>
      <vt:lpstr>Architecture</vt:lpstr>
      <vt:lpstr>Data corelations</vt:lpstr>
      <vt:lpstr>Cost management portal capabilities</vt:lpstr>
      <vt:lpstr>Sample one-year journey</vt:lpstr>
      <vt:lpstr>Next steps</vt:lpstr>
      <vt:lpstr>PowerPoint Presentation</vt:lpstr>
      <vt:lpstr>Notifications</vt:lpstr>
      <vt:lpstr>Settings</vt:lpstr>
      <vt:lpstr>Recommendations</vt:lpstr>
      <vt:lpstr>Reports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Dollyta Pyrtuh [Chillibreeze]</dc:creator>
  <cp:lastModifiedBy>Nicola Delfino</cp:lastModifiedBy>
  <cp:revision>8</cp:revision>
  <dcterms:created xsi:type="dcterms:W3CDTF">2020-03-12T00:40:52Z</dcterms:created>
  <dcterms:modified xsi:type="dcterms:W3CDTF">2020-05-19T10:01:09Z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0x0101009FCA2EB979716E4BAFCFD600734FB2C3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etDate">
    <vt:lpwstr>2020-05-15T16:41:27Z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ActionId">
    <vt:lpwstr>fa6086d3-2d50-4232-b00b-84bb79ea88a1</vt:lpwstr>
  </property>
  <property fmtid="{D5CDD505-2E9C-101B-9397-08002B2CF9AE}" pid="9" name="MSIP_Label_f42aa342-8706-4288-bd11-ebb85995028c_ContentBits">
    <vt:lpwstr>0</vt:lpwstr>
  </property>
</Properties>
</file>