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6" r:id="rId57"/>
    <p:sldId id="318" r:id="rId58"/>
    <p:sldId id="317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A7AE18D-56BF-48F4-911E-EDAA1277A0FA}">
          <p14:sldIdLst>
            <p14:sldId id="256"/>
            <p14:sldId id="257"/>
            <p14:sldId id="258"/>
          </p14:sldIdLst>
        </p14:section>
        <p14:section name="What is a Method" id="{7FC37A36-8ED7-4356-8465-D375731C3E70}">
          <p14:sldIdLst>
            <p14:sldId id="259"/>
            <p14:sldId id="260"/>
            <p14:sldId id="261"/>
            <p14:sldId id="262"/>
          </p14:sldIdLst>
        </p14:section>
        <p14:section name="Declaring and Invoking Methods" id="{D635DE29-EBDE-4215-AEE2-A6C0DF183072}">
          <p14:sldIdLst>
            <p14:sldId id="263"/>
            <p14:sldId id="264"/>
            <p14:sldId id="265"/>
            <p14:sldId id="266"/>
          </p14:sldIdLst>
        </p14:section>
        <p14:section name="Methods with Parameters" id="{E0B60FD1-D1C7-415A-928F-1D2DE7FF395E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Value vs Reference Types" id="{2DF6E67D-2F0E-4DCE-8026-413520E954D3}">
          <p14:sldIdLst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Returning Values from Methods" id="{E0C62BD0-753A-478A-A892-FFB7EC987A9C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Overloading Methods" id="{53D9F83C-9342-4C5A-884B-A54037AACFFC}">
          <p14:sldIdLst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Program Execution Flow" id="{BCD8651C-648C-4EEE-B460-C0596A52E93D}">
          <p14:sldIdLst>
            <p14:sldId id="301"/>
            <p14:sldId id="302"/>
            <p14:sldId id="303"/>
            <p14:sldId id="304"/>
          </p14:sldIdLst>
        </p14:section>
        <p14:section name="Naming and Best Practices" id="{AD9E6168-403D-4C88-B6E0-DC1B465E00C3}">
          <p14:sldIdLst>
            <p14:sldId id="305"/>
            <p14:sldId id="306"/>
            <p14:sldId id="307"/>
            <p14:sldId id="308"/>
            <p14:sldId id="309"/>
          </p14:sldIdLst>
        </p14:section>
        <p14:section name="Conclusion" id="{1680F85E-E96E-4255-8678-8844424EF449}">
          <p14:sldIdLst>
            <p14:sldId id="310"/>
            <p14:sldId id="316"/>
            <p14:sldId id="318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980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8308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3857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14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6605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4150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0116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083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642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Using Methods, Overloads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665" y="2137381"/>
            <a:ext cx="3206670" cy="29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Methods are first </a:t>
            </a:r>
            <a:r>
              <a:rPr lang="en-US" sz="3600" b="1" dirty="0">
                <a:solidFill>
                  <a:schemeClr val="bg1"/>
                </a:solidFill>
              </a:rPr>
              <a:t>declared</a:t>
            </a:r>
            <a:r>
              <a:rPr lang="en-US" sz="3600" dirty="0"/>
              <a:t>, then </a:t>
            </a:r>
            <a:r>
              <a:rPr lang="en-US" sz="3600" b="1" dirty="0">
                <a:solidFill>
                  <a:schemeClr val="bg1"/>
                </a:solidFill>
              </a:rPr>
              <a:t>invoked</a:t>
            </a:r>
            <a:r>
              <a:rPr lang="en-US" sz="3600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/>
              <a:t> can be </a:t>
            </a:r>
            <a:r>
              <a:rPr lang="en-US" sz="3600" b="1" dirty="0">
                <a:solidFill>
                  <a:schemeClr val="bg1"/>
                </a:solidFill>
              </a:rPr>
              <a:t>invoked </a:t>
            </a:r>
            <a:r>
              <a:rPr lang="en-US" sz="3600" dirty="0"/>
              <a:t>(called) by their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 +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1905000"/>
            <a:ext cx="7010400" cy="200495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4746628"/>
            <a:ext cx="3811588" cy="196860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517714" y="2209800"/>
            <a:ext cx="2355602" cy="1114328"/>
          </a:xfrm>
          <a:prstGeom prst="wedgeRoundRectCallout">
            <a:avLst>
              <a:gd name="adj1" fmla="val -59564"/>
              <a:gd name="adj2" fmla="val 16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Declaration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410200" y="5104711"/>
            <a:ext cx="2355602" cy="1114328"/>
          </a:xfrm>
          <a:prstGeom prst="wedgeRoundRectCallout">
            <a:avLst>
              <a:gd name="adj1" fmla="val -60622"/>
              <a:gd name="adj2" fmla="val 18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Invocation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A method can be invoked from:</a:t>
            </a:r>
          </a:p>
          <a:p>
            <a:pPr lvl="1"/>
            <a:r>
              <a:rPr lang="en-US" sz="3400" dirty="0"/>
              <a:t>The main method –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Its own body</a:t>
            </a:r>
            <a:r>
              <a:rPr lang="en-US" sz="3400" b="1" dirty="0"/>
              <a:t> </a:t>
            </a:r>
            <a:r>
              <a:rPr lang="en-US" sz="3400" dirty="0"/>
              <a:t>– recursion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012103" y="2575560"/>
            <a:ext cx="4029364" cy="183318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38076" y="2575560"/>
            <a:ext cx="4868124" cy="227330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49793" y="5311706"/>
            <a:ext cx="4029364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void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600" b="1" noProof="1">
                <a:latin typeface="Consolas" pitchFamily="49" charset="0"/>
              </a:rPr>
              <a:t>; 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6749692" y="1888793"/>
            <a:ext cx="4644892" cy="94809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Some </a:t>
            </a:r>
            <a:r>
              <a:rPr lang="en-US" sz="3400" b="1" dirty="0">
                <a:solidFill>
                  <a:schemeClr val="bg1"/>
                </a:solidFill>
              </a:rPr>
              <a:t>other</a:t>
            </a:r>
            <a:r>
              <a:rPr lang="en-US" sz="3400" b="1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Methods with Parameters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F4D2D131-3192-4305-B24C-5E1DE2393E2B}"/>
              </a:ext>
            </a:extLst>
          </p:cNvPr>
          <p:cNvSpPr txBox="1"/>
          <p:nvPr/>
        </p:nvSpPr>
        <p:spPr>
          <a:xfrm rot="21521100">
            <a:off x="4770867" y="3393349"/>
            <a:ext cx="8158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E592DF6-2117-4D3D-B7A6-C28FFC410469}"/>
              </a:ext>
            </a:extLst>
          </p:cNvPr>
          <p:cNvSpPr txBox="1"/>
          <p:nvPr/>
        </p:nvSpPr>
        <p:spPr>
          <a:xfrm rot="1135185">
            <a:off x="5070963" y="2028367"/>
            <a:ext cx="920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C30A419-1733-493C-9C64-B46A86B9F6CA}"/>
              </a:ext>
            </a:extLst>
          </p:cNvPr>
          <p:cNvSpPr txBox="1"/>
          <p:nvPr/>
        </p:nvSpPr>
        <p:spPr>
          <a:xfrm rot="843522">
            <a:off x="4406175" y="2373425"/>
            <a:ext cx="94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byte</a:t>
            </a:r>
            <a:endParaRPr lang="en-US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4E2928A-4E73-4074-A2E2-5722FD10A505}"/>
              </a:ext>
            </a:extLst>
          </p:cNvPr>
          <p:cNvSpPr txBox="1"/>
          <p:nvPr/>
        </p:nvSpPr>
        <p:spPr>
          <a:xfrm rot="851617">
            <a:off x="6158679" y="2288184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short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960877C-19B5-470C-A038-ABF7CDA3F292}"/>
              </a:ext>
            </a:extLst>
          </p:cNvPr>
          <p:cNvSpPr txBox="1"/>
          <p:nvPr/>
        </p:nvSpPr>
        <p:spPr>
          <a:xfrm rot="445021">
            <a:off x="6572224" y="1660390"/>
            <a:ext cx="779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uint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6BDF6B2-02F7-4283-BDC0-D104F1AA99CA}"/>
              </a:ext>
            </a:extLst>
          </p:cNvPr>
          <p:cNvSpPr txBox="1"/>
          <p:nvPr/>
        </p:nvSpPr>
        <p:spPr>
          <a:xfrm rot="21351847">
            <a:off x="6024316" y="3694585"/>
            <a:ext cx="87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sbyte</a:t>
            </a:r>
            <a:endParaRPr lang="en-US" sz="1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215E29B-E2CC-4065-8255-48D206F90B61}"/>
              </a:ext>
            </a:extLst>
          </p:cNvPr>
          <p:cNvSpPr txBox="1"/>
          <p:nvPr/>
        </p:nvSpPr>
        <p:spPr>
          <a:xfrm rot="21216099">
            <a:off x="6714788" y="2878331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ushort</a:t>
            </a:r>
            <a:endParaRPr lang="en-US" sz="16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68E50B1-5014-43E4-9AF1-57A591E5AEF2}"/>
              </a:ext>
            </a:extLst>
          </p:cNvPr>
          <p:cNvSpPr txBox="1"/>
          <p:nvPr/>
        </p:nvSpPr>
        <p:spPr>
          <a:xfrm rot="880328">
            <a:off x="5259234" y="2997540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ulong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7E5E9-BFFA-4D25-A1CD-DA3CAFDD4D85}"/>
              </a:ext>
            </a:extLst>
          </p:cNvPr>
          <p:cNvSpPr txBox="1"/>
          <p:nvPr/>
        </p:nvSpPr>
        <p:spPr>
          <a:xfrm rot="20696030">
            <a:off x="5195818" y="1180718"/>
            <a:ext cx="1146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 </a:t>
            </a:r>
            <a:r>
              <a:rPr lang="en-US" sz="3600" b="1" dirty="0">
                <a:solidFill>
                  <a:srgbClr val="FFA000"/>
                </a:solidFill>
              </a:rPr>
              <a:t>parameters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dirty="0"/>
              <a:t>can be of </a:t>
            </a:r>
            <a:r>
              <a:rPr lang="en-US" sz="3600" b="1" dirty="0">
                <a:solidFill>
                  <a:srgbClr val="FFA000"/>
                </a:solidFill>
              </a:rPr>
              <a:t>any data type</a:t>
            </a: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sz="3600" dirty="0"/>
              <a:t>Call the method with certain values (</a:t>
            </a:r>
            <a:r>
              <a:rPr lang="en-US" sz="3600" b="1" dirty="0">
                <a:solidFill>
                  <a:srgbClr val="FFA000"/>
                </a:solidFill>
              </a:rPr>
              <a:t>arguments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1000" y="5155231"/>
            <a:ext cx="3919686" cy="156966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1383" y="1944646"/>
            <a:ext cx="6967686" cy="233653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i++)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  Console.Write("{0}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601000" y="5170754"/>
            <a:ext cx="3124200" cy="1114328"/>
          </a:xfrm>
          <a:prstGeom prst="wedgeRoundRectCallout">
            <a:avLst>
              <a:gd name="adj1" fmla="val -58439"/>
              <a:gd name="adj2" fmla="val 202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079809" y="2085696"/>
            <a:ext cx="3429000" cy="1114328"/>
          </a:xfrm>
          <a:prstGeom prst="wedgeRoundRectCallout">
            <a:avLst>
              <a:gd name="adj1" fmla="val -56490"/>
              <a:gd name="adj2" fmla="val -33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You can pass </a:t>
            </a:r>
            <a:r>
              <a:rPr lang="en-US" sz="3600" b="1" dirty="0">
                <a:solidFill>
                  <a:srgbClr val="FFA000"/>
                </a:solidFill>
              </a:rPr>
              <a:t>zero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rgbClr val="FFA000"/>
                </a:solidFill>
              </a:rPr>
              <a:t>several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parameters</a:t>
            </a:r>
          </a:p>
          <a:p>
            <a:r>
              <a:rPr lang="en-US" sz="3600" dirty="0"/>
              <a:t>You can pass parameters of </a:t>
            </a:r>
            <a:r>
              <a:rPr lang="en-US" sz="3600" b="1" dirty="0">
                <a:solidFill>
                  <a:srgbClr val="FFA000"/>
                </a:solidFill>
              </a:rPr>
              <a:t>different types</a:t>
            </a:r>
          </a:p>
          <a:p>
            <a:r>
              <a:rPr lang="en-US" sz="3600" dirty="0"/>
              <a:t>Each parameter has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FFA000"/>
                </a:solidFill>
              </a:rPr>
              <a:t>name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rgbClr val="FFA000"/>
                </a:solidFill>
              </a:rPr>
              <a:t>type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4572001"/>
            <a:ext cx="9601200" cy="183817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PrintStudent(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.WriteLine("Student: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112130" y="3381472"/>
            <a:ext cx="1941158" cy="1038128"/>
          </a:xfrm>
          <a:prstGeom prst="wedgeRoundRectCallout">
            <a:avLst>
              <a:gd name="adj1" fmla="val 64314"/>
              <a:gd name="adj2" fmla="val 519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601200" y="3381472"/>
            <a:ext cx="1905000" cy="1038128"/>
          </a:xfrm>
          <a:prstGeom prst="wedgeRoundRectCallout">
            <a:avLst>
              <a:gd name="adj1" fmla="val -34641"/>
              <a:gd name="adj2" fmla="val 5952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006730" y="3381472"/>
            <a:ext cx="3352800" cy="1038128"/>
          </a:xfrm>
          <a:prstGeom prst="wedgeRoundRectCallout">
            <a:avLst>
              <a:gd name="adj1" fmla="val 62286"/>
              <a:gd name="adj2" fmla="val 415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different types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18974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that prints the </a:t>
            </a:r>
            <a:r>
              <a:rPr lang="en-US" sz="3600" b="1" dirty="0">
                <a:solidFill>
                  <a:srgbClr val="FFA000"/>
                </a:solidFill>
              </a:rPr>
              <a:t>sign</a:t>
            </a:r>
            <a:r>
              <a:rPr lang="en-US" sz="3600" dirty="0"/>
              <a:t> of an integer number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6671" y="2354916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91000" y="2355377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32435" y="242602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6671" y="3526374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90998" y="4734580"/>
            <a:ext cx="54864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32435" y="475376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6671" y="4682658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32435" y="3597484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15788" y="3597484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9BA7E-94FE-499A-90D2-592E221061E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82769" y="1325353"/>
            <a:ext cx="11276999" cy="489364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(int.Parse(Console.ReadLine()));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</a:t>
            </a:r>
            <a:r>
              <a:rPr lang="en-GB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1D11F-75B5-4426-B462-0CCF1BEC2B2D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Write a method that receives a grade between 2.00 and 6.00 and prints the corresponding grade in words</a:t>
            </a:r>
          </a:p>
          <a:p>
            <a:pPr lvl="1"/>
            <a:r>
              <a:rPr lang="en-US" sz="3400" dirty="0"/>
              <a:t>2.00 - 2.99 - "Fail"</a:t>
            </a:r>
          </a:p>
          <a:p>
            <a:pPr lvl="1"/>
            <a:r>
              <a:rPr lang="en-US" sz="3400" dirty="0"/>
              <a:t>3.00 - 3.49 - "Poor"</a:t>
            </a:r>
          </a:p>
          <a:p>
            <a:pPr lvl="1"/>
            <a:r>
              <a:rPr lang="en-US" sz="3400" dirty="0"/>
              <a:t>3.50 - 4.49 - "Good"</a:t>
            </a:r>
          </a:p>
          <a:p>
            <a:pPr lvl="1"/>
            <a:r>
              <a:rPr lang="en-US" sz="3400" dirty="0"/>
              <a:t>4.50 - 5.49 - "Very good"</a:t>
            </a:r>
          </a:p>
          <a:p>
            <a:pPr lvl="1"/>
            <a:r>
              <a:rPr lang="en-US" sz="3400" dirty="0"/>
              <a:t>5.50 - 6.00 - "Excellent"</a:t>
            </a:r>
          </a:p>
          <a:p>
            <a:pPr marL="609036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Grades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0945" y="3047539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0932" y="3048000"/>
            <a:ext cx="1982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2367" y="311864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945" y="3897461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2367" y="396857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5720" y="3968571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00945" y="4818032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2367" y="488914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5720" y="4889142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517DBF-88DE-477E-A22C-BBE19634CB63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87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Grades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91100" y="1134000"/>
            <a:ext cx="10009800" cy="526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static void Main()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{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 err="1">
                <a:solidFill>
                  <a:schemeClr val="bg1"/>
                </a:solidFill>
              </a:rPr>
              <a:t>PrintInWords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double.Parse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Console.ReadLine</a:t>
            </a:r>
            <a:r>
              <a:rPr lang="en-US" sz="2800" dirty="0">
                <a:solidFill>
                  <a:schemeClr val="tx1"/>
                </a:solidFill>
              </a:rPr>
              <a:t>()));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private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static void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bg1"/>
                </a:solidFill>
              </a:rPr>
              <a:t>PrintInWords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double grade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tx1"/>
                </a:solidFill>
              </a:rPr>
              <a:t>string </a:t>
            </a:r>
            <a:r>
              <a:rPr lang="en-US" sz="2800" dirty="0" err="1">
                <a:solidFill>
                  <a:schemeClr val="tx1"/>
                </a:solidFill>
              </a:rPr>
              <a:t>gradeInWords</a:t>
            </a:r>
            <a:r>
              <a:rPr lang="en-US" sz="2800" dirty="0">
                <a:solidFill>
                  <a:schemeClr val="tx1"/>
                </a:solidFill>
              </a:rPr>
              <a:t> = </a:t>
            </a:r>
            <a:r>
              <a:rPr lang="en-US" sz="2800" dirty="0" err="1">
                <a:solidFill>
                  <a:schemeClr val="tx1"/>
                </a:solidFill>
              </a:rPr>
              <a:t>string.Empty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  if (grade &gt;= 2 &amp;&amp; grade &lt;= 2.99)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    </a:t>
            </a:r>
            <a:r>
              <a:rPr lang="en-US" sz="2800" dirty="0" err="1">
                <a:solidFill>
                  <a:schemeClr val="tx1"/>
                </a:solidFill>
              </a:rPr>
              <a:t>gradeInWords</a:t>
            </a:r>
            <a:r>
              <a:rPr lang="en-US" sz="2800" dirty="0">
                <a:solidFill>
                  <a:schemeClr val="tx1"/>
                </a:solidFill>
              </a:rPr>
              <a:t> = "Fail";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accent2"/>
                </a:solidFill>
              </a:rPr>
              <a:t>// TODO: </a:t>
            </a:r>
            <a:r>
              <a:rPr lang="en-US" sz="2800" i="1" dirty="0">
                <a:solidFill>
                  <a:schemeClr val="accent2"/>
                </a:solidFill>
              </a:rPr>
              <a:t>make the rest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</a:t>
            </a:r>
            <a:r>
              <a:rPr lang="en-US" sz="2800" dirty="0" err="1">
                <a:solidFill>
                  <a:schemeClr val="tx1"/>
                </a:solidFill>
              </a:rPr>
              <a:t>Console.WriteLine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gradeInWords</a:t>
            </a:r>
            <a:r>
              <a:rPr lang="en-US" sz="28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EE50B-63E5-4AB4-B917-0719B5F6FD0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53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Parameters can accept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rgbClr val="FFA000"/>
                </a:solidFill>
              </a:rPr>
              <a:t>default values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pPr marL="0" indent="0">
              <a:buNone/>
            </a:pP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The above method can be called in several ways:</a:t>
            </a:r>
            <a:endParaRPr lang="bg-BG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828800"/>
            <a:ext cx="9296400" cy="208672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 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 100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97444" y="2286000"/>
            <a:ext cx="1676400" cy="1032316"/>
          </a:xfrm>
          <a:prstGeom prst="wedgeRoundRectCallout">
            <a:avLst>
              <a:gd name="adj1" fmla="val 59112"/>
              <a:gd name="adj2" fmla="val -4561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71000" y="5732390"/>
            <a:ext cx="3200400" cy="941797"/>
          </a:xfrm>
          <a:prstGeom prst="wedgeRoundRectCallout">
            <a:avLst>
              <a:gd name="adj1" fmla="val -55023"/>
              <a:gd name="adj2" fmla="val 2074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skipped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method invocation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469872" y="5486745"/>
            <a:ext cx="5803289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PrintNumbers(end: 40, start: 35);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36000" y="4823281"/>
            <a:ext cx="3581400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PrintNumbers(5, 10);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167761" y="4823281"/>
            <a:ext cx="3106757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PrintNumbers(15);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546515" y="6200392"/>
            <a:ext cx="2725263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67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406" y="1278142"/>
            <a:ext cx="9049234" cy="5207396"/>
          </a:xfrm>
        </p:spPr>
        <p:txBody>
          <a:bodyPr>
            <a:noAutofit/>
          </a:bodyPr>
          <a:lstStyle/>
          <a:p>
            <a:r>
              <a:rPr lang="en-US" sz="3400" dirty="0"/>
              <a:t>What Is a Method?</a:t>
            </a:r>
          </a:p>
          <a:p>
            <a:r>
              <a:rPr lang="en-GB" sz="3400" dirty="0"/>
              <a:t>Declaring and Invoking Methods</a:t>
            </a:r>
            <a:endParaRPr lang="bg-BG" sz="3400" dirty="0"/>
          </a:p>
          <a:p>
            <a:r>
              <a:rPr lang="en-GB" sz="3400" dirty="0"/>
              <a:t>Methods with Parameters</a:t>
            </a:r>
          </a:p>
          <a:p>
            <a:r>
              <a:rPr lang="en-GB" sz="3400" dirty="0"/>
              <a:t>Value vs Reference Types</a:t>
            </a:r>
          </a:p>
          <a:p>
            <a:r>
              <a:rPr lang="en-GB" sz="3400" dirty="0"/>
              <a:t>Returning Values from Methods</a:t>
            </a:r>
          </a:p>
          <a:p>
            <a:r>
              <a:rPr lang="en-US" sz="3400" dirty="0"/>
              <a:t>Overloading Methods</a:t>
            </a:r>
          </a:p>
          <a:p>
            <a:r>
              <a:rPr lang="en-US" sz="3400" dirty="0"/>
              <a:t>Program Execution Flow</a:t>
            </a:r>
          </a:p>
          <a:p>
            <a:r>
              <a:rPr lang="en-US" sz="3400" dirty="0"/>
              <a:t>Naming and Best Practices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79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5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5200" y="2676637"/>
            <a:ext cx="1447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40617" y="2261426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5214" y="369630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04383" y="3554087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3891" y="362519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24000" y="3625191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92CA94-614A-40EA-9012-7B6490A8256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method that </a:t>
            </a:r>
            <a:r>
              <a:rPr lang="en-US" sz="3600" b="1" dirty="0">
                <a:solidFill>
                  <a:srgbClr val="FFA000"/>
                </a:solidFill>
              </a:rPr>
              <a:t>prints a single line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3600" dirty="0"/>
              <a:t> consisting of numbers from a </a:t>
            </a:r>
            <a:r>
              <a:rPr lang="en-US" sz="3600" b="1" dirty="0">
                <a:solidFill>
                  <a:srgbClr val="FFA000"/>
                </a:solidFill>
              </a:rPr>
              <a:t>given start</a:t>
            </a:r>
            <a:r>
              <a:rPr lang="en-US" sz="3600" b="1" dirty="0"/>
              <a:t> </a:t>
            </a:r>
            <a:r>
              <a:rPr lang="en-US" sz="3600" dirty="0"/>
              <a:t>to a </a:t>
            </a:r>
            <a:r>
              <a:rPr lang="en-US" sz="3600" b="1" dirty="0">
                <a:solidFill>
                  <a:srgbClr val="FFA000"/>
                </a:solidFill>
              </a:rPr>
              <a:t>given end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7112" y="2480364"/>
            <a:ext cx="8193088" cy="353943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620000" y="5334001"/>
            <a:ext cx="3200400" cy="941797"/>
          </a:xfrm>
          <a:prstGeom prst="wedgeRoundRectCallout">
            <a:avLst>
              <a:gd name="adj1" fmla="val -48493"/>
              <a:gd name="adj2" fmla="val 2814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continues on next slide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238060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that prints the </a:t>
            </a:r>
            <a:r>
              <a:rPr lang="en-US" sz="3600" b="1" dirty="0">
                <a:solidFill>
                  <a:srgbClr val="FFA000"/>
                </a:solidFill>
              </a:rPr>
              <a:t>first half (1..n)</a:t>
            </a:r>
            <a:r>
              <a:rPr lang="en-US" sz="3600" b="1" dirty="0"/>
              <a:t> </a:t>
            </a:r>
            <a:r>
              <a:rPr lang="en-US" sz="3600" dirty="0"/>
              <a:t>and then the </a:t>
            </a:r>
            <a:r>
              <a:rPr lang="en-US" sz="3600" b="1" dirty="0">
                <a:solidFill>
                  <a:srgbClr val="FFA000"/>
                </a:solidFill>
              </a:rPr>
              <a:t>second half (n-1…1) </a:t>
            </a:r>
            <a:r>
              <a:rPr lang="en-US" sz="3600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7112" y="2480370"/>
            <a:ext cx="8650288" cy="353943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851000" y="2372820"/>
            <a:ext cx="2390858" cy="978316"/>
          </a:xfrm>
          <a:prstGeom prst="wedgeRoundRectCallout">
            <a:avLst>
              <a:gd name="adj1" fmla="val -65926"/>
              <a:gd name="adj2" fmla="val -1164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019800" y="3869786"/>
            <a:ext cx="2133600" cy="604359"/>
          </a:xfrm>
          <a:prstGeom prst="wedgeRoundRectCallout">
            <a:avLst>
              <a:gd name="adj1" fmla="val -54823"/>
              <a:gd name="adj2" fmla="val -4129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019800" y="5229367"/>
            <a:ext cx="2133600" cy="604359"/>
          </a:xfrm>
          <a:prstGeom prst="wedgeRoundRectCallout">
            <a:avLst>
              <a:gd name="adj1" fmla="val -55273"/>
              <a:gd name="adj2" fmla="val -42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4311B-6D18-43C3-AFFF-041E4455E8E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Value vs. Reference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0" y="1524000"/>
            <a:ext cx="2819400" cy="2249284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Memory Stack and Heap</a:t>
            </a:r>
          </a:p>
        </p:txBody>
      </p:sp>
    </p:spTree>
    <p:extLst>
      <p:ext uri="{BB962C8B-B14F-4D97-AF65-F5344CB8AC3E}">
        <p14:creationId xmlns:p14="http://schemas.microsoft.com/office/powerpoint/2010/main" val="361916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7200" y="1981201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Value type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sz="3400" b="1" noProof="1">
                <a:latin typeface="Consolas" panose="020B0609020204030204" pitchFamily="49" charset="0"/>
              </a:rPr>
              <a:t>int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float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double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bool</a:t>
            </a:r>
            <a:r>
              <a:rPr lang="en-US" sz="3400" b="1" dirty="0"/>
              <a:t>, </a:t>
            </a:r>
            <a:br>
              <a:rPr lang="en-US" sz="3400" b="1" dirty="0"/>
            </a:br>
            <a:r>
              <a:rPr lang="en-US" sz="3400" b="1" noProof="1">
                <a:latin typeface="Consolas" panose="020B0609020204030204" pitchFamily="49" charset="0"/>
              </a:rPr>
              <a:t>char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BigInteger</a:t>
            </a:r>
            <a:r>
              <a:rPr lang="en-US" sz="3400" b="1" dirty="0"/>
              <a:t>, …</a:t>
            </a:r>
          </a:p>
          <a:p>
            <a:pPr>
              <a:buClr>
                <a:srgbClr val="234465"/>
              </a:buClr>
            </a:pPr>
            <a:r>
              <a:rPr lang="en-US" sz="3600" dirty="0"/>
              <a:t>Each variable has its </a:t>
            </a:r>
            <a:br>
              <a:rPr lang="bg-BG" sz="3600" dirty="0"/>
            </a:br>
            <a:r>
              <a:rPr lang="en-US" sz="3600" dirty="0"/>
              <a:t>own </a:t>
            </a:r>
            <a:r>
              <a:rPr lang="en-US" sz="3600" b="1" dirty="0">
                <a:solidFill>
                  <a:schemeClr val="bg1"/>
                </a:solidFill>
              </a:rPr>
              <a:t>copy</a:t>
            </a:r>
            <a:r>
              <a:rPr lang="en-US" sz="3600" dirty="0"/>
              <a:t> of the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487390" y="4704995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>
                <a:solidFill>
                  <a:schemeClr val="bg1"/>
                </a:solidFill>
              </a:rPr>
              <a:t>int</a:t>
            </a:r>
            <a:r>
              <a:rPr lang="en-US" sz="2800" noProof="1"/>
              <a:t> i = 42;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char</a:t>
            </a:r>
            <a:r>
              <a:rPr lang="en-US" sz="2800" noProof="1"/>
              <a:t> ch = 'A';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bool</a:t>
            </a:r>
            <a:r>
              <a:rPr lang="en-US" sz="2800" noProof="1"/>
              <a:t> 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50344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50344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8333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7203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800935" y="3353499"/>
            <a:ext cx="13759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(4 bytes)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800935" y="4551222"/>
            <a:ext cx="13759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(2 bytes)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30861" y="5768682"/>
            <a:ext cx="137525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(1 byte)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71264" y="5178972"/>
            <a:ext cx="1144380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result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8217" y="3882862"/>
            <a:ext cx="633855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ch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50345" y="2744701"/>
            <a:ext cx="58255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i</a:t>
            </a:r>
            <a:endParaRPr lang="en-US" sz="2800" b="1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527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Reference type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variables hold</a:t>
            </a:r>
            <a:r>
              <a:rPr lang="bg-BG" sz="3600" dirty="0"/>
              <a:t> а</a:t>
            </a:r>
            <a:r>
              <a:rPr lang="en-US" sz="3600" dirty="0"/>
              <a:t> reference</a:t>
            </a:r>
            <a:br>
              <a:rPr lang="en-US" sz="3600" dirty="0"/>
            </a:br>
            <a:r>
              <a:rPr lang="en-US" sz="3600" dirty="0"/>
              <a:t> (pointer / memory address) of the </a:t>
            </a:r>
            <a:r>
              <a:rPr lang="en-GB" sz="3600" dirty="0"/>
              <a:t>value itself</a:t>
            </a:r>
            <a:endParaRPr lang="en-US" sz="3600" dirty="0"/>
          </a:p>
          <a:p>
            <a:pPr lvl="1"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string</a:t>
            </a:r>
            <a:r>
              <a:rPr lang="en-US" sz="3400" dirty="0"/>
              <a:t>,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</a:rPr>
              <a:t>int</a:t>
            </a:r>
            <a:r>
              <a:rPr lang="en-US" sz="3400" b="1" dirty="0">
                <a:solidFill>
                  <a:schemeClr val="bg1"/>
                </a:solidFill>
              </a:rPr>
              <a:t>[]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char[]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string[]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Random</a:t>
            </a:r>
            <a:endParaRPr lang="en-US" sz="3400" dirty="0"/>
          </a:p>
          <a:p>
            <a:pPr>
              <a:buClr>
                <a:srgbClr val="234465"/>
              </a:buClr>
            </a:pPr>
            <a:r>
              <a:rPr lang="en-US" sz="3600" dirty="0"/>
              <a:t>Two reference type variables can </a:t>
            </a:r>
            <a:r>
              <a:rPr lang="en-US" sz="3600" b="1" dirty="0">
                <a:solidFill>
                  <a:schemeClr val="bg1"/>
                </a:solidFill>
              </a:rPr>
              <a:t>reference</a:t>
            </a:r>
            <a:r>
              <a:rPr lang="en-US" sz="3600" dirty="0"/>
              <a:t> the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same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object</a:t>
            </a:r>
            <a:endParaRPr lang="en-US" sz="3600" b="1" dirty="0"/>
          </a:p>
          <a:p>
            <a:pPr lvl="1">
              <a:buClr>
                <a:srgbClr val="234465"/>
              </a:buClr>
            </a:pPr>
            <a:r>
              <a:rPr lang="en-US" sz="3400" dirty="0"/>
              <a:t>Operations on both variables access/modify </a:t>
            </a:r>
            <a:br>
              <a:rPr lang="bg-BG" sz="3400" dirty="0"/>
            </a:br>
            <a:r>
              <a:rPr lang="en-US" sz="3400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416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8196" y="1305290"/>
            <a:ext cx="478658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 = 42;</a:t>
            </a:r>
          </a:p>
          <a:p>
            <a:r>
              <a:rPr lang="en-US" sz="2400" dirty="0">
                <a:solidFill>
                  <a:schemeClr val="bg1"/>
                </a:solidFill>
              </a:rPr>
              <a:t>char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ch = 'A';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bool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result = true;</a:t>
            </a:r>
          </a:p>
          <a:p>
            <a:r>
              <a:rPr lang="en-US" sz="2400" dirty="0">
                <a:solidFill>
                  <a:schemeClr val="bg1"/>
                </a:solidFill>
              </a:rPr>
              <a:t>object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obj = 42;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string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str = "Hello";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byte[] </a:t>
            </a:r>
            <a:r>
              <a:rPr lang="en-US" sz="2400" dirty="0">
                <a:solidFill>
                  <a:schemeClr val="tx1"/>
                </a:solidFill>
              </a:rPr>
              <a:t>bytes ={ 1, 2, 3 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874154" y="1295400"/>
            <a:ext cx="3007412" cy="502920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976220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867400" y="1294908"/>
            <a:ext cx="3007412" cy="502969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969466" y="1361217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997867" y="3366257"/>
            <a:ext cx="2548412" cy="796692"/>
            <a:chOff x="5996279" y="3366257"/>
            <a:chExt cx="2548412" cy="7966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0893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true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(1 byte)</a:t>
              </a:r>
              <a:endParaRPr lang="en-US" sz="14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result</a:t>
              </a:r>
              <a:endParaRPr lang="en-US" sz="1600" b="1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6065075" y="2645155"/>
            <a:ext cx="2456837" cy="811293"/>
            <a:chOff x="6063486" y="2645154"/>
            <a:chExt cx="2456837" cy="81129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153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A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(2 bytes)</a:t>
              </a:r>
              <a:endParaRPr lang="en-US" sz="14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ch</a:t>
              </a:r>
              <a:endParaRPr lang="en-US" sz="14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6045395" y="1941580"/>
            <a:ext cx="2476516" cy="819819"/>
            <a:chOff x="6043807" y="1941579"/>
            <a:chExt cx="2476516" cy="8198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0836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42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(4 bytes)</a:t>
              </a:r>
              <a:endParaRPr lang="en-US" sz="14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i</a:t>
              </a:r>
              <a:endParaRPr lang="en-US" sz="1400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842921" y="4069832"/>
            <a:ext cx="5433165" cy="818892"/>
            <a:chOff x="5841332" y="4069832"/>
            <a:chExt cx="5433165" cy="81889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0897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int32@9ae764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obj</a:t>
              </a:r>
              <a:endParaRPr lang="en-US" sz="1600" b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42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  <a:solidFill>
              <a:schemeClr val="tx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4 bytes</a:t>
              </a:r>
              <a:endParaRPr lang="en-US" sz="1400" b="1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820192" y="4743163"/>
            <a:ext cx="5604541" cy="783133"/>
            <a:chOff x="5818603" y="4743162"/>
            <a:chExt cx="5604541" cy="7831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0944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String@7cdaf2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str</a:t>
              </a:r>
              <a:endParaRPr lang="en-US" sz="1600" b="1" dirty="0"/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6585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Hello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277540" y="5071198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string</a:t>
              </a:r>
              <a:endParaRPr lang="en-US" sz="1400" b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918683" y="5437467"/>
            <a:ext cx="5887643" cy="740154"/>
            <a:chOff x="5917094" y="5437467"/>
            <a:chExt cx="5887643" cy="7401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0922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byte[]@190d11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bytes</a:t>
              </a:r>
              <a:endParaRPr lang="en-US" sz="1600" b="1" dirty="0"/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3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byte []</a:t>
              </a:r>
              <a:endParaRPr lang="en-US" sz="1400" b="1" dirty="0"/>
            </a:p>
          </p:txBody>
        </p:sp>
      </p:grpSp>
      <p:sp>
        <p:nvSpPr>
          <p:cNvPr id="5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2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905000" y="1290533"/>
            <a:ext cx="87630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static void Main()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int num = 5;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/>
                </a:solidFill>
              </a:rPr>
              <a:t>Increment</a:t>
            </a:r>
            <a:r>
              <a:rPr lang="en-US" sz="2400" dirty="0">
                <a:solidFill>
                  <a:schemeClr val="tx1"/>
                </a:solidFill>
              </a:rPr>
              <a:t>(number, 15);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Console.WriteLine(number);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public static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Increment(int num, int value) {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/>
                </a:solidFill>
              </a:rPr>
              <a:t>num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+= value;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7010400" y="2438400"/>
            <a:ext cx="1981200" cy="443163"/>
          </a:xfrm>
          <a:prstGeom prst="wedgeRoundRectCallout">
            <a:avLst>
              <a:gd name="adj1" fmla="val -62933"/>
              <a:gd name="adj2" fmla="val 491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number == </a:t>
            </a:r>
            <a:r>
              <a:rPr lang="en-US" sz="2400" b="1" noProof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257800" y="5186468"/>
            <a:ext cx="1600200" cy="528532"/>
          </a:xfrm>
          <a:prstGeom prst="wedgeRoundRectCallout">
            <a:avLst>
              <a:gd name="adj1" fmla="val -68741"/>
              <a:gd name="adj2" fmla="val -36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num == </a:t>
            </a:r>
            <a:r>
              <a:rPr lang="en-US" sz="2400" b="1" noProof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861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20414" y="1295401"/>
            <a:ext cx="9503571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static void Main()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int[] nums = { 5 };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Increment</a:t>
            </a:r>
            <a:r>
              <a:rPr lang="en-US" sz="2400" dirty="0">
                <a:solidFill>
                  <a:schemeClr val="tx1"/>
                </a:solidFill>
              </a:rPr>
              <a:t>(nums, 15);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Console.WriteLine(nums[0]);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public static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Increment(int[] nums, int value) {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nums[0]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+= value;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400800" y="2362200"/>
            <a:ext cx="2362200" cy="481692"/>
          </a:xfrm>
          <a:prstGeom prst="wedgeRoundRectCallout">
            <a:avLst>
              <a:gd name="adj1" fmla="val -68714"/>
              <a:gd name="adj2" fmla="val 55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nums[0] == </a:t>
            </a:r>
            <a:r>
              <a:rPr lang="en-US" sz="2800" b="1" noProof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257800" y="5257800"/>
            <a:ext cx="2514600" cy="533400"/>
          </a:xfrm>
          <a:prstGeom prst="wedgeRoundRectCallout">
            <a:avLst>
              <a:gd name="adj1" fmla="val -66384"/>
              <a:gd name="adj2" fmla="val -41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nums[0] == </a:t>
            </a:r>
            <a:r>
              <a:rPr lang="en-US" sz="2800" b="1" noProof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50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8800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75946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#csharp-fund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Returning Values from Methods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33600" y="1601400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600" dirty="0"/>
              <a:t> keyword immediately stops</a:t>
            </a:r>
            <a:br>
              <a:rPr lang="en-US" sz="3600" dirty="0"/>
            </a:br>
            <a:r>
              <a:rPr lang="en-US" sz="3600" dirty="0"/>
              <a:t>the method's execution</a:t>
            </a:r>
          </a:p>
          <a:p>
            <a:r>
              <a:rPr lang="en-US" sz="3600" dirty="0"/>
              <a:t>Returns the specified value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Void methods can be </a:t>
            </a:r>
            <a:r>
              <a:rPr lang="en-US" sz="3600" b="1" dirty="0">
                <a:solidFill>
                  <a:srgbClr val="FFA000"/>
                </a:solidFill>
              </a:rPr>
              <a:t>terminated</a:t>
            </a:r>
            <a:r>
              <a:rPr lang="en-US" sz="3600" dirty="0"/>
              <a:t> by just using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endParaRPr lang="en-US" sz="3600" dirty="0">
              <a:solidFill>
                <a:srgbClr val="FFA000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136000" y="2979000"/>
            <a:ext cx="7086600" cy="243410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234465"/>
                </a:solidFill>
                <a:effectLst/>
              </a:rPr>
              <a:t>static </a:t>
            </a:r>
            <a:r>
              <a:rPr lang="en-US" sz="2400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400" dirty="0">
                <a:solidFill>
                  <a:srgbClr val="234465"/>
                </a:solidFill>
                <a:effectLst/>
              </a:rPr>
              <a:t> ReadFullName() 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string firstName = Console.ReadLine();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string lastName = Console.ReadLine();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</a:t>
            </a:r>
            <a:r>
              <a:rPr lang="en-US" sz="24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400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993188" y="4267200"/>
            <a:ext cx="2894013" cy="914400"/>
          </a:xfrm>
          <a:prstGeom prst="wedgeRoundRectCallout">
            <a:avLst>
              <a:gd name="adj1" fmla="val -59565"/>
              <a:gd name="adj2" fmla="val 56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Returns a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Assigned</a:t>
            </a:r>
            <a:r>
              <a:rPr lang="en-US" sz="3400" dirty="0"/>
              <a:t> to a variable: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Used</a:t>
            </a:r>
            <a:r>
              <a:rPr lang="en-US" sz="3400" dirty="0"/>
              <a:t> in expression: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Passed</a:t>
            </a:r>
            <a:r>
              <a:rPr lang="en-US" sz="3400" dirty="0"/>
              <a:t> to another method: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43200" y="2624895"/>
            <a:ext cx="50292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max 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3200" y="4144971"/>
            <a:ext cx="929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decimal total = GetPrice() * quantity * 1.20m;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5635719"/>
            <a:ext cx="8110686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age = int.Parse(Console.ReadLine());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method which returns rectangle area </a:t>
            </a:r>
            <a:br>
              <a:rPr lang="en-US" sz="3600" dirty="0"/>
            </a:br>
            <a:r>
              <a:rPr lang="en-US" sz="3600" dirty="0"/>
              <a:t>with given width and height 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4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796" y="3051196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3" y="4323917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95811" y="4625031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796" y="4525518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5811" y="3184490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033" y="2885205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865" y="3161922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032" y="4434643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615880" y="4735757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865" y="4636244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615880" y="3295216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08A0DA-78B5-41EA-9973-C09B50F453A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457200" y="4495800"/>
            <a:ext cx="11049000" cy="17385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width * height;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471324" y="1295400"/>
            <a:ext cx="11034877" cy="287883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area = </a:t>
            </a:r>
            <a:r>
              <a:rPr lang="en-US" sz="2600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 </a:t>
            </a:r>
            <a:r>
              <a:rPr lang="en-US" sz="2600" dirty="0">
                <a:solidFill>
                  <a:schemeClr val="bg1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Console.WriteLine(</a:t>
            </a:r>
            <a:r>
              <a:rPr lang="en-US" sz="2600" dirty="0">
                <a:solidFill>
                  <a:schemeClr val="tx1"/>
                </a:solidFill>
                <a:effectLst/>
              </a:rPr>
              <a:t>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80E27-A08B-4D51-A09F-F4DE01B3652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8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method that receives a string and a repeat count n. The method should return a new string.</a:t>
            </a:r>
            <a:endParaRPr lang="bg-BG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bg-BG" dirty="0"/>
              <a:t>:</a:t>
            </a:r>
            <a:r>
              <a:rPr lang="en-US" dirty="0"/>
              <a:t> Repeat String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6" y="2859896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1" y="3136613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abcabcabc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5" y="4409334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4811816" y="4710448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1" y="4610935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4811816" y="3269907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98A59F-DDB8-4C45-BF14-DF412F977E40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1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70456" y="1600200"/>
            <a:ext cx="8451089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static void Main()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</a:t>
            </a:r>
            <a:r>
              <a:rPr lang="en-US" dirty="0" err="1">
                <a:solidFill>
                  <a:schemeClr val="tx1"/>
                </a:solidFill>
              </a:rPr>
              <a:t>inputStr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count = </a:t>
            </a:r>
            <a:r>
              <a:rPr lang="en-US" dirty="0" err="1">
                <a:solidFill>
                  <a:schemeClr val="tx1"/>
                </a:solidFill>
              </a:rPr>
              <a:t>int.Parse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result = </a:t>
            </a:r>
            <a:r>
              <a:rPr lang="en-US" dirty="0" err="1">
                <a:solidFill>
                  <a:schemeClr val="bg1"/>
                </a:solidFill>
              </a:rPr>
              <a:t>RepeatString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inputStr</a:t>
            </a:r>
            <a:r>
              <a:rPr lang="en-US" dirty="0">
                <a:solidFill>
                  <a:schemeClr val="tx1"/>
                </a:solidFill>
              </a:rPr>
              <a:t>, count);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(result);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 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FBC3C-9A6F-457B-A21C-0A77B5AC06D9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51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95401" y="1600201"/>
            <a:ext cx="9822689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private static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RepeatString</a:t>
            </a:r>
            <a:r>
              <a:rPr lang="en-US" dirty="0">
                <a:solidFill>
                  <a:schemeClr val="tx1"/>
                </a:solidFill>
              </a:rPr>
              <a:t>(string 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count)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StringBuilder</a:t>
            </a:r>
            <a:r>
              <a:rPr lang="en-US" dirty="0">
                <a:solidFill>
                  <a:schemeClr val="tx1"/>
                </a:solidFill>
              </a:rPr>
              <a:t> result = new </a:t>
            </a:r>
            <a:r>
              <a:rPr lang="en-US" dirty="0" err="1">
                <a:solidFill>
                  <a:schemeClr val="tx1"/>
                </a:solidFill>
              </a:rPr>
              <a:t>StringBuilder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count;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result.Append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result.ToString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 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92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009459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that calculates and returns the value of a </a:t>
            </a:r>
            <a:r>
              <a:rPr lang="en-US" sz="3600" b="1" dirty="0">
                <a:solidFill>
                  <a:srgbClr val="FFA000"/>
                </a:solidFill>
              </a:rPr>
              <a:t>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14754" y="3128918"/>
            <a:ext cx="9305647" cy="301887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234465"/>
                </a:solidFill>
                <a:effectLst/>
              </a:rPr>
              <a:t>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MathPower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600" dirty="0">
                <a:solidFill>
                  <a:srgbClr val="234465"/>
                </a:solidFill>
                <a:effectLst/>
              </a:rPr>
              <a:t>, int </a:t>
            </a:r>
            <a:r>
              <a:rPr lang="en-US" sz="2600" dirty="0">
                <a:solidFill>
                  <a:srgbClr val="FFA000"/>
                </a:solidFill>
                <a:effectLst/>
              </a:rPr>
              <a:t>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double result = 1;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for (int i = 0; i &lt; power; i++)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  result *= number;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67600" y="2438400"/>
            <a:ext cx="15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81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7600" y="2384857"/>
            <a:ext cx="1548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382000" y="252731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62200" y="2392977"/>
            <a:ext cx="15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0" y="2362201"/>
            <a:ext cx="1548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76600" y="250466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F757A-E04E-40F4-B6B3-6ADB7436067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What is a Method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75" y="1524000"/>
            <a:ext cx="2506452" cy="229691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Void Method</a:t>
            </a:r>
          </a:p>
        </p:txBody>
      </p:sp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Overloading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1430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4"/>
            <a:ext cx="11801757" cy="5517876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The combination of method's </a:t>
            </a:r>
            <a:r>
              <a:rPr lang="en-US" sz="3600" b="1" dirty="0">
                <a:solidFill>
                  <a:srgbClr val="FFA000"/>
                </a:solidFill>
              </a:rPr>
              <a:t>name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rgbClr val="FFA000"/>
                </a:solidFill>
              </a:rPr>
              <a:t>parameters</a:t>
            </a:r>
            <a:br>
              <a:rPr lang="en-US" sz="3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dirty="0"/>
              <a:t>is called </a:t>
            </a:r>
            <a:r>
              <a:rPr lang="en-US" sz="3600" b="1" dirty="0">
                <a:solidFill>
                  <a:srgbClr val="FFA000"/>
                </a:solidFill>
              </a:rPr>
              <a:t>signature</a:t>
            </a:r>
          </a:p>
          <a:p>
            <a:pPr marL="0" indent="0">
              <a:buNone/>
            </a:pP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600" dirty="0"/>
              <a:t>Signature </a:t>
            </a:r>
            <a:r>
              <a:rPr lang="en-US" sz="3600" b="1" dirty="0">
                <a:solidFill>
                  <a:srgbClr val="FFA000"/>
                </a:solidFill>
              </a:rPr>
              <a:t>differentiates</a:t>
            </a:r>
            <a:r>
              <a:rPr lang="en-US" sz="3600" dirty="0"/>
              <a:t> between methods with same names</a:t>
            </a:r>
          </a:p>
          <a:p>
            <a:r>
              <a:rPr lang="en-US" sz="3600" dirty="0"/>
              <a:t>When methods with the </a:t>
            </a:r>
            <a:r>
              <a:rPr lang="en-US" sz="3600" b="1" dirty="0">
                <a:solidFill>
                  <a:srgbClr val="FFA000"/>
                </a:solidFill>
              </a:rPr>
              <a:t>same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rgbClr val="FFA000"/>
                </a:solidFill>
              </a:rPr>
              <a:t>name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have </a:t>
            </a:r>
            <a:r>
              <a:rPr lang="en-US" sz="3600" b="1" dirty="0">
                <a:solidFill>
                  <a:srgbClr val="FFA000"/>
                </a:solidFill>
              </a:rPr>
              <a:t>different signature</a:t>
            </a:r>
            <a:r>
              <a:rPr lang="en-US" sz="3600" dirty="0"/>
              <a:t>,</a:t>
            </a:r>
            <a:br>
              <a:rPr lang="en-US" sz="3600" dirty="0"/>
            </a:br>
            <a:r>
              <a:rPr lang="en-US" sz="3600" dirty="0"/>
              <a:t>this is called method "</a:t>
            </a:r>
            <a:r>
              <a:rPr lang="en-US" sz="3600" b="1" dirty="0">
                <a:solidFill>
                  <a:srgbClr val="FFA000"/>
                </a:solidFill>
              </a:rPr>
              <a:t>overloading</a:t>
            </a:r>
            <a:r>
              <a:rPr lang="en-US" sz="3600" dirty="0"/>
              <a:t>"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8929" y="2590800"/>
            <a:ext cx="5861064" cy="17458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858001" y="2095500"/>
            <a:ext cx="1911061" cy="990600"/>
          </a:xfrm>
          <a:prstGeom prst="wedgeRoundRectCallout">
            <a:avLst>
              <a:gd name="adj1" fmla="val -59717"/>
              <a:gd name="adj2" fmla="val 2442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0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039600" cy="5201066"/>
          </a:xfrm>
        </p:spPr>
        <p:txBody>
          <a:bodyPr>
            <a:normAutofit/>
          </a:bodyPr>
          <a:lstStyle/>
          <a:p>
            <a:r>
              <a:rPr lang="en-US" sz="3600" dirty="0"/>
              <a:t>Using same name for multiple methods with different </a:t>
            </a:r>
            <a:r>
              <a:rPr lang="en-US" sz="3600" b="1" dirty="0">
                <a:solidFill>
                  <a:schemeClr val="bg1"/>
                </a:solidFill>
              </a:rPr>
              <a:t>signatures</a:t>
            </a:r>
            <a:r>
              <a:rPr lang="en-US" sz="3600" dirty="0"/>
              <a:t> (method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parameters</a:t>
            </a:r>
            <a:r>
              <a:rPr lang="en-US" sz="3600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5589" y="4331061"/>
            <a:ext cx="7467600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 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Console.WriteLine(text + ' ' + 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11298" y="2513544"/>
            <a:ext cx="5334000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5589" y="2513544"/>
            <a:ext cx="5325208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610600" y="4196352"/>
            <a:ext cx="3200400" cy="1447594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method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signatures</a:t>
            </a:r>
            <a:endParaRPr lang="bg-BG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324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Method's return type </a:t>
            </a:r>
            <a:r>
              <a:rPr lang="en-US" sz="3600" b="1" dirty="0">
                <a:solidFill>
                  <a:schemeClr val="bg1"/>
                </a:solidFill>
              </a:rPr>
              <a:t>is not part </a:t>
            </a:r>
            <a:r>
              <a:rPr lang="en-US" sz="3600" dirty="0"/>
              <a:t>of its signature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/>
              <a:t>How would the compiler know </a:t>
            </a:r>
            <a:r>
              <a:rPr lang="en-US" sz="3600" b="1" dirty="0">
                <a:solidFill>
                  <a:schemeClr val="bg1"/>
                </a:solidFill>
              </a:rPr>
              <a:t>which method to call</a:t>
            </a:r>
            <a:r>
              <a:rPr lang="en-US" sz="3600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981200"/>
            <a:ext cx="5632464" cy="304698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91400" y="2577354"/>
            <a:ext cx="3429000" cy="1219305"/>
          </a:xfrm>
          <a:prstGeom prst="wedgeRoundRectCallout">
            <a:avLst>
              <a:gd name="adj1" fmla="val -65430"/>
              <a:gd name="adj2" fmla="val 214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Compile-time error!</a:t>
            </a:r>
            <a:endParaRPr lang="bg-BG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73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161859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</a:t>
            </a:r>
            <a:r>
              <a:rPr lang="en-US" sz="3600" b="1" noProof="1">
                <a:solidFill>
                  <a:srgbClr val="FFA000"/>
                </a:solidFill>
                <a:latin typeface="Consolas" panose="020B0609020204030204" pitchFamily="49" charset="0"/>
              </a:rPr>
              <a:t>GetMax()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dirty="0"/>
              <a:t>that </a:t>
            </a:r>
            <a:r>
              <a:rPr lang="en-US" sz="3600" b="1" dirty="0">
                <a:solidFill>
                  <a:srgbClr val="FFA000"/>
                </a:solidFill>
              </a:rPr>
              <a:t>returns the greater </a:t>
            </a:r>
            <a:r>
              <a:rPr lang="en-US" sz="3600" dirty="0"/>
              <a:t>of two values (the values can be of type </a:t>
            </a:r>
            <a:r>
              <a:rPr lang="en-US" sz="3600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/>
              <a:t>,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char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60807" y="3561687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51000" y="3078895"/>
            <a:ext cx="141224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char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33427" y="363279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47951" y="3501917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12208" y="3069606"/>
            <a:ext cx="155218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int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352592" y="357160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596812" y="5257821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60342" y="4795239"/>
            <a:ext cx="155285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5901708" y="532893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BE1C1-E351-463B-9232-D892507387E6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Program Execution Flow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53000" y="1219202"/>
            <a:ext cx="2362200" cy="2666999"/>
            <a:chOff x="4895909" y="1295400"/>
            <a:chExt cx="2320805" cy="2666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088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2" y="1295400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8514" y="4489020"/>
            <a:ext cx="9482287" cy="214038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0810" y="2565228"/>
            <a:ext cx="9482287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Console.WriteLine("after method executes");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822858"/>
          </a:xfrm>
        </p:spPr>
        <p:txBody>
          <a:bodyPr>
            <a:noAutofit/>
          </a:bodyPr>
          <a:lstStyle/>
          <a:p>
            <a:r>
              <a:rPr lang="en-US" sz="3600" dirty="0"/>
              <a:t>The program continues, after a method execution completes: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"The stack"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stores</a:t>
            </a:r>
            <a:r>
              <a:rPr lang="en-GB" sz="3600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information</a:t>
            </a:r>
            <a:r>
              <a:rPr lang="en-GB" sz="3600" dirty="0">
                <a:solidFill>
                  <a:srgbClr val="FFA000"/>
                </a:solidFill>
              </a:rPr>
              <a:t> </a:t>
            </a:r>
            <a:r>
              <a:rPr lang="en-GB" sz="3600" dirty="0"/>
              <a:t>about the </a:t>
            </a:r>
            <a:r>
              <a:rPr lang="en-GB" sz="3600" b="1" dirty="0">
                <a:solidFill>
                  <a:schemeClr val="bg1"/>
                </a:solidFill>
              </a:rPr>
              <a:t>active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subroutines</a:t>
            </a:r>
            <a:r>
              <a:rPr lang="en-GB" sz="3600" dirty="0">
                <a:solidFill>
                  <a:srgbClr val="FFA000"/>
                </a:solidFill>
              </a:rPr>
              <a:t> </a:t>
            </a:r>
            <a:r>
              <a:rPr lang="en-GB" sz="3600" dirty="0"/>
              <a:t>(methods) of a computer program</a:t>
            </a:r>
          </a:p>
          <a:p>
            <a:r>
              <a:rPr lang="en-GB" sz="3600" dirty="0"/>
              <a:t>Keeps track of </a:t>
            </a:r>
            <a:r>
              <a:rPr lang="en-GB" sz="3600" b="1" dirty="0">
                <a:solidFill>
                  <a:schemeClr val="bg1"/>
                </a:solidFill>
              </a:rPr>
              <a:t>the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point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dirty="0"/>
              <a:t>to which each active subroutine should </a:t>
            </a:r>
            <a:r>
              <a:rPr lang="en-GB" sz="3600" b="1" dirty="0">
                <a:solidFill>
                  <a:schemeClr val="bg1"/>
                </a:solidFill>
              </a:rPr>
              <a:t>return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control</a:t>
            </a:r>
            <a:r>
              <a:rPr lang="en-GB" sz="3600" b="1" dirty="0"/>
              <a:t> </a:t>
            </a:r>
            <a:r>
              <a:rPr lang="en-GB" sz="3600" dirty="0"/>
              <a:t>when it </a:t>
            </a:r>
            <a:r>
              <a:rPr lang="en-GB" sz="3600" b="1" dirty="0">
                <a:solidFill>
                  <a:schemeClr val="bg1"/>
                </a:solidFill>
              </a:rPr>
              <a:t>finishes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executing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8382001" y="3810000"/>
            <a:ext cx="1828801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778596" y="48626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875221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971846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0" y="3837057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49625" y="3962401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>
                  <a:solidFill>
                    <a:schemeClr val="tx1"/>
                  </a:solidFill>
                </a:rPr>
                <a:t>call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4376" y="4940950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970116" y="4851536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874356" y="4856974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778596" y="4861789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171380" y="3983101"/>
            <a:ext cx="1028212" cy="780464"/>
            <a:chOff x="4788791" y="4087210"/>
            <a:chExt cx="1028212" cy="780464"/>
          </a:xfrm>
          <a:noFill/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8165" y="5528577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38521" y="5525529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return</a:t>
              </a:r>
            </a:p>
          </p:txBody>
        </p:sp>
      </p:grpSp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286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5402E-6 4.81481E-6 L 0.53491 0.114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9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535E-7 -1.11111E-6 L 0.37875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7" y="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318E-6 4.44444E-6 L 0.22246 -0.08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3" y="-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Create a program that </a:t>
            </a:r>
            <a:r>
              <a:rPr lang="en-US" sz="3600" b="1" dirty="0">
                <a:solidFill>
                  <a:srgbClr val="FFA000"/>
                </a:solidFill>
              </a:rPr>
              <a:t>multiplies the sum </a:t>
            </a:r>
            <a:r>
              <a:rPr lang="en-US" sz="3600" dirty="0"/>
              <a:t>of </a:t>
            </a:r>
            <a:r>
              <a:rPr lang="en-US" sz="3600" b="1" dirty="0">
                <a:solidFill>
                  <a:srgbClr val="FFA000"/>
                </a:solidFill>
              </a:rPr>
              <a:t>all even digits </a:t>
            </a:r>
            <a:r>
              <a:rPr lang="en-US" sz="3600" dirty="0"/>
              <a:t>of a number </a:t>
            </a:r>
            <a:r>
              <a:rPr lang="en-US" sz="3600" b="1" dirty="0">
                <a:solidFill>
                  <a:srgbClr val="FFA000"/>
                </a:solidFill>
              </a:rPr>
              <a:t>by the sum of all odd digits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of the same number:</a:t>
            </a:r>
          </a:p>
          <a:p>
            <a:pPr lvl="2"/>
            <a:r>
              <a:rPr lang="en-US" sz="3400" dirty="0"/>
              <a:t>You may need to use </a:t>
            </a:r>
            <a:r>
              <a:rPr lang="en-US" sz="3400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dirty="0"/>
              <a:t>for negative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Evens by Odds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69904" y="4464000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Evens: 2 4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Odds: 1 3 5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88037" y="4726412"/>
            <a:ext cx="138611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3306153" y="4823705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61000" y="4464000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 sum: 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 sum: 9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330105" y="4821905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9351644" y="479752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945095" y="4726412"/>
            <a:ext cx="6367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713A3-52C2-42B1-868D-40B4C6B445C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dirty="0">
                <a:hlinkClick r:id="rId2"/>
              </a:rPr>
              <a:t>https://judge.softuni.bg/Contests/1208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Named block of code</a:t>
            </a:r>
            <a:r>
              <a:rPr lang="en-US" sz="3600" dirty="0"/>
              <a:t>, that can be invoked later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Sample method </a:t>
            </a:r>
            <a:r>
              <a:rPr lang="en-US" sz="3600" b="1" dirty="0">
                <a:solidFill>
                  <a:schemeClr val="bg1"/>
                </a:solidFill>
              </a:rPr>
              <a:t>definition</a:t>
            </a:r>
            <a:r>
              <a:rPr lang="en-US" sz="3600" dirty="0"/>
              <a:t>: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Invoking</a:t>
            </a:r>
            <a:r>
              <a:rPr lang="en-US" sz="3600" dirty="0"/>
              <a:t> (calling) the </a:t>
            </a:r>
            <a:br>
              <a:rPr lang="en-US" sz="3600" dirty="0"/>
            </a:br>
            <a:r>
              <a:rPr lang="en-US" sz="3600" dirty="0"/>
              <a:t>method several times: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93236" y="2580025"/>
            <a:ext cx="7239000" cy="2004958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bg-BG" noProof="1"/>
              <a:t> </a:t>
            </a:r>
            <a:r>
              <a:rPr lang="en-US" sz="2800" b="1" noProof="1">
                <a:latin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Console.WriteLine("Hello World");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998047" y="1691228"/>
            <a:ext cx="3275748" cy="997331"/>
          </a:xfrm>
          <a:prstGeom prst="wedgeRoundRectCallout">
            <a:avLst>
              <a:gd name="adj1" fmla="val -57921"/>
              <a:gd name="adj2" fmla="val 460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named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PrintHelloWorld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76927" y="4963452"/>
            <a:ext cx="3124200" cy="102065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PrintHeader();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546054" y="2865522"/>
            <a:ext cx="2437359" cy="1920967"/>
          </a:xfrm>
          <a:prstGeom prst="wedgeRoundRectCallout">
            <a:avLst>
              <a:gd name="adj1" fmla="val -40273"/>
              <a:gd name="adj2" fmla="val -250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b="1" dirty="0">
                <a:solidFill>
                  <a:schemeClr val="bg2"/>
                </a:solidFill>
              </a:rPr>
              <a:t> always surrounded</a:t>
            </a:r>
            <a:br>
              <a:rPr lang="en-US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by </a:t>
            </a:r>
            <a:r>
              <a:rPr lang="en-US" sz="2800" b="1" dirty="0">
                <a:solidFill>
                  <a:schemeClr val="bg1"/>
                </a:solidFill>
              </a:rPr>
              <a:t>{ }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Naming and Best Practices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1066801"/>
            <a:ext cx="3336925" cy="3336925"/>
          </a:xfrm>
          <a:prstGeom prst="rect">
            <a:avLst/>
          </a:prstGeom>
          <a:effectLst>
            <a:softEdge rad="431800"/>
          </a:effectLst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Methods naming guidelines</a:t>
            </a:r>
          </a:p>
          <a:p>
            <a:pPr lvl="1"/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</a:rPr>
              <a:t>meaningful</a:t>
            </a:r>
            <a:r>
              <a:rPr lang="en-US" sz="3400" dirty="0"/>
              <a:t> method names</a:t>
            </a:r>
          </a:p>
          <a:p>
            <a:pPr lvl="1"/>
            <a:r>
              <a:rPr lang="en-US" sz="3400" dirty="0"/>
              <a:t>Method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What does this method do</a:t>
            </a:r>
            <a:r>
              <a:rPr lang="en-US" sz="3200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dirty="0"/>
          </a:p>
          <a:p>
            <a:pPr lvl="1"/>
            <a:r>
              <a:rPr lang="en-US" sz="3400" dirty="0"/>
              <a:t>If you cannot find a good name for a method, think</a:t>
            </a:r>
            <a:br>
              <a:rPr lang="en-US" sz="3400" dirty="0"/>
            </a:br>
            <a:r>
              <a:rPr lang="en-US" sz="3400" dirty="0"/>
              <a:t>about whether it has a </a:t>
            </a:r>
            <a:r>
              <a:rPr lang="en-US" sz="3400" b="1" dirty="0">
                <a:solidFill>
                  <a:schemeClr val="bg1"/>
                </a:solidFill>
              </a:rPr>
              <a:t>clear intent</a:t>
            </a:r>
            <a:endParaRPr lang="en-US" sz="3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74506" y="3969000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0809" y="5703230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54608" y="3969000"/>
            <a:ext cx="4724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608" y="5734526"/>
            <a:ext cx="92202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 parameters names</a:t>
            </a:r>
          </a:p>
          <a:p>
            <a:pPr lvl="1"/>
            <a:r>
              <a:rPr lang="en-US" sz="3400" dirty="0"/>
              <a:t>Preferred form: [</a:t>
            </a:r>
            <a:r>
              <a:rPr lang="en-US" sz="3400" b="1" dirty="0">
                <a:solidFill>
                  <a:schemeClr val="bg1"/>
                </a:solidFill>
              </a:rPr>
              <a:t>Noun</a:t>
            </a:r>
            <a:r>
              <a:rPr lang="en-US" sz="3400" dirty="0"/>
              <a:t>] or [</a:t>
            </a:r>
            <a:r>
              <a:rPr lang="en-US" sz="3400" b="1" dirty="0">
                <a:solidFill>
                  <a:schemeClr val="bg1"/>
                </a:solidFill>
              </a:rPr>
              <a:t>Adjective</a:t>
            </a:r>
            <a:r>
              <a:rPr lang="en-US" sz="3400" dirty="0"/>
              <a:t>] + [</a:t>
            </a:r>
            <a:r>
              <a:rPr lang="en-US" sz="3400" b="1" dirty="0">
                <a:solidFill>
                  <a:schemeClr val="bg1"/>
                </a:solidFill>
              </a:rPr>
              <a:t>Noun</a:t>
            </a:r>
            <a:r>
              <a:rPr lang="en-US" sz="3400" dirty="0"/>
              <a:t>]</a:t>
            </a:r>
          </a:p>
          <a:p>
            <a:pPr lvl="1"/>
            <a:r>
              <a:rPr lang="en-US" sz="3400" dirty="0"/>
              <a:t>Should be in </a:t>
            </a:r>
            <a:r>
              <a:rPr lang="en-US" sz="3400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sz="3400" dirty="0"/>
              <a:t>Should be </a:t>
            </a:r>
            <a:r>
              <a:rPr lang="en-US" sz="3400" b="1" dirty="0">
                <a:solidFill>
                  <a:srgbClr val="FFA000"/>
                </a:solidFill>
              </a:rPr>
              <a:t>meaningful</a:t>
            </a:r>
            <a:endParaRPr lang="bg-BG" sz="3400" b="1" dirty="0">
              <a:solidFill>
                <a:srgbClr val="FFA000"/>
              </a:solidFill>
            </a:endParaRPr>
          </a:p>
          <a:p>
            <a:pPr marL="609036" lvl="1" indent="0">
              <a:buNone/>
            </a:pPr>
            <a:endParaRPr lang="bg-BG" b="1" dirty="0"/>
          </a:p>
          <a:p>
            <a:pPr lvl="1">
              <a:spcBef>
                <a:spcPts val="2400"/>
              </a:spcBef>
            </a:pPr>
            <a:r>
              <a:rPr lang="en-US" sz="3400" dirty="0"/>
              <a:t>Unit of measure should be obvious</a:t>
            </a:r>
            <a:endParaRPr lang="en-US" sz="3400" dirty="0">
              <a:solidFill>
                <a:srgbClr val="FB816D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43200" y="3894437"/>
            <a:ext cx="5413692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br>
              <a:rPr lang="en-US" sz="2400" noProof="1">
                <a:solidFill>
                  <a:srgbClr val="234465"/>
                </a:solidFill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3200" y="5479919"/>
            <a:ext cx="8153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Each method should perform a </a:t>
            </a:r>
            <a:r>
              <a:rPr lang="en-US" sz="3600" b="1" dirty="0">
                <a:solidFill>
                  <a:schemeClr val="bg1"/>
                </a:solidFill>
              </a:rPr>
              <a:t>single</a:t>
            </a:r>
            <a:r>
              <a:rPr lang="en-US" sz="3600" dirty="0"/>
              <a:t>, well-defined task</a:t>
            </a:r>
          </a:p>
          <a:p>
            <a:pPr lvl="1"/>
            <a:r>
              <a:rPr lang="en-US" sz="3400" dirty="0"/>
              <a:t>A Method's name should </a:t>
            </a:r>
            <a:r>
              <a:rPr lang="en-US" sz="3400" b="1" dirty="0">
                <a:solidFill>
                  <a:schemeClr val="bg1"/>
                </a:solidFill>
              </a:rPr>
              <a:t>describe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that task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in a clear and </a:t>
            </a:r>
            <a:br>
              <a:rPr lang="en-US" sz="3400" dirty="0"/>
            </a:br>
            <a:r>
              <a:rPr lang="en-US" sz="3400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Avoid</a:t>
            </a:r>
            <a:r>
              <a:rPr lang="en-US" sz="3600" dirty="0"/>
              <a:t> methods </a:t>
            </a:r>
            <a:r>
              <a:rPr lang="en-US" sz="36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Split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them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dirty="0"/>
              <a:t>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– Best Practices</a:t>
            </a:r>
            <a:endParaRPr lang="bg-BG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1000" y="4423563"/>
            <a:ext cx="6051599" cy="22886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806000" y="4845527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</a:rPr>
              <a:t>and </a:t>
            </a:r>
            <a:r>
              <a:rPr lang="en-US" sz="3200" b="1" noProof="1">
                <a:solidFill>
                  <a:srgbClr val="FFA000"/>
                </a:solidFill>
              </a:rPr>
              <a:t>easy to test</a:t>
            </a:r>
            <a:endParaRPr lang="en-US" sz="3200" b="1" noProof="1">
              <a:solidFill>
                <a:srgbClr val="FFA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Autofit/>
          </a:bodyPr>
          <a:lstStyle/>
          <a:p>
            <a:r>
              <a:rPr lang="en-US" sz="3600" dirty="0"/>
              <a:t>Make sure to use correct </a:t>
            </a:r>
            <a:r>
              <a:rPr lang="en-US" sz="3600" b="1" dirty="0">
                <a:solidFill>
                  <a:schemeClr val="bg1"/>
                </a:solidFill>
              </a:rPr>
              <a:t>indentation</a:t>
            </a:r>
          </a:p>
          <a:p>
            <a:endParaRPr lang="en-US" sz="3600" dirty="0"/>
          </a:p>
          <a:p>
            <a:pPr marL="0" indent="0">
              <a:spcBef>
                <a:spcPts val="1800"/>
              </a:spcBef>
              <a:buNone/>
            </a:pPr>
            <a:endParaRPr lang="en-US" sz="3600" dirty="0"/>
          </a:p>
          <a:p>
            <a:r>
              <a:rPr lang="en-US" sz="3600" dirty="0"/>
              <a:t>Leave a </a:t>
            </a:r>
            <a:r>
              <a:rPr lang="en-US" sz="3600" b="1" dirty="0">
                <a:solidFill>
                  <a:schemeClr val="bg1"/>
                </a:solidFill>
              </a:rPr>
              <a:t>blank line </a:t>
            </a:r>
            <a:r>
              <a:rPr lang="en-US" sz="3600" dirty="0"/>
              <a:t>between </a:t>
            </a: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/>
              <a:t>, after </a:t>
            </a:r>
            <a:r>
              <a:rPr lang="en-US" sz="3600" b="1" dirty="0">
                <a:solidFill>
                  <a:schemeClr val="bg1"/>
                </a:solidFill>
              </a:rPr>
              <a:t>loops</a:t>
            </a:r>
            <a:r>
              <a:rPr lang="en-US" sz="3600" dirty="0"/>
              <a:t> and after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if</a:t>
            </a:r>
            <a:r>
              <a:rPr lang="en-US" sz="3600" dirty="0"/>
              <a:t> statements</a:t>
            </a:r>
          </a:p>
          <a:p>
            <a:r>
              <a:rPr lang="en-US" sz="3600" dirty="0"/>
              <a:t>Always use </a:t>
            </a:r>
            <a:r>
              <a:rPr lang="en-US" sz="3600" b="1" dirty="0">
                <a:solidFill>
                  <a:schemeClr val="bg1"/>
                </a:solidFill>
              </a:rPr>
              <a:t>curly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brackets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dirty="0">
                <a:latin typeface="Consolas" panose="020B0609020204030204" pitchFamily="49" charset="0"/>
              </a:rPr>
              <a:t>for</a:t>
            </a:r>
            <a:r>
              <a:rPr lang="en-US" sz="3600" dirty="0"/>
              <a:t> loops and </a:t>
            </a:r>
            <a:r>
              <a:rPr lang="en-US" sz="3600" dirty="0"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statements bodies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Avoid long lines </a:t>
            </a:r>
            <a:r>
              <a:rPr lang="en-GB" sz="3600" dirty="0"/>
              <a:t>and </a:t>
            </a:r>
            <a:r>
              <a:rPr lang="en-GB" sz="3600" b="1" dirty="0">
                <a:solidFill>
                  <a:schemeClr val="bg1"/>
                </a:solidFill>
              </a:rPr>
              <a:t>complex expressions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sz="36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752600"/>
            <a:ext cx="4320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28175" y="300447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937408" y="2679019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00800" y="1752600"/>
            <a:ext cx="47352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30999" y="30606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575159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6892730" y="22737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1" y="198057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2201" y="198057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chemeClr val="bg2"/>
                </a:solidFill>
              </a:rPr>
              <a:t> a value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or nothing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909001"/>
            <a:ext cx="10129234" cy="5949000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600" dirty="0"/>
              <a:t>More </a:t>
            </a:r>
            <a:r>
              <a:rPr lang="en-US" sz="3600" b="1" dirty="0">
                <a:solidFill>
                  <a:schemeClr val="bg1"/>
                </a:solidFill>
              </a:rPr>
              <a:t>manageable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600" dirty="0"/>
              <a:t>Avoiding </a:t>
            </a:r>
            <a:r>
              <a:rPr lang="en-US" sz="3600" b="1" dirty="0">
                <a:solidFill>
                  <a:schemeClr val="bg1"/>
                </a:solidFill>
              </a:rPr>
              <a:t>repeating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600" dirty="0"/>
              <a:t>Code </a:t>
            </a:r>
            <a:r>
              <a:rPr lang="en-US" sz="36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Using existing methods several times</a:t>
            </a:r>
            <a:endParaRPr lang="bg-BG" sz="36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Executes the code between the brackets</a:t>
            </a:r>
          </a:p>
          <a:p>
            <a:r>
              <a:rPr lang="en-GB" sz="3600" dirty="0"/>
              <a:t>Does not return result</a:t>
            </a:r>
          </a:p>
          <a:p>
            <a:endParaRPr lang="en-GB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Type Method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9" y="2590801"/>
            <a:ext cx="6203244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static void PrintHello()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4653638"/>
            <a:ext cx="6204833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static void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564" y="4653637"/>
            <a:ext cx="2551902" cy="1695016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Main() </a:t>
            </a:r>
            <a:r>
              <a:rPr lang="en-US" sz="3200" b="1" dirty="0">
                <a:solidFill>
                  <a:schemeClr val="bg2"/>
                </a:solidFill>
              </a:rPr>
              <a:t>is also a method</a:t>
            </a:r>
            <a:endParaRPr lang="bg-BG" sz="3200" b="1" dirty="0">
              <a:solidFill>
                <a:schemeClr val="bg2"/>
              </a:solidFill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310" y="2600227"/>
            <a:ext cx="2551902" cy="1695016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Prints "Hello" on the console</a:t>
            </a:r>
            <a:endParaRPr lang="bg-BG" sz="32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Declaring and Invoking Methods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3665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b="1" dirty="0">
              <a:solidFill>
                <a:schemeClr val="bg2"/>
              </a:solidFill>
            </a:endParaRPr>
          </a:p>
          <a:p>
            <a:r>
              <a:rPr lang="en-US" sz="3600" dirty="0"/>
              <a:t>Methods are declared </a:t>
            </a:r>
            <a:r>
              <a:rPr lang="en-US" sz="3600" b="1" dirty="0">
                <a:solidFill>
                  <a:schemeClr val="bg1"/>
                </a:solidFill>
              </a:rPr>
              <a:t>inside a class </a:t>
            </a:r>
          </a:p>
          <a:p>
            <a:r>
              <a:rPr lang="en-US" sz="3600" dirty="0"/>
              <a:t>Variables inside a method are </a:t>
            </a:r>
            <a:r>
              <a:rPr lang="en-US" sz="3600" b="1" dirty="0">
                <a:solidFill>
                  <a:schemeClr val="bg1"/>
                </a:solidFill>
              </a:rPr>
              <a:t>local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199276" y="1914395"/>
            <a:ext cx="7315200" cy="2114013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static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800" b="1" noProof="1"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Console.WriteLine(text);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088444" y="1183830"/>
            <a:ext cx="2425055" cy="592824"/>
          </a:xfrm>
          <a:prstGeom prst="wedgeRoundRectCallout">
            <a:avLst>
              <a:gd name="adj1" fmla="val -30128"/>
              <a:gd name="adj2" fmla="val 96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960152" y="1121139"/>
            <a:ext cx="2133600" cy="592824"/>
          </a:xfrm>
          <a:prstGeom prst="wedgeRoundRectCallout">
            <a:avLst>
              <a:gd name="adj1" fmla="val 42067"/>
              <a:gd name="adj2" fmla="val 1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682657" y="1233629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753600" y="2479546"/>
            <a:ext cx="1620387" cy="983709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3830</TotalTime>
  <Words>3414</Words>
  <Application>Microsoft Office PowerPoint</Application>
  <PresentationFormat>Widescreen</PresentationFormat>
  <Paragraphs>695</Paragraphs>
  <Slides>58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Consolas</vt:lpstr>
      <vt:lpstr>Wingdings</vt:lpstr>
      <vt:lpstr>Wingdings 2</vt:lpstr>
      <vt:lpstr>SoftUni</vt:lpstr>
      <vt:lpstr>Methods</vt:lpstr>
      <vt:lpstr>Table of Contents</vt:lpstr>
      <vt:lpstr>Have a Question?</vt:lpstr>
      <vt:lpstr>What is a Method</vt:lpstr>
      <vt:lpstr>Simple Methods</vt:lpstr>
      <vt:lpstr>Why Use Methods?</vt:lpstr>
      <vt:lpstr>Void Type Method</vt:lpstr>
      <vt:lpstr>Declaring and Invoking Methods</vt:lpstr>
      <vt:lpstr>Declaring Methods</vt:lpstr>
      <vt:lpstr>Invoking a Method</vt:lpstr>
      <vt:lpstr>Invoking a Method (2)</vt:lpstr>
      <vt:lpstr>Methods with Parameters</vt:lpstr>
      <vt:lpstr>Method Parameters</vt:lpstr>
      <vt:lpstr>Method Parameters (2)</vt:lpstr>
      <vt:lpstr>Problem: Sign of Integer Number</vt:lpstr>
      <vt:lpstr>Solution: Sign of Integer Number</vt:lpstr>
      <vt:lpstr>Problem: Grades</vt:lpstr>
      <vt:lpstr>Solution: Grades</vt:lpstr>
      <vt:lpstr>Optional Parameters</vt:lpstr>
      <vt:lpstr>Problem: Printing Triangle</vt:lpstr>
      <vt:lpstr>Solution: Printing Triangle</vt:lpstr>
      <vt:lpstr>Solution: Printing Triangle (2)</vt:lpstr>
      <vt:lpstr>Value vs. Reference Types</vt:lpstr>
      <vt:lpstr>Value Types</vt:lpstr>
      <vt:lpstr>Reference Types</vt:lpstr>
      <vt:lpstr>Value Types vs. Reference Types</vt:lpstr>
      <vt:lpstr>Example: Value Types </vt:lpstr>
      <vt:lpstr>Example: Reference Types </vt:lpstr>
      <vt:lpstr>Value vs. Reference Types</vt:lpstr>
      <vt:lpstr>Returning Values from Methods</vt:lpstr>
      <vt:lpstr>The Return Statement</vt:lpstr>
      <vt:lpstr>Using the Return Values</vt:lpstr>
      <vt:lpstr>Problem: Calculate Rectangle Area</vt:lpstr>
      <vt:lpstr>Solution: Calculate Rectangle Area</vt:lpstr>
      <vt:lpstr>Problem: Repeat String</vt:lpstr>
      <vt:lpstr>Solution: Repeat String (1)</vt:lpstr>
      <vt:lpstr>Solution: Repeat String (2)</vt:lpstr>
      <vt:lpstr>Problem: Math Power</vt:lpstr>
      <vt:lpstr>Live Exercises</vt:lpstr>
      <vt:lpstr>Overloading Methods</vt:lpstr>
      <vt:lpstr>Method Signature</vt:lpstr>
      <vt:lpstr>Overloading Methods</vt:lpstr>
      <vt:lpstr>Signature and Return Type</vt:lpstr>
      <vt:lpstr>Problem: Greater of Two Values</vt:lpstr>
      <vt:lpstr>Live Exercises</vt:lpstr>
      <vt:lpstr>Program Execution Flow</vt:lpstr>
      <vt:lpstr>Program Execution</vt:lpstr>
      <vt:lpstr>Program Execution – Call Stack</vt:lpstr>
      <vt:lpstr>Problem: Multiply Evens by Odds</vt:lpstr>
      <vt:lpstr>Naming and Best Practices</vt:lpstr>
      <vt:lpstr>Naming Methods</vt:lpstr>
      <vt:lpstr>Naming Method Parameters</vt:lpstr>
      <vt:lpstr>Methods – Best Practices</vt:lpstr>
      <vt:lpstr>Code Structure and Code Formatting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Methods</dc:title>
  <dc:subject>Software Development Course</dc:subject>
  <dc:creator>Software University</dc:creator>
  <cp:keywords>Programming Fundamentals; Programming;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</cp:lastModifiedBy>
  <cp:revision>38</cp:revision>
  <dcterms:created xsi:type="dcterms:W3CDTF">2018-05-23T13:08:44Z</dcterms:created>
  <dcterms:modified xsi:type="dcterms:W3CDTF">2021-01-05T12:07:36Z</dcterms:modified>
  <cp:category>Programming;computer programming;software development;web development</cp:category>
</cp:coreProperties>
</file>