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59" r:id="rId8"/>
    <p:sldId id="261" r:id="rId9"/>
    <p:sldId id="292" r:id="rId10"/>
    <p:sldId id="260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40809-A4F3-40F6-AB59-E02B2A3A29B8}">
          <p14:sldIdLst>
            <p14:sldId id="256"/>
            <p14:sldId id="257"/>
            <p14:sldId id="258"/>
          </p14:sldIdLst>
        </p14:section>
        <p14:section name="Objects and Classes" id="{AA30CDEB-F630-4A25-AB37-F363087BCAD8}">
          <p14:sldIdLst>
            <p14:sldId id="259"/>
            <p14:sldId id="261"/>
            <p14:sldId id="292"/>
            <p14:sldId id="260"/>
            <p14:sldId id="262"/>
            <p14:sldId id="264"/>
          </p14:sldIdLst>
        </p14:section>
        <p14:section name="Using the Built-in API Classes" id="{267CAE95-206D-4376-811F-E78F79ED052D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fining Simple Classes" id="{00151231-57A8-4AA2-9365-33B273D388BA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07EA0280-4CC5-46A4-A2D4-D0E7135A8933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201874"/>
            <a:ext cx="10961783" cy="768084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GB" dirty="0" smtClean="0"/>
              <a:t>Built-in </a:t>
            </a:r>
            <a:r>
              <a:rPr lang="en-GB" dirty="0"/>
              <a:t>API Classes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Math, Random, </a:t>
            </a:r>
            <a:r>
              <a:rPr lang="en-GB" dirty="0" err="1"/>
              <a:t>BigInteger</a:t>
            </a:r>
            <a:r>
              <a:rPr lang="en-GB" dirty="0"/>
              <a:t>, 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.NET Core provides thousands of ready-to-use classes</a:t>
            </a:r>
          </a:p>
          <a:p>
            <a:pPr lvl="1"/>
            <a:r>
              <a:rPr lang="en-US" sz="3400" dirty="0"/>
              <a:t>Packaged into namespaces like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400" noProof="1"/>
              <a:t>,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400" noProof="1"/>
              <a:t>, </a:t>
            </a:r>
            <a:r>
              <a:rPr lang="en-US" sz="3400" dirty="0"/>
              <a:t>etc.</a:t>
            </a:r>
          </a:p>
          <a:p>
            <a:r>
              <a:rPr lang="en-US" sz="3600" dirty="0"/>
              <a:t>Using static .NET class members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600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808112"/>
            <a:ext cx="6476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5229000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9647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factorial) for very big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12608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14813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141854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6118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9600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9209" y="1108911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Specification of a given type of objects from</a:t>
            </a:r>
            <a:br>
              <a:rPr lang="en-GB" sz="3600" dirty="0"/>
            </a:br>
            <a:r>
              <a:rPr lang="en-GB" sz="3600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81000" y="310894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3130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Use </a:t>
            </a:r>
            <a:r>
              <a:rPr lang="en-US" sz="3600" b="1" noProof="1">
                <a:solidFill>
                  <a:schemeClr val="bg1"/>
                </a:solidFill>
              </a:rPr>
              <a:t>PascalCase</a:t>
            </a:r>
            <a:r>
              <a:rPr lang="en-US" sz="3600" noProof="1"/>
              <a:t> naming</a:t>
            </a:r>
          </a:p>
          <a:p>
            <a:r>
              <a:rPr lang="en-GB" sz="3600" dirty="0"/>
              <a:t>Use descriptive nouns</a:t>
            </a:r>
          </a:p>
          <a:p>
            <a:r>
              <a:rPr lang="en-GB" sz="3600" dirty="0"/>
              <a:t>Avoid abbreviations (except widely known, e.g. URL, HTTP, etc.)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21000" y="3608027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21000" y="5087778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7" y="3792346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7" y="5255944"/>
            <a:ext cx="914400" cy="9144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is made up of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behavior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Properties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sz="3600" dirty="0"/>
              <a:t>Methods </a:t>
            </a:r>
            <a:r>
              <a:rPr lang="en-GB" sz="3600" b="1" dirty="0">
                <a:solidFill>
                  <a:schemeClr val="bg1"/>
                </a:solidFill>
              </a:rPr>
              <a:t>describe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502298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187" y="350229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14" y="609727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class can have 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b="1" dirty="0"/>
              <a:t> </a:t>
            </a:r>
            <a:r>
              <a:rPr lang="en-US" sz="3600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1596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Describe the characteristics of a given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b="1" dirty="0"/>
              <a:t> </a:t>
            </a:r>
            <a:r>
              <a:rPr lang="en-US" sz="3600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3679" y="518677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6153" y="367245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can define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(state) and </a:t>
            </a:r>
            <a:r>
              <a:rPr lang="en-US" sz="3600" b="1" dirty="0">
                <a:solidFill>
                  <a:schemeClr val="bg1"/>
                </a:solidFill>
              </a:rPr>
              <a:t>operations</a:t>
            </a:r>
            <a:r>
              <a:rPr lang="en-US" sz="3600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4120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22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3936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2101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2000" y="4344772"/>
            <a:ext cx="10668000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7201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41000" y="5049000"/>
            <a:ext cx="10961783" cy="768084"/>
          </a:xfrm>
        </p:spPr>
        <p:txBody>
          <a:bodyPr/>
          <a:lstStyle/>
          <a:p>
            <a:r>
              <a:rPr lang="en-GB" dirty="0" smtClean="0"/>
              <a:t>Objects </a:t>
            </a:r>
            <a:r>
              <a:rPr lang="en-GB" dirty="0"/>
              <a:t>and Classes</a:t>
            </a:r>
            <a:br>
              <a:rPr lang="en-GB" dirty="0"/>
            </a:br>
            <a:r>
              <a:rPr lang="en-GB" dirty="0"/>
              <a:t>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8" y="5433042"/>
            <a:ext cx="10961783" cy="768084"/>
          </a:xfrm>
        </p:spPr>
        <p:txBody>
          <a:bodyPr/>
          <a:lstStyle/>
          <a:p>
            <a:r>
              <a:rPr lang="en-GB" dirty="0"/>
              <a:t>What is an Object? What is a Class?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91831" y="976208"/>
            <a:ext cx="10237806" cy="5730596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/>
              <a:t>In programming, </a:t>
            </a:r>
            <a:r>
              <a:rPr lang="en-US" sz="3900" b="1" dirty="0">
                <a:solidFill>
                  <a:schemeClr val="bg1"/>
                </a:solidFill>
              </a:rPr>
              <a:t>classes</a:t>
            </a:r>
            <a:r>
              <a:rPr lang="en-US" sz="3900" dirty="0"/>
              <a:t> provide the structure for </a:t>
            </a:r>
            <a:r>
              <a:rPr lang="en-US" sz="39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700" dirty="0"/>
              <a:t>Act as </a:t>
            </a:r>
            <a:r>
              <a:rPr lang="en-US" sz="3700" b="1" dirty="0">
                <a:solidFill>
                  <a:schemeClr val="bg1"/>
                </a:solidFill>
              </a:rPr>
              <a:t>templates</a:t>
            </a:r>
            <a:r>
              <a:rPr lang="bg-BG" sz="3700" dirty="0"/>
              <a:t> </a:t>
            </a:r>
            <a:r>
              <a:rPr lang="en-US" sz="3700" dirty="0"/>
              <a:t>for </a:t>
            </a:r>
            <a:r>
              <a:rPr lang="en-US" sz="3700" b="1" dirty="0">
                <a:solidFill>
                  <a:schemeClr val="bg1"/>
                </a:solidFill>
              </a:rPr>
              <a:t>objects</a:t>
            </a:r>
            <a:r>
              <a:rPr lang="en-US" sz="3700" dirty="0"/>
              <a:t> of the same type</a:t>
            </a:r>
          </a:p>
          <a:p>
            <a:r>
              <a:rPr lang="en-US" sz="39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  <a:r>
              <a:rPr lang="en-US" sz="3700" dirty="0"/>
              <a:t> (data), e.g.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Name, Age</a:t>
            </a:r>
          </a:p>
          <a:p>
            <a:pPr lvl="1">
              <a:buClr>
                <a:schemeClr val="tx1"/>
              </a:buClr>
            </a:pPr>
            <a:r>
              <a:rPr lang="en-US" sz="3700" b="1" dirty="0" err="1">
                <a:solidFill>
                  <a:schemeClr val="bg1"/>
                </a:solidFill>
              </a:rPr>
              <a:t>Behaviours</a:t>
            </a:r>
            <a:r>
              <a:rPr lang="en-US" sz="3700" b="1" dirty="0">
                <a:solidFill>
                  <a:schemeClr val="bg1"/>
                </a:solidFill>
              </a:rPr>
              <a:t> </a:t>
            </a:r>
            <a:r>
              <a:rPr lang="en-US" sz="3700" dirty="0"/>
              <a:t>(actions), e.g.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US" sz="3900" dirty="0"/>
              <a:t>One class may have many instances (objects)</a:t>
            </a:r>
          </a:p>
          <a:p>
            <a:pPr lvl="1"/>
            <a:r>
              <a:rPr lang="en-US" sz="3700" dirty="0"/>
              <a:t>Sample class: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pPr lvl="1"/>
            <a:r>
              <a:rPr lang="en-US" sz="3700" dirty="0"/>
              <a:t>Sample objects: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sparky</a:t>
            </a:r>
            <a:r>
              <a:rPr lang="en-US" sz="3700" dirty="0"/>
              <a:t>,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rufus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7000" y="1219089"/>
            <a:ext cx="74040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GB" sz="2500" b="1" noProof="1">
                <a:latin typeface="Consolas" pitchFamily="49" charset="0"/>
              </a:rPr>
              <a:t>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Dog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Breed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int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Age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5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public void Bark()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	Console.WriteLine("Bark!")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}}</a:t>
            </a:r>
            <a:endParaRPr lang="bg-BG" sz="2500" b="1" i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51" y="3433466"/>
            <a:ext cx="1793497" cy="510778"/>
          </a:xfrm>
          <a:prstGeom prst="wedgeRoundRectCallout">
            <a:avLst>
              <a:gd name="adj1" fmla="val -46627"/>
              <a:gd name="adj2" fmla="val 2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1243391"/>
            <a:ext cx="1793497" cy="510778"/>
          </a:xfrm>
          <a:prstGeom prst="wedgeRoundRectCallout">
            <a:avLst>
              <a:gd name="adj1" fmla="val -57249"/>
              <a:gd name="adj2" fmla="val 22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4419000"/>
            <a:ext cx="1793497" cy="510778"/>
          </a:xfrm>
          <a:prstGeom prst="wedgeRoundRectCallout">
            <a:avLst>
              <a:gd name="adj1" fmla="val -55832"/>
              <a:gd name="adj2" fmla="val 22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1257952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Creating a 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84085" y="6080977"/>
            <a:ext cx="1066465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puppy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400" b="1" dirty="0"/>
              <a:t>Name</a:t>
            </a:r>
            <a:r>
              <a:rPr lang="en-US" sz="2398" b="1" noProof="1">
                <a:latin typeface="Consolas" pitchFamily="49" charset="0"/>
              </a:rPr>
              <a:t> = </a:t>
            </a:r>
            <a:r>
              <a:rPr lang="pt-BR" sz="2398" b="1" noProof="1">
                <a:latin typeface="Consolas" pitchFamily="49" charset="0"/>
              </a:rPr>
              <a:t>"Sparky", Breed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"Corgi", Age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3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831470"/>
              </p:ext>
            </p:extLst>
          </p:nvPr>
        </p:nvGraphicFramePr>
        <p:xfrm>
          <a:off x="1686000" y="3009782"/>
          <a:ext cx="3104999" cy="2487168"/>
        </p:xfrm>
        <a:graphic>
          <a:graphicData uri="http://schemas.openxmlformats.org/drawingml/2006/table">
            <a:tbl>
              <a:tblPr/>
              <a:tblGrid>
                <a:gridCol w="31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"Sparky"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 = "Corgi"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= 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0" y="4682026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4" y="3240519"/>
            <a:ext cx="5427899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puppy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b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pt-BR" sz="2398" b="1" noProof="1">
                <a:latin typeface="Consolas" pitchFamily="49" charset="0"/>
              </a:rPr>
              <a:t>("Sparky", "Corgi", 3);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Console.WriteLine(puppy);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185" y="4722985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285" y="3086648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0" y="2193849"/>
            <a:ext cx="3112630" cy="999431"/>
          </a:xfrm>
          <a:prstGeom prst="wedgeRoundRectCallout">
            <a:avLst>
              <a:gd name="adj1" fmla="val -31203"/>
              <a:gd name="adj2" fmla="val 63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</a:rPr>
              <a:t>Dog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Creating the object of a defined class is </a:t>
            </a:r>
            <a:br>
              <a:rPr lang="en-GB" sz="3600" dirty="0"/>
            </a:br>
            <a:r>
              <a:rPr lang="en-GB" sz="3600" dirty="0"/>
              <a:t>called </a:t>
            </a:r>
            <a:r>
              <a:rPr lang="en-GB" sz="3600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GB" sz="3600" dirty="0"/>
              <a:t>created</a:t>
            </a:r>
            <a:r>
              <a:rPr lang="bg-BG" sz="3600" dirty="0"/>
              <a:t> </a:t>
            </a: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8351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Dod</a:t>
            </a:r>
            <a:r>
              <a:rPr lang="en-GB" sz="2398" b="1" noProof="1">
                <a:latin typeface="Consolas" pitchFamily="49" charset="0"/>
              </a:rPr>
              <a:t> sparky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("Sparky", "Corgi",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rufus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("Rufus", "Shepherd", 3);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allie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("Allie", "Husky",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object is a single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956124" cy="3256704"/>
            <a:chOff x="455612" y="2077297"/>
            <a:chExt cx="2956124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956124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Dog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956124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9561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Bark(…)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Eat(…)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5102375"/>
            <a:ext cx="1558901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5" y="2760561"/>
            <a:ext cx="1476600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3974759"/>
            <a:ext cx="1712525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726000" y="2667000"/>
            <a:ext cx="3374611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sparky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 = "Sparky"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 = "Corgi"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 = 3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A5F61-2F2A-4613-9675-6D53200628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99E598-6BF5-490E-9FBB-B2B87540B9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49BF08-5F92-4FE6-8A1D-3A3507A7B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3867</TotalTime>
  <Words>1569</Words>
  <Application>Microsoft Office PowerPoint</Application>
  <PresentationFormat>Widescreen</PresentationFormat>
  <Paragraphs>360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Objects and Classes  </vt:lpstr>
      <vt:lpstr>Classes</vt:lpstr>
      <vt:lpstr>Classes – Example</vt:lpstr>
      <vt:lpstr>Objects</vt:lpstr>
      <vt:lpstr>Objects – Instances of Classes</vt:lpstr>
      <vt:lpstr>Classes vs Objects</vt:lpstr>
      <vt:lpstr>Using the Built-in API Classes 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41</cp:revision>
  <dcterms:created xsi:type="dcterms:W3CDTF">2018-05-23T13:08:44Z</dcterms:created>
  <dcterms:modified xsi:type="dcterms:W3CDTF">2021-03-08T11:34:51Z</dcterms:modified>
  <cp:category>programming; education; software engineering;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