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0"/>
  </p:handoutMasterIdLst>
  <p:sldIdLst>
    <p:sldId id="256" r:id="rId2"/>
    <p:sldId id="288" r:id="rId3"/>
    <p:sldId id="306" r:id="rId4"/>
    <p:sldId id="290" r:id="rId5"/>
    <p:sldId id="289" r:id="rId6"/>
    <p:sldId id="301" r:id="rId7"/>
    <p:sldId id="300" r:id="rId8"/>
    <p:sldId id="292" r:id="rId9"/>
    <p:sldId id="293" r:id="rId10"/>
    <p:sldId id="294" r:id="rId11"/>
    <p:sldId id="295" r:id="rId12"/>
    <p:sldId id="296" r:id="rId13"/>
    <p:sldId id="299" r:id="rId14"/>
    <p:sldId id="297" r:id="rId15"/>
    <p:sldId id="302" r:id="rId16"/>
    <p:sldId id="303" r:id="rId17"/>
    <p:sldId id="304" r:id="rId18"/>
    <p:sldId id="30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19ECA783-A245-4345-BC67-767CFAE99633}">
          <p14:sldIdLst>
            <p14:sldId id="256"/>
            <p14:sldId id="288"/>
            <p14:sldId id="306"/>
            <p14:sldId id="290"/>
            <p14:sldId id="289"/>
            <p14:sldId id="301"/>
            <p14:sldId id="300"/>
            <p14:sldId id="292"/>
            <p14:sldId id="293"/>
            <p14:sldId id="294"/>
            <p14:sldId id="295"/>
            <p14:sldId id="296"/>
            <p14:sldId id="299"/>
            <p14:sldId id="297"/>
            <p14:sldId id="302"/>
            <p14:sldId id="303"/>
            <p14:sldId id="304"/>
            <p14:sldId id="30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8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2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79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6BBB45CD-F9B1-42AA-B49A-C9A2FAECACB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0E71649-6F79-4EC4-A4DB-FD856E82C0F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C8913B-77DE-4338-A2AE-0D1080E6B0A1}" type="datetimeFigureOut">
              <a:rPr lang="en-US" smtClean="0"/>
              <a:t>09/03/22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687CC99-105F-4089-94E9-0C4D9889A97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B4B21D8-F0ED-4C36-ACFB-91F18B0384D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195364-8BAC-46BC-8DF2-D0E13A66FCB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0032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88;p1">
            <a:extLst>
              <a:ext uri="{FF2B5EF4-FFF2-40B4-BE49-F238E27FC236}">
                <a16:creationId xmlns:a16="http://schemas.microsoft.com/office/drawing/2014/main" id="{0284F33D-C379-412F-9EAA-F0D68B0DD84C}"/>
              </a:ext>
            </a:extLst>
          </p:cNvPr>
          <p:cNvSpPr/>
          <p:nvPr userDrawn="1"/>
        </p:nvSpPr>
        <p:spPr>
          <a:xfrm>
            <a:off x="0" y="1"/>
            <a:ext cx="12192000" cy="2116182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347C3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" name="Google Shape;91;p1">
            <a:extLst>
              <a:ext uri="{FF2B5EF4-FFF2-40B4-BE49-F238E27FC236}">
                <a16:creationId xmlns:a16="http://schemas.microsoft.com/office/drawing/2014/main" id="{DB425D36-4EF8-4E0D-BE32-9DF43AE83398}"/>
              </a:ext>
            </a:extLst>
          </p:cNvPr>
          <p:cNvSpPr/>
          <p:nvPr userDrawn="1"/>
        </p:nvSpPr>
        <p:spPr>
          <a:xfrm>
            <a:off x="3511800" y="5999377"/>
            <a:ext cx="5168400" cy="677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pt-BR" sz="2000" b="1" i="0" u="none" strike="noStrike" cap="none" dirty="0">
                <a:solidFill>
                  <a:srgbClr val="8DC641"/>
                </a:solidFill>
                <a:latin typeface="Trebuchet MS"/>
                <a:ea typeface="Trebuchet MS"/>
                <a:cs typeface="Trebuchet MS"/>
                <a:sym typeface="Trebuchet MS"/>
              </a:rPr>
              <a:t>Prof. Pablo Werlang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pt-BR" sz="1800" b="1" i="0" u="none" strike="noStrike" cap="none" dirty="0">
                <a:solidFill>
                  <a:srgbClr val="8DC641"/>
                </a:solidFill>
                <a:latin typeface="Trebuchet MS"/>
                <a:ea typeface="Trebuchet MS"/>
                <a:cs typeface="Trebuchet MS"/>
                <a:sym typeface="Trebuchet MS"/>
              </a:rPr>
              <a:t>pablowerlang@ifsul.edu.br</a:t>
            </a:r>
            <a:endParaRPr sz="1800" b="1" i="0" u="none" strike="noStrike" cap="none" dirty="0">
              <a:solidFill>
                <a:srgbClr val="8DC64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1" name="Google Shape;92;p1">
            <a:extLst>
              <a:ext uri="{FF2B5EF4-FFF2-40B4-BE49-F238E27FC236}">
                <a16:creationId xmlns:a16="http://schemas.microsoft.com/office/drawing/2014/main" id="{CE6B7AD8-626B-4403-8161-8E631808A8C8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313509" y="573950"/>
            <a:ext cx="5886450" cy="13601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11394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02;p4">
            <a:extLst>
              <a:ext uri="{FF2B5EF4-FFF2-40B4-BE49-F238E27FC236}">
                <a16:creationId xmlns:a16="http://schemas.microsoft.com/office/drawing/2014/main" id="{09EAFB03-4033-4C6F-B3AB-51F80A271515}"/>
              </a:ext>
            </a:extLst>
          </p:cNvPr>
          <p:cNvSpPr/>
          <p:nvPr userDrawn="1"/>
        </p:nvSpPr>
        <p:spPr>
          <a:xfrm>
            <a:off x="0" y="0"/>
            <a:ext cx="12192000" cy="1362900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347C3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DA73DA3-C6C5-4E4A-90AA-7C34F14AF1AD}"/>
              </a:ext>
            </a:extLst>
          </p:cNvPr>
          <p:cNvSpPr txBox="1"/>
          <p:nvPr userDrawn="1"/>
        </p:nvSpPr>
        <p:spPr>
          <a:xfrm>
            <a:off x="3046828" y="6377913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dirty="0">
                <a:solidFill>
                  <a:srgbClr val="8DC641"/>
                </a:solidFill>
              </a:rPr>
              <a:t>Instituto Federal Sul-rio-grandense | Campus Charqueadas</a:t>
            </a:r>
          </a:p>
        </p:txBody>
      </p:sp>
    </p:spTree>
    <p:extLst>
      <p:ext uri="{BB962C8B-B14F-4D97-AF65-F5344CB8AC3E}">
        <p14:creationId xmlns:p14="http://schemas.microsoft.com/office/powerpoint/2010/main" val="868394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46;g11002e4fd20_0_151">
            <a:extLst>
              <a:ext uri="{FF2B5EF4-FFF2-40B4-BE49-F238E27FC236}">
                <a16:creationId xmlns:a16="http://schemas.microsoft.com/office/drawing/2014/main" id="{4D35659A-91AC-4C85-BD97-4D655914792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347C3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925202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BC45940-66C8-4CCF-8538-78BA783A20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104859-0EC7-4098-B14B-78527804DD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9C45D-A5E9-4792-8524-45671B813AE0}" type="datetimeFigureOut">
              <a:rPr lang="en-US" smtClean="0"/>
              <a:t>09/03/22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9BB515B-608D-40E4-B6E3-292E123BDD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9B54E2D-EBCF-4FDE-B8CB-7C2ED5DD42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3F4C9-70EF-470C-B0DA-21ADA643E255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Espaço Reservado para Título 6">
            <a:extLst>
              <a:ext uri="{FF2B5EF4-FFF2-40B4-BE49-F238E27FC236}">
                <a16:creationId xmlns:a16="http://schemas.microsoft.com/office/drawing/2014/main" id="{D6B54AFE-FB1F-4004-9B67-8A07E4D93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114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hp.net/manual/pt_BR/language.operators.arithmetic.php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hp.net/manual/pt_BR/language.operators.string.php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hp.net/manual/pt_BR/language.operators.logical.php" TargetMode="External"/><Relationship Id="rId2" Type="http://schemas.openxmlformats.org/officeDocument/2006/relationships/hyperlink" Target="https://www.php.net/manual/pt_BR/language.operators.comparison.php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hp.net/manual/pt_BR/control-structures.else.php" TargetMode="External"/><Relationship Id="rId2" Type="http://schemas.openxmlformats.org/officeDocument/2006/relationships/hyperlink" Target="https://www.php.net/manual/pt_BR/control-structures.if.ph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hp.net/manual/pt_BR/control-structures.elseif.php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hp.net/manual/pt_BR/control-structures.do.while.php" TargetMode="External"/><Relationship Id="rId2" Type="http://schemas.openxmlformats.org/officeDocument/2006/relationships/hyperlink" Target="https://www.php.net/manual/pt_BR/control-structures.while.ph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hp.net/manual/pt_BR/control-structures.for.php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hp.net/manual/pt_BR/control-structures.foreach.php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php.net/manual/pt_BR/function.rand.ph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forge.net/projects/xampp/" TargetMode="External"/><Relationship Id="rId2" Type="http://schemas.openxmlformats.org/officeDocument/2006/relationships/hyperlink" Target="https://www.wampserver.com/en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easyphp.org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0;p1">
            <a:extLst>
              <a:ext uri="{FF2B5EF4-FFF2-40B4-BE49-F238E27FC236}">
                <a16:creationId xmlns:a16="http://schemas.microsoft.com/office/drawing/2014/main" id="{9284CCC7-1936-4B45-8EB9-21CD17C35FBB}"/>
              </a:ext>
            </a:extLst>
          </p:cNvPr>
          <p:cNvSpPr/>
          <p:nvPr/>
        </p:nvSpPr>
        <p:spPr>
          <a:xfrm>
            <a:off x="2339238" y="3540167"/>
            <a:ext cx="7513524" cy="10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pt-BR" sz="4400" b="1" i="0" u="none" strike="noStrike" cap="none" dirty="0">
                <a:solidFill>
                  <a:srgbClr val="8DC641"/>
                </a:solidFill>
                <a:latin typeface="Trebuchet MS"/>
                <a:ea typeface="Trebuchet MS"/>
                <a:cs typeface="Trebuchet MS"/>
                <a:sym typeface="Trebuchet MS"/>
              </a:rPr>
              <a:t>Programação Web I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Linguagem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PHP</a:t>
            </a:r>
            <a:endParaRPr sz="18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1608547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3;p4">
            <a:extLst>
              <a:ext uri="{FF2B5EF4-FFF2-40B4-BE49-F238E27FC236}">
                <a16:creationId xmlns:a16="http://schemas.microsoft.com/office/drawing/2014/main" id="{7856E1AA-F416-4A48-9188-24A7653341F7}"/>
              </a:ext>
            </a:extLst>
          </p:cNvPr>
          <p:cNvSpPr/>
          <p:nvPr/>
        </p:nvSpPr>
        <p:spPr>
          <a:xfrm>
            <a:off x="539933" y="153455"/>
            <a:ext cx="10721192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4400"/>
            </a:pPr>
            <a:r>
              <a:rPr lang="pt-BR" sz="4400" b="1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Linguagem PHP</a:t>
            </a:r>
          </a:p>
          <a:p>
            <a:pPr>
              <a:buClr>
                <a:srgbClr val="000000"/>
              </a:buClr>
              <a:buSzPts val="4400"/>
            </a:pPr>
            <a:r>
              <a:rPr lang="pt-BR" sz="1800" b="0" i="0" u="none" strike="noStrike" cap="none" dirty="0">
                <a:solidFill>
                  <a:srgbClr val="8DC641"/>
                </a:solidFill>
                <a:latin typeface="Trebuchet MS"/>
                <a:ea typeface="Trebuchet MS"/>
                <a:cs typeface="Trebuchet MS"/>
                <a:sym typeface="Trebuchet MS"/>
              </a:rPr>
              <a:t>Interpolação de </a:t>
            </a:r>
            <a:r>
              <a:rPr lang="pt-BR" sz="1800" b="0" i="0" u="none" strike="noStrike" cap="none" dirty="0" err="1">
                <a:solidFill>
                  <a:srgbClr val="8DC641"/>
                </a:solidFill>
                <a:latin typeface="Trebuchet MS"/>
                <a:ea typeface="Trebuchet MS"/>
                <a:cs typeface="Trebuchet MS"/>
                <a:sym typeface="Trebuchet MS"/>
              </a:rPr>
              <a:t>strings</a:t>
            </a:r>
            <a:endParaRPr lang="pt-BR" sz="1800" b="0" i="0" u="none" strike="noStrike" cap="none" dirty="0">
              <a:solidFill>
                <a:srgbClr val="8DC64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" name="Google Shape;101;p4">
            <a:extLst>
              <a:ext uri="{FF2B5EF4-FFF2-40B4-BE49-F238E27FC236}">
                <a16:creationId xmlns:a16="http://schemas.microsoft.com/office/drawing/2014/main" id="{02B58499-2DE4-4F7B-9EBB-CEDE7F964960}"/>
              </a:ext>
            </a:extLst>
          </p:cNvPr>
          <p:cNvSpPr txBox="1"/>
          <p:nvPr/>
        </p:nvSpPr>
        <p:spPr>
          <a:xfrm>
            <a:off x="698088" y="1684987"/>
            <a:ext cx="10881202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698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</a:pPr>
            <a:r>
              <a:rPr lang="en-US" sz="2400" dirty="0" err="1">
                <a:solidFill>
                  <a:srgbClr val="1E1E1E"/>
                </a:solidFill>
                <a:latin typeface="Trebuchet MS"/>
                <a:ea typeface="Trebuchet MS"/>
                <a:cs typeface="Trebuchet MS"/>
                <a:sym typeface="Trebuchet MS"/>
              </a:rPr>
              <a:t>Operador</a:t>
            </a:r>
            <a:r>
              <a:rPr lang="en-US" sz="2400" dirty="0">
                <a:solidFill>
                  <a:srgbClr val="1E1E1E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dirty="0" err="1">
                <a:solidFill>
                  <a:srgbClr val="1E1E1E"/>
                </a:solidFill>
                <a:latin typeface="Trebuchet MS"/>
                <a:ea typeface="Trebuchet MS"/>
                <a:cs typeface="Trebuchet MS"/>
                <a:sym typeface="Trebuchet MS"/>
              </a:rPr>
              <a:t>ponto</a:t>
            </a:r>
            <a:r>
              <a:rPr lang="en-US" sz="2400" dirty="0">
                <a:solidFill>
                  <a:srgbClr val="1E1E1E"/>
                </a:solidFill>
                <a:latin typeface="Trebuchet MS"/>
                <a:ea typeface="Trebuchet MS"/>
                <a:cs typeface="Trebuchet MS"/>
                <a:sym typeface="Trebuchet MS"/>
              </a:rPr>
              <a:t>. </a:t>
            </a:r>
            <a:r>
              <a:rPr lang="en-US" sz="2400" dirty="0" err="1">
                <a:solidFill>
                  <a:srgbClr val="1E1E1E"/>
                </a:solidFill>
                <a:latin typeface="Trebuchet MS"/>
                <a:ea typeface="Trebuchet MS"/>
                <a:cs typeface="Trebuchet MS"/>
                <a:sym typeface="Trebuchet MS"/>
              </a:rPr>
              <a:t>Concatenação</a:t>
            </a:r>
            <a:r>
              <a:rPr lang="en-US" sz="2400" dirty="0">
                <a:solidFill>
                  <a:srgbClr val="1E1E1E"/>
                </a:solidFill>
                <a:latin typeface="Trebuchet MS"/>
                <a:ea typeface="Trebuchet MS"/>
                <a:cs typeface="Trebuchet MS"/>
                <a:sym typeface="Trebuchet MS"/>
              </a:rPr>
              <a:t> de strings:</a:t>
            </a:r>
          </a:p>
          <a:p>
            <a:pPr marL="41275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1E1E1E"/>
                </a:solidFill>
                <a:latin typeface="Trebuchet MS"/>
                <a:ea typeface="Trebuchet MS"/>
                <a:cs typeface="Trebuchet MS"/>
                <a:sym typeface="Trebuchet MS"/>
              </a:rPr>
              <a:t>Encerra</a:t>
            </a:r>
            <a:r>
              <a:rPr lang="en-US" sz="2400" dirty="0">
                <a:solidFill>
                  <a:srgbClr val="1E1E1E"/>
                </a:solidFill>
                <a:latin typeface="Trebuchet MS"/>
                <a:ea typeface="Trebuchet MS"/>
                <a:cs typeface="Trebuchet MS"/>
                <a:sym typeface="Trebuchet MS"/>
              </a:rPr>
              <a:t> e </a:t>
            </a:r>
            <a:r>
              <a:rPr lang="en-US" sz="2400" dirty="0" err="1">
                <a:solidFill>
                  <a:srgbClr val="1E1E1E"/>
                </a:solidFill>
                <a:latin typeface="Trebuchet MS"/>
                <a:ea typeface="Trebuchet MS"/>
                <a:cs typeface="Trebuchet MS"/>
                <a:sym typeface="Trebuchet MS"/>
              </a:rPr>
              <a:t>reinicia</a:t>
            </a:r>
            <a:r>
              <a:rPr lang="en-US" sz="2400" dirty="0">
                <a:solidFill>
                  <a:srgbClr val="1E1E1E"/>
                </a:solidFill>
                <a:latin typeface="Trebuchet MS"/>
                <a:ea typeface="Trebuchet MS"/>
                <a:cs typeface="Trebuchet MS"/>
                <a:sym typeface="Trebuchet MS"/>
              </a:rPr>
              <a:t> a string e </a:t>
            </a:r>
            <a:r>
              <a:rPr lang="en-US" sz="2400" dirty="0" err="1">
                <a:solidFill>
                  <a:srgbClr val="1E1E1E"/>
                </a:solidFill>
                <a:latin typeface="Trebuchet MS"/>
                <a:ea typeface="Trebuchet MS"/>
                <a:cs typeface="Trebuchet MS"/>
                <a:sym typeface="Trebuchet MS"/>
              </a:rPr>
              <a:t>concatena</a:t>
            </a:r>
            <a:r>
              <a:rPr lang="en-US" sz="2400" dirty="0">
                <a:solidFill>
                  <a:srgbClr val="1E1E1E"/>
                </a:solidFill>
                <a:latin typeface="Trebuchet MS"/>
                <a:ea typeface="Trebuchet MS"/>
                <a:cs typeface="Trebuchet MS"/>
                <a:sym typeface="Trebuchet MS"/>
              </a:rPr>
              <a:t> com a anterior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A1A3E53-01E6-48CD-A0A5-CEEBA982BA01}"/>
              </a:ext>
            </a:extLst>
          </p:cNvPr>
          <p:cNvSpPr txBox="1"/>
          <p:nvPr/>
        </p:nvSpPr>
        <p:spPr>
          <a:xfrm>
            <a:off x="698088" y="2668626"/>
            <a:ext cx="5768026" cy="345565"/>
          </a:xfrm>
          <a:prstGeom prst="rect">
            <a:avLst/>
          </a:prstGeom>
          <a:solidFill>
            <a:srgbClr val="1E1E1E"/>
          </a:solidFill>
        </p:spPr>
        <p:txBody>
          <a:bodyPr wrap="square" rtlCol="0">
            <a:noAutofit/>
          </a:bodyPr>
          <a:lstStyle/>
          <a:p>
            <a:r>
              <a:rPr lang="pt-B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"&lt;p&gt;"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$nome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.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possui "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$idade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.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anos&lt;/p&gt;"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99D05A1-3D3B-4539-B358-8C8EE6CA1B90}"/>
              </a:ext>
            </a:extLst>
          </p:cNvPr>
          <p:cNvSpPr txBox="1"/>
          <p:nvPr/>
        </p:nvSpPr>
        <p:spPr>
          <a:xfrm>
            <a:off x="698088" y="4481138"/>
            <a:ext cx="5768026" cy="345565"/>
          </a:xfrm>
          <a:prstGeom prst="rect">
            <a:avLst/>
          </a:prstGeom>
          <a:solidFill>
            <a:srgbClr val="1E1E1E"/>
          </a:solidFill>
        </p:spPr>
        <p:txBody>
          <a:bodyPr wrap="square" rtlCol="0">
            <a:noAutofit/>
          </a:bodyPr>
          <a:lstStyle/>
          <a:p>
            <a:r>
              <a:rPr lang="pt-B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"&lt;p&gt;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$nome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possui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$idade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anos&lt;/p&gt;"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1" name="Google Shape;101;p4">
            <a:extLst>
              <a:ext uri="{FF2B5EF4-FFF2-40B4-BE49-F238E27FC236}">
                <a16:creationId xmlns:a16="http://schemas.microsoft.com/office/drawing/2014/main" id="{31906004-BE56-411F-8264-130879AC0568}"/>
              </a:ext>
            </a:extLst>
          </p:cNvPr>
          <p:cNvSpPr txBox="1"/>
          <p:nvPr/>
        </p:nvSpPr>
        <p:spPr>
          <a:xfrm>
            <a:off x="698088" y="3382160"/>
            <a:ext cx="6344816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698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</a:pPr>
            <a:r>
              <a:rPr lang="en-US" sz="2400" dirty="0" err="1">
                <a:solidFill>
                  <a:srgbClr val="1E1E1E"/>
                </a:solidFill>
                <a:latin typeface="Trebuchet MS"/>
                <a:ea typeface="Trebuchet MS"/>
                <a:cs typeface="Trebuchet MS"/>
                <a:sym typeface="Trebuchet MS"/>
              </a:rPr>
              <a:t>Interpolação</a:t>
            </a:r>
            <a:r>
              <a:rPr lang="en-US" sz="2400" dirty="0">
                <a:solidFill>
                  <a:srgbClr val="1E1E1E"/>
                </a:solidFill>
                <a:latin typeface="Trebuchet MS"/>
                <a:ea typeface="Trebuchet MS"/>
                <a:cs typeface="Trebuchet MS"/>
                <a:sym typeface="Trebuchet MS"/>
              </a:rPr>
              <a:t> simples.</a:t>
            </a:r>
          </a:p>
          <a:p>
            <a:pPr marL="41275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1E1E1E"/>
                </a:solidFill>
                <a:latin typeface="Trebuchet MS"/>
                <a:ea typeface="Trebuchet MS"/>
                <a:cs typeface="Trebuchet MS"/>
                <a:sym typeface="Trebuchet MS"/>
              </a:rPr>
              <a:t>Precisa</a:t>
            </a:r>
            <a:r>
              <a:rPr lang="en-US" sz="2400" dirty="0">
                <a:solidFill>
                  <a:srgbClr val="1E1E1E"/>
                </a:solidFill>
                <a:latin typeface="Trebuchet MS"/>
                <a:ea typeface="Trebuchet MS"/>
                <a:cs typeface="Trebuchet MS"/>
                <a:sym typeface="Trebuchet MS"/>
              </a:rPr>
              <a:t> usar as </a:t>
            </a:r>
            <a:r>
              <a:rPr lang="en-US" sz="2400" dirty="0" err="1">
                <a:solidFill>
                  <a:srgbClr val="1E1E1E"/>
                </a:solidFill>
                <a:latin typeface="Trebuchet MS"/>
                <a:ea typeface="Trebuchet MS"/>
                <a:cs typeface="Trebuchet MS"/>
                <a:sym typeface="Trebuchet MS"/>
              </a:rPr>
              <a:t>aspas</a:t>
            </a:r>
            <a:r>
              <a:rPr lang="en-US" sz="2400" dirty="0">
                <a:solidFill>
                  <a:srgbClr val="1E1E1E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dirty="0" err="1">
                <a:solidFill>
                  <a:srgbClr val="1E1E1E"/>
                </a:solidFill>
                <a:latin typeface="Trebuchet MS"/>
                <a:ea typeface="Trebuchet MS"/>
                <a:cs typeface="Trebuchet MS"/>
                <a:sym typeface="Trebuchet MS"/>
              </a:rPr>
              <a:t>duplas</a:t>
            </a:r>
            <a:r>
              <a:rPr lang="en-US" sz="2400" dirty="0">
                <a:solidFill>
                  <a:srgbClr val="1E1E1E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pt-B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endParaRPr lang="en-US" sz="2400" dirty="0">
              <a:solidFill>
                <a:srgbClr val="1E1E1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166112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3;p4">
            <a:extLst>
              <a:ext uri="{FF2B5EF4-FFF2-40B4-BE49-F238E27FC236}">
                <a16:creationId xmlns:a16="http://schemas.microsoft.com/office/drawing/2014/main" id="{7856E1AA-F416-4A48-9188-24A7653341F7}"/>
              </a:ext>
            </a:extLst>
          </p:cNvPr>
          <p:cNvSpPr/>
          <p:nvPr/>
        </p:nvSpPr>
        <p:spPr>
          <a:xfrm>
            <a:off x="539933" y="153455"/>
            <a:ext cx="10721192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4400"/>
            </a:pPr>
            <a:r>
              <a:rPr lang="pt-BR" sz="4400" b="1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Linguagem PHP</a:t>
            </a:r>
          </a:p>
          <a:p>
            <a:pPr>
              <a:buClr>
                <a:srgbClr val="000000"/>
              </a:buClr>
              <a:buSzPts val="4400"/>
            </a:pPr>
            <a:r>
              <a:rPr lang="pt-BR" sz="1800" b="0" i="0" u="none" strike="noStrike" cap="none" dirty="0">
                <a:solidFill>
                  <a:srgbClr val="8DC641"/>
                </a:solidFill>
                <a:latin typeface="Trebuchet MS"/>
                <a:ea typeface="Trebuchet MS"/>
                <a:cs typeface="Trebuchet MS"/>
                <a:sym typeface="Trebuchet MS"/>
              </a:rPr>
              <a:t>Operadores</a:t>
            </a:r>
          </a:p>
        </p:txBody>
      </p:sp>
      <p:sp>
        <p:nvSpPr>
          <p:cNvPr id="12" name="Google Shape;101;p4">
            <a:extLst>
              <a:ext uri="{FF2B5EF4-FFF2-40B4-BE49-F238E27FC236}">
                <a16:creationId xmlns:a16="http://schemas.microsoft.com/office/drawing/2014/main" id="{02B58499-2DE4-4F7B-9EBB-CEDE7F964960}"/>
              </a:ext>
            </a:extLst>
          </p:cNvPr>
          <p:cNvSpPr txBox="1"/>
          <p:nvPr/>
        </p:nvSpPr>
        <p:spPr>
          <a:xfrm>
            <a:off x="698088" y="1684987"/>
            <a:ext cx="10881202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698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</a:pPr>
            <a:r>
              <a:rPr lang="en-US" sz="2400" dirty="0" err="1">
                <a:solidFill>
                  <a:srgbClr val="1E1E1E"/>
                </a:solidFill>
                <a:latin typeface="Trebuchet MS"/>
                <a:ea typeface="Trebuchet MS"/>
                <a:cs typeface="Trebuchet MS"/>
                <a:sym typeface="Trebuchet MS"/>
                <a:hlinkClick r:id="rId2"/>
              </a:rPr>
              <a:t>Operadores</a:t>
            </a:r>
            <a:r>
              <a:rPr lang="en-US" sz="2400" dirty="0">
                <a:solidFill>
                  <a:srgbClr val="1E1E1E"/>
                </a:solidFill>
                <a:latin typeface="Trebuchet MS"/>
                <a:ea typeface="Trebuchet MS"/>
                <a:cs typeface="Trebuchet MS"/>
                <a:sym typeface="Trebuchet MS"/>
                <a:hlinkClick r:id="rId2"/>
              </a:rPr>
              <a:t> </a:t>
            </a:r>
            <a:r>
              <a:rPr lang="en-US" sz="2400" dirty="0" err="1">
                <a:solidFill>
                  <a:srgbClr val="1E1E1E"/>
                </a:solidFill>
                <a:latin typeface="Trebuchet MS"/>
                <a:ea typeface="Trebuchet MS"/>
                <a:cs typeface="Trebuchet MS"/>
                <a:sym typeface="Trebuchet MS"/>
                <a:hlinkClick r:id="rId2"/>
              </a:rPr>
              <a:t>aritméticos</a:t>
            </a:r>
            <a:endParaRPr lang="en-US" sz="2400" dirty="0">
              <a:solidFill>
                <a:srgbClr val="1E1E1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A1A3E53-01E6-48CD-A0A5-CEEBA982BA01}"/>
              </a:ext>
            </a:extLst>
          </p:cNvPr>
          <p:cNvSpPr txBox="1"/>
          <p:nvPr/>
        </p:nvSpPr>
        <p:spPr>
          <a:xfrm>
            <a:off x="1201939" y="2548903"/>
            <a:ext cx="4163161" cy="2741554"/>
          </a:xfrm>
          <a:prstGeom prst="rect">
            <a:avLst/>
          </a:prstGeom>
          <a:solidFill>
            <a:srgbClr val="1E1E1E"/>
          </a:solidFill>
        </p:spPr>
        <p:txBody>
          <a:bodyPr wrap="square" rtlCol="0">
            <a:noAutofit/>
          </a:bodyPr>
          <a:lstStyle/>
          <a:p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$a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$b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pt-B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adição</a:t>
            </a:r>
          </a:p>
          <a:p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$a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$b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pt-B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subtração</a:t>
            </a:r>
          </a:p>
          <a:p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$a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$b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pt-B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multiplicação</a:t>
            </a:r>
          </a:p>
          <a:p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$a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$b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pt-B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divisão</a:t>
            </a:r>
          </a:p>
          <a:p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$a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%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$b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pt-B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resto da divisão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CBB6065-488D-4B8F-8F5B-07641965132E}"/>
              </a:ext>
            </a:extLst>
          </p:cNvPr>
          <p:cNvSpPr txBox="1"/>
          <p:nvPr/>
        </p:nvSpPr>
        <p:spPr>
          <a:xfrm>
            <a:off x="6423044" y="2548903"/>
            <a:ext cx="4163161" cy="2741554"/>
          </a:xfrm>
          <a:prstGeom prst="rect">
            <a:avLst/>
          </a:prstGeom>
          <a:solidFill>
            <a:srgbClr val="1E1E1E"/>
          </a:solidFill>
        </p:spPr>
        <p:txBody>
          <a:bodyPr wrap="square" rtlCol="0">
            <a:noAutofit/>
          </a:bodyPr>
          <a:lstStyle/>
          <a:p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$a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$b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$a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$b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pt-B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$r = 10 + 5 = 15</a:t>
            </a:r>
          </a:p>
          <a:p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$a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$b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pt-B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$r = 10 - 5 = 5</a:t>
            </a:r>
          </a:p>
          <a:p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$a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$b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pt-B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$r = 10 * 5 = 50</a:t>
            </a:r>
          </a:p>
          <a:p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$a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$b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pt-B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$r = 10 / 5 = 2</a:t>
            </a:r>
          </a:p>
          <a:p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$a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%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$b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pt-B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$r = 10 % 5 = 0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5206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3;p4">
            <a:extLst>
              <a:ext uri="{FF2B5EF4-FFF2-40B4-BE49-F238E27FC236}">
                <a16:creationId xmlns:a16="http://schemas.microsoft.com/office/drawing/2014/main" id="{7856E1AA-F416-4A48-9188-24A7653341F7}"/>
              </a:ext>
            </a:extLst>
          </p:cNvPr>
          <p:cNvSpPr/>
          <p:nvPr/>
        </p:nvSpPr>
        <p:spPr>
          <a:xfrm>
            <a:off x="539933" y="153455"/>
            <a:ext cx="10721192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4400"/>
            </a:pPr>
            <a:r>
              <a:rPr lang="pt-BR" sz="4400" b="1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Linguagem PHP</a:t>
            </a:r>
          </a:p>
          <a:p>
            <a:pPr>
              <a:buClr>
                <a:srgbClr val="000000"/>
              </a:buClr>
              <a:buSzPts val="4400"/>
            </a:pPr>
            <a:r>
              <a:rPr lang="pt-BR" sz="1800" b="0" i="0" u="none" strike="noStrike" cap="none" dirty="0">
                <a:solidFill>
                  <a:srgbClr val="8DC641"/>
                </a:solidFill>
                <a:latin typeface="Trebuchet MS"/>
                <a:ea typeface="Trebuchet MS"/>
                <a:cs typeface="Trebuchet MS"/>
                <a:sym typeface="Trebuchet MS"/>
              </a:rPr>
              <a:t>Operadores</a:t>
            </a:r>
          </a:p>
        </p:txBody>
      </p:sp>
      <p:sp>
        <p:nvSpPr>
          <p:cNvPr id="12" name="Google Shape;101;p4">
            <a:extLst>
              <a:ext uri="{FF2B5EF4-FFF2-40B4-BE49-F238E27FC236}">
                <a16:creationId xmlns:a16="http://schemas.microsoft.com/office/drawing/2014/main" id="{02B58499-2DE4-4F7B-9EBB-CEDE7F964960}"/>
              </a:ext>
            </a:extLst>
          </p:cNvPr>
          <p:cNvSpPr txBox="1"/>
          <p:nvPr/>
        </p:nvSpPr>
        <p:spPr>
          <a:xfrm>
            <a:off x="698088" y="1684987"/>
            <a:ext cx="4480402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698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</a:pPr>
            <a:r>
              <a:rPr lang="en-US" sz="2400" dirty="0" err="1">
                <a:solidFill>
                  <a:srgbClr val="1E1E1E"/>
                </a:solidFill>
                <a:latin typeface="Trebuchet MS"/>
                <a:ea typeface="Trebuchet MS"/>
                <a:cs typeface="Trebuchet MS"/>
                <a:sym typeface="Trebuchet MS"/>
              </a:rPr>
              <a:t>Operações</a:t>
            </a:r>
            <a:r>
              <a:rPr lang="en-US" sz="2400" dirty="0">
                <a:solidFill>
                  <a:srgbClr val="1E1E1E"/>
                </a:solidFill>
                <a:latin typeface="Trebuchet MS"/>
                <a:ea typeface="Trebuchet MS"/>
                <a:cs typeface="Trebuchet MS"/>
                <a:sym typeface="Trebuchet MS"/>
              </a:rPr>
              <a:t> com </a:t>
            </a:r>
            <a:r>
              <a:rPr lang="en-US" sz="2400" dirty="0" err="1">
                <a:solidFill>
                  <a:srgbClr val="1E1E1E"/>
                </a:solidFill>
                <a:latin typeface="Trebuchet MS"/>
                <a:ea typeface="Trebuchet MS"/>
                <a:cs typeface="Trebuchet MS"/>
                <a:sym typeface="Trebuchet MS"/>
              </a:rPr>
              <a:t>acumuladores</a:t>
            </a:r>
            <a:endParaRPr lang="en-US" sz="2400" dirty="0">
              <a:solidFill>
                <a:srgbClr val="1E1E1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A1A3E53-01E6-48CD-A0A5-CEEBA982BA01}"/>
              </a:ext>
            </a:extLst>
          </p:cNvPr>
          <p:cNvSpPr txBox="1"/>
          <p:nvPr/>
        </p:nvSpPr>
        <p:spPr>
          <a:xfrm>
            <a:off x="894029" y="2497585"/>
            <a:ext cx="4163161" cy="2741554"/>
          </a:xfrm>
          <a:prstGeom prst="rect">
            <a:avLst/>
          </a:prstGeom>
          <a:solidFill>
            <a:srgbClr val="1E1E1E"/>
          </a:solidFill>
        </p:spPr>
        <p:txBody>
          <a:bodyPr wrap="square" rtlCol="0">
            <a:noAutofit/>
          </a:bodyPr>
          <a:lstStyle/>
          <a:p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$cont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fr-F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$cont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++; </a:t>
            </a:r>
            <a:r>
              <a:rPr lang="fr-F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$cont = $cont + 1</a:t>
            </a:r>
          </a:p>
          <a:p>
            <a:endParaRPr lang="fr-F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$cont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fr-F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fr-F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$cont = $cont + 5</a:t>
            </a:r>
          </a:p>
          <a:p>
            <a:endParaRPr lang="fr-F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$cont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-= </a:t>
            </a:r>
            <a:r>
              <a:rPr lang="fr-F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fr-F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$cont = $cont – 5</a:t>
            </a:r>
          </a:p>
          <a:p>
            <a:endParaRPr lang="fr-F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$cont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*= </a:t>
            </a:r>
            <a:r>
              <a:rPr lang="fr-F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fr-F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$cont = $cont * 5</a:t>
            </a:r>
          </a:p>
          <a:p>
            <a:endParaRPr lang="fr-F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$cont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/= </a:t>
            </a:r>
            <a:r>
              <a:rPr lang="fr-F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fr-F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$cont = $cont / 5</a:t>
            </a:r>
            <a:endParaRPr lang="fr-F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CBB6065-488D-4B8F-8F5B-07641965132E}"/>
              </a:ext>
            </a:extLst>
          </p:cNvPr>
          <p:cNvSpPr txBox="1"/>
          <p:nvPr/>
        </p:nvSpPr>
        <p:spPr>
          <a:xfrm>
            <a:off x="6423044" y="2548903"/>
            <a:ext cx="4163161" cy="2741554"/>
          </a:xfrm>
          <a:prstGeom prst="rect">
            <a:avLst/>
          </a:prstGeom>
          <a:solidFill>
            <a:srgbClr val="1E1E1E"/>
          </a:solidFill>
        </p:spPr>
        <p:txBody>
          <a:bodyPr wrap="square" rtlCol="0">
            <a:noAutofit/>
          </a:bodyPr>
          <a:lstStyle/>
          <a:p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pt-B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"Oi."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pt-B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pt-B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. 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Olá."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pt-B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.= 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Tudo bem?"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pt-B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pt-B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pt-B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"Oi. Olá. Tudo bem?"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Google Shape;101;p4">
            <a:extLst>
              <a:ext uri="{FF2B5EF4-FFF2-40B4-BE49-F238E27FC236}">
                <a16:creationId xmlns:a16="http://schemas.microsoft.com/office/drawing/2014/main" id="{23AFF505-0787-4702-8920-215CF2ADF82E}"/>
              </a:ext>
            </a:extLst>
          </p:cNvPr>
          <p:cNvSpPr txBox="1"/>
          <p:nvPr/>
        </p:nvSpPr>
        <p:spPr>
          <a:xfrm>
            <a:off x="6187598" y="1684987"/>
            <a:ext cx="4480402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698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</a:pPr>
            <a:r>
              <a:rPr lang="en-US" sz="2400" dirty="0" err="1">
                <a:solidFill>
                  <a:srgbClr val="1E1E1E"/>
                </a:solidFill>
                <a:latin typeface="Trebuchet MS"/>
                <a:ea typeface="Trebuchet MS"/>
                <a:cs typeface="Trebuchet MS"/>
                <a:sym typeface="Trebuchet MS"/>
                <a:hlinkClick r:id="rId2"/>
              </a:rPr>
              <a:t>Concatenação</a:t>
            </a:r>
            <a:r>
              <a:rPr lang="en-US" sz="2400" dirty="0">
                <a:solidFill>
                  <a:srgbClr val="1E1E1E"/>
                </a:solidFill>
                <a:latin typeface="Trebuchet MS"/>
                <a:ea typeface="Trebuchet MS"/>
                <a:cs typeface="Trebuchet MS"/>
                <a:sym typeface="Trebuchet MS"/>
                <a:hlinkClick r:id="rId2"/>
              </a:rPr>
              <a:t> de strings</a:t>
            </a:r>
            <a:endParaRPr lang="en-US" sz="2400" dirty="0">
              <a:solidFill>
                <a:srgbClr val="1E1E1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384535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3;p4">
            <a:extLst>
              <a:ext uri="{FF2B5EF4-FFF2-40B4-BE49-F238E27FC236}">
                <a16:creationId xmlns:a16="http://schemas.microsoft.com/office/drawing/2014/main" id="{7856E1AA-F416-4A48-9188-24A7653341F7}"/>
              </a:ext>
            </a:extLst>
          </p:cNvPr>
          <p:cNvSpPr/>
          <p:nvPr/>
        </p:nvSpPr>
        <p:spPr>
          <a:xfrm>
            <a:off x="539933" y="153455"/>
            <a:ext cx="10721192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4400"/>
            </a:pPr>
            <a:r>
              <a:rPr lang="pt-BR" sz="4400" b="1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Linguagem PHP</a:t>
            </a:r>
          </a:p>
          <a:p>
            <a:pPr>
              <a:buClr>
                <a:srgbClr val="000000"/>
              </a:buClr>
              <a:buSzPts val="4400"/>
            </a:pPr>
            <a:endParaRPr lang="pt-BR" sz="1800" b="0" i="0" u="none" strike="noStrike" cap="none" dirty="0">
              <a:solidFill>
                <a:srgbClr val="8DC64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" name="Google Shape;101;p4">
            <a:extLst>
              <a:ext uri="{FF2B5EF4-FFF2-40B4-BE49-F238E27FC236}">
                <a16:creationId xmlns:a16="http://schemas.microsoft.com/office/drawing/2014/main" id="{02B58499-2DE4-4F7B-9EBB-CEDE7F964960}"/>
              </a:ext>
            </a:extLst>
          </p:cNvPr>
          <p:cNvSpPr txBox="1"/>
          <p:nvPr/>
        </p:nvSpPr>
        <p:spPr>
          <a:xfrm>
            <a:off x="698088" y="1684987"/>
            <a:ext cx="6981006" cy="2400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698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</a:pPr>
            <a:r>
              <a:rPr lang="en-US" sz="2400" dirty="0" err="1">
                <a:solidFill>
                  <a:srgbClr val="1E1E1E"/>
                </a:solidFill>
                <a:latin typeface="Trebuchet MS"/>
                <a:ea typeface="Trebuchet MS"/>
                <a:cs typeface="Trebuchet MS"/>
                <a:sym typeface="Trebuchet MS"/>
              </a:rPr>
              <a:t>Exercício</a:t>
            </a:r>
            <a:r>
              <a:rPr lang="en-US" sz="2400" dirty="0">
                <a:solidFill>
                  <a:srgbClr val="1E1E1E"/>
                </a:solidFill>
                <a:latin typeface="Trebuchet MS"/>
                <a:ea typeface="Trebuchet MS"/>
                <a:cs typeface="Trebuchet MS"/>
                <a:sym typeface="Trebuchet MS"/>
              </a:rPr>
              <a:t>:</a:t>
            </a:r>
          </a:p>
          <a:p>
            <a:pPr marL="698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</a:pPr>
            <a:endParaRPr lang="en-US" sz="2400" dirty="0">
              <a:solidFill>
                <a:srgbClr val="1E1E1E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1275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1E1E1E"/>
                </a:solidFill>
                <a:latin typeface="Trebuchet MS"/>
                <a:ea typeface="Trebuchet MS"/>
                <a:cs typeface="Trebuchet MS"/>
                <a:sym typeface="Trebuchet MS"/>
              </a:rPr>
              <a:t>Use </a:t>
            </a:r>
            <a:r>
              <a:rPr lang="en-US" sz="2400" dirty="0" err="1">
                <a:solidFill>
                  <a:srgbClr val="1E1E1E"/>
                </a:solidFill>
                <a:latin typeface="Trebuchet MS"/>
                <a:ea typeface="Trebuchet MS"/>
                <a:cs typeface="Trebuchet MS"/>
                <a:sym typeface="Trebuchet MS"/>
              </a:rPr>
              <a:t>somente</a:t>
            </a:r>
            <a:r>
              <a:rPr lang="en-US" sz="2400" dirty="0">
                <a:solidFill>
                  <a:srgbClr val="1E1E1E"/>
                </a:solidFill>
                <a:latin typeface="Trebuchet MS"/>
                <a:ea typeface="Trebuchet MS"/>
                <a:cs typeface="Trebuchet MS"/>
                <a:sym typeface="Trebuchet MS"/>
              </a:rPr>
              <a:t> PHP.</a:t>
            </a:r>
          </a:p>
          <a:p>
            <a:pPr marL="41275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1E1E1E"/>
                </a:solidFill>
                <a:latin typeface="Trebuchet MS"/>
                <a:ea typeface="Trebuchet MS"/>
                <a:cs typeface="Trebuchet MS"/>
                <a:sym typeface="Trebuchet MS"/>
              </a:rPr>
              <a:t>Escreva</a:t>
            </a:r>
            <a:r>
              <a:rPr lang="en-US" sz="2400" dirty="0">
                <a:solidFill>
                  <a:srgbClr val="1E1E1E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dirty="0" err="1">
                <a:solidFill>
                  <a:srgbClr val="1E1E1E"/>
                </a:solidFill>
                <a:latin typeface="Trebuchet MS"/>
                <a:ea typeface="Trebuchet MS"/>
                <a:cs typeface="Trebuchet MS"/>
                <a:sym typeface="Trebuchet MS"/>
              </a:rPr>
              <a:t>em</a:t>
            </a:r>
            <a:r>
              <a:rPr lang="en-US" sz="2400" dirty="0">
                <a:solidFill>
                  <a:srgbClr val="1E1E1E"/>
                </a:solidFill>
                <a:latin typeface="Trebuchet MS"/>
                <a:ea typeface="Trebuchet MS"/>
                <a:cs typeface="Trebuchet MS"/>
                <a:sym typeface="Trebuchet MS"/>
              </a:rPr>
              <a:t> um </a:t>
            </a:r>
            <a:r>
              <a:rPr lang="en-US" sz="2400" dirty="0" err="1">
                <a:solidFill>
                  <a:srgbClr val="1E1E1E"/>
                </a:solidFill>
                <a:latin typeface="Trebuchet MS"/>
                <a:ea typeface="Trebuchet MS"/>
                <a:cs typeface="Trebuchet MS"/>
                <a:sym typeface="Trebuchet MS"/>
              </a:rPr>
              <a:t>documento</a:t>
            </a:r>
            <a:r>
              <a:rPr lang="en-US" sz="2400" dirty="0">
                <a:solidFill>
                  <a:srgbClr val="1E1E1E"/>
                </a:solidFill>
                <a:latin typeface="Trebuchet MS"/>
                <a:ea typeface="Trebuchet MS"/>
                <a:cs typeface="Trebuchet MS"/>
                <a:sym typeface="Trebuchet MS"/>
              </a:rPr>
              <a:t> a </a:t>
            </a:r>
            <a:r>
              <a:rPr lang="en-US" sz="2400" dirty="0" err="1">
                <a:solidFill>
                  <a:srgbClr val="1E1E1E"/>
                </a:solidFill>
                <a:latin typeface="Trebuchet MS"/>
                <a:ea typeface="Trebuchet MS"/>
                <a:cs typeface="Trebuchet MS"/>
                <a:sym typeface="Trebuchet MS"/>
              </a:rPr>
              <a:t>tabuada</a:t>
            </a:r>
            <a:r>
              <a:rPr lang="en-US" sz="2400" dirty="0">
                <a:solidFill>
                  <a:srgbClr val="1E1E1E"/>
                </a:solidFill>
                <a:latin typeface="Trebuchet MS"/>
                <a:ea typeface="Trebuchet MS"/>
                <a:cs typeface="Trebuchet MS"/>
                <a:sym typeface="Trebuchet MS"/>
              </a:rPr>
              <a:t> do 7.</a:t>
            </a:r>
          </a:p>
          <a:p>
            <a:pPr marL="41275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1E1E1E"/>
                </a:solidFill>
                <a:latin typeface="Trebuchet MS"/>
                <a:ea typeface="Trebuchet MS"/>
                <a:cs typeface="Trebuchet MS"/>
                <a:sym typeface="Trebuchet MS"/>
              </a:rPr>
              <a:t>Use </a:t>
            </a:r>
            <a:r>
              <a:rPr lang="en-US" sz="2400" dirty="0" err="1">
                <a:solidFill>
                  <a:srgbClr val="1E1E1E"/>
                </a:solidFill>
                <a:latin typeface="Trebuchet MS"/>
                <a:ea typeface="Trebuchet MS"/>
                <a:cs typeface="Trebuchet MS"/>
                <a:sym typeface="Trebuchet MS"/>
              </a:rPr>
              <a:t>variáveis</a:t>
            </a:r>
            <a:r>
              <a:rPr lang="en-US" sz="2400" dirty="0">
                <a:solidFill>
                  <a:srgbClr val="1E1E1E"/>
                </a:solidFill>
                <a:latin typeface="Trebuchet MS"/>
                <a:ea typeface="Trebuchet MS"/>
                <a:cs typeface="Trebuchet MS"/>
                <a:sym typeface="Trebuchet MS"/>
              </a:rPr>
              <a:t> para </a:t>
            </a:r>
            <a:r>
              <a:rPr lang="en-US" sz="2400" dirty="0" err="1">
                <a:solidFill>
                  <a:srgbClr val="1E1E1E"/>
                </a:solidFill>
                <a:latin typeface="Trebuchet MS"/>
                <a:ea typeface="Trebuchet MS"/>
                <a:cs typeface="Trebuchet MS"/>
                <a:sym typeface="Trebuchet MS"/>
              </a:rPr>
              <a:t>fazer</a:t>
            </a:r>
            <a:r>
              <a:rPr lang="en-US" sz="2400" dirty="0">
                <a:solidFill>
                  <a:srgbClr val="1E1E1E"/>
                </a:solidFill>
                <a:latin typeface="Trebuchet MS"/>
                <a:ea typeface="Trebuchet MS"/>
                <a:cs typeface="Trebuchet MS"/>
                <a:sym typeface="Trebuchet MS"/>
              </a:rPr>
              <a:t> o </a:t>
            </a:r>
            <a:r>
              <a:rPr lang="en-US" sz="2400" dirty="0" err="1">
                <a:solidFill>
                  <a:srgbClr val="1E1E1E"/>
                </a:solidFill>
                <a:latin typeface="Trebuchet MS"/>
                <a:ea typeface="Trebuchet MS"/>
                <a:cs typeface="Trebuchet MS"/>
                <a:sym typeface="Trebuchet MS"/>
              </a:rPr>
              <a:t>cálculo</a:t>
            </a:r>
            <a:r>
              <a:rPr lang="en-US" sz="2400" dirty="0">
                <a:solidFill>
                  <a:srgbClr val="1E1E1E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  <a:p>
            <a:pPr marL="41275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1E1E1E"/>
                </a:solidFill>
                <a:latin typeface="Trebuchet MS"/>
                <a:ea typeface="Trebuchet MS"/>
                <a:cs typeface="Trebuchet MS"/>
                <a:sym typeface="Trebuchet MS"/>
              </a:rPr>
              <a:t>(</a:t>
            </a:r>
            <a:r>
              <a:rPr lang="en-US" sz="2400" dirty="0" err="1">
                <a:solidFill>
                  <a:srgbClr val="1E1E1E"/>
                </a:solidFill>
                <a:latin typeface="Trebuchet MS"/>
                <a:ea typeface="Trebuchet MS"/>
                <a:cs typeface="Trebuchet MS"/>
                <a:sym typeface="Trebuchet MS"/>
              </a:rPr>
              <a:t>Manualmente</a:t>
            </a:r>
            <a:r>
              <a:rPr lang="en-US" sz="2400" dirty="0">
                <a:solidFill>
                  <a:srgbClr val="1E1E1E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dirty="0" err="1">
                <a:solidFill>
                  <a:srgbClr val="1E1E1E"/>
                </a:solidFill>
                <a:latin typeface="Trebuchet MS"/>
                <a:ea typeface="Trebuchet MS"/>
                <a:cs typeface="Trebuchet MS"/>
                <a:sym typeface="Trebuchet MS"/>
              </a:rPr>
              <a:t>mesmo</a:t>
            </a:r>
            <a:r>
              <a:rPr lang="en-US" sz="2400" dirty="0">
                <a:solidFill>
                  <a:srgbClr val="1E1E1E"/>
                </a:solidFill>
                <a:latin typeface="Trebuchet MS"/>
                <a:ea typeface="Trebuchet MS"/>
                <a:cs typeface="Trebuchet MS"/>
                <a:sym typeface="Trebuchet MS"/>
              </a:rPr>
              <a:t>, </a:t>
            </a:r>
            <a:r>
              <a:rPr lang="en-US" sz="2400" dirty="0" err="1">
                <a:solidFill>
                  <a:srgbClr val="1E1E1E"/>
                </a:solidFill>
                <a:latin typeface="Trebuchet MS"/>
                <a:ea typeface="Trebuchet MS"/>
                <a:cs typeface="Trebuchet MS"/>
                <a:sym typeface="Trebuchet MS"/>
              </a:rPr>
              <a:t>sem</a:t>
            </a:r>
            <a:r>
              <a:rPr lang="en-US" sz="2400" dirty="0">
                <a:solidFill>
                  <a:srgbClr val="1E1E1E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dirty="0" err="1">
                <a:solidFill>
                  <a:srgbClr val="1E1E1E"/>
                </a:solidFill>
                <a:latin typeface="Trebuchet MS"/>
                <a:ea typeface="Trebuchet MS"/>
                <a:cs typeface="Trebuchet MS"/>
                <a:sym typeface="Trebuchet MS"/>
              </a:rPr>
              <a:t>repetição</a:t>
            </a:r>
            <a:r>
              <a:rPr lang="en-US" sz="2400" dirty="0">
                <a:solidFill>
                  <a:srgbClr val="1E1E1E"/>
                </a:solidFill>
                <a:latin typeface="Trebuchet MS"/>
                <a:ea typeface="Trebuchet MS"/>
                <a:cs typeface="Trebuchet MS"/>
                <a:sym typeface="Trebuchet M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942795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3;p4">
            <a:extLst>
              <a:ext uri="{FF2B5EF4-FFF2-40B4-BE49-F238E27FC236}">
                <a16:creationId xmlns:a16="http://schemas.microsoft.com/office/drawing/2014/main" id="{7856E1AA-F416-4A48-9188-24A7653341F7}"/>
              </a:ext>
            </a:extLst>
          </p:cNvPr>
          <p:cNvSpPr/>
          <p:nvPr/>
        </p:nvSpPr>
        <p:spPr>
          <a:xfrm>
            <a:off x="539933" y="153455"/>
            <a:ext cx="10721192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4400"/>
            </a:pPr>
            <a:r>
              <a:rPr lang="pt-BR" sz="4400" b="1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Linguagem PHP</a:t>
            </a:r>
          </a:p>
          <a:p>
            <a:pPr>
              <a:buClr>
                <a:srgbClr val="000000"/>
              </a:buClr>
              <a:buSzPts val="4400"/>
            </a:pPr>
            <a:r>
              <a:rPr lang="pt-BR" sz="1800" b="0" i="0" u="none" strike="noStrike" cap="none" dirty="0">
                <a:solidFill>
                  <a:srgbClr val="8DC641"/>
                </a:solidFill>
                <a:latin typeface="Trebuchet MS"/>
                <a:ea typeface="Trebuchet MS"/>
                <a:cs typeface="Trebuchet MS"/>
                <a:sym typeface="Trebuchet MS"/>
              </a:rPr>
              <a:t>Operadores</a:t>
            </a:r>
          </a:p>
        </p:txBody>
      </p:sp>
      <p:sp>
        <p:nvSpPr>
          <p:cNvPr id="12" name="Google Shape;101;p4">
            <a:extLst>
              <a:ext uri="{FF2B5EF4-FFF2-40B4-BE49-F238E27FC236}">
                <a16:creationId xmlns:a16="http://schemas.microsoft.com/office/drawing/2014/main" id="{02B58499-2DE4-4F7B-9EBB-CEDE7F964960}"/>
              </a:ext>
            </a:extLst>
          </p:cNvPr>
          <p:cNvSpPr txBox="1"/>
          <p:nvPr/>
        </p:nvSpPr>
        <p:spPr>
          <a:xfrm>
            <a:off x="698088" y="1684987"/>
            <a:ext cx="4480402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698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</a:pPr>
            <a:r>
              <a:rPr lang="en-US" sz="2400" dirty="0" err="1">
                <a:solidFill>
                  <a:srgbClr val="1E1E1E"/>
                </a:solidFill>
                <a:latin typeface="Trebuchet MS"/>
                <a:ea typeface="Trebuchet MS"/>
                <a:cs typeface="Trebuchet MS"/>
                <a:sym typeface="Trebuchet MS"/>
                <a:hlinkClick r:id="rId2"/>
              </a:rPr>
              <a:t>Operadores</a:t>
            </a:r>
            <a:r>
              <a:rPr lang="en-US" sz="2400" dirty="0">
                <a:solidFill>
                  <a:srgbClr val="1E1E1E"/>
                </a:solidFill>
                <a:latin typeface="Trebuchet MS"/>
                <a:ea typeface="Trebuchet MS"/>
                <a:cs typeface="Trebuchet MS"/>
                <a:sym typeface="Trebuchet MS"/>
                <a:hlinkClick r:id="rId2"/>
              </a:rPr>
              <a:t> de </a:t>
            </a:r>
            <a:r>
              <a:rPr lang="en-US" sz="2400" dirty="0" err="1">
                <a:solidFill>
                  <a:srgbClr val="1E1E1E"/>
                </a:solidFill>
                <a:latin typeface="Trebuchet MS"/>
                <a:ea typeface="Trebuchet MS"/>
                <a:cs typeface="Trebuchet MS"/>
                <a:sym typeface="Trebuchet MS"/>
                <a:hlinkClick r:id="rId2"/>
              </a:rPr>
              <a:t>comparação</a:t>
            </a:r>
            <a:endParaRPr lang="en-US" sz="2400" dirty="0">
              <a:solidFill>
                <a:srgbClr val="1E1E1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A1A3E53-01E6-48CD-A0A5-CEEBA982BA01}"/>
              </a:ext>
            </a:extLst>
          </p:cNvPr>
          <p:cNvSpPr txBox="1"/>
          <p:nvPr/>
        </p:nvSpPr>
        <p:spPr>
          <a:xfrm>
            <a:off x="894029" y="2497585"/>
            <a:ext cx="4163161" cy="3548652"/>
          </a:xfrm>
          <a:prstGeom prst="rect">
            <a:avLst/>
          </a:prstGeom>
          <a:solidFill>
            <a:srgbClr val="1E1E1E"/>
          </a:solidFill>
        </p:spPr>
        <p:txBody>
          <a:bodyPr wrap="square" rtlCol="0">
            <a:noAutofit/>
          </a:bodyPr>
          <a:lstStyle/>
          <a:p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$a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$b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igual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$a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$b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mesmo valor e tipo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$a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$b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diferente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$a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!==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$b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tipo ou valor diferente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$a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$b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menor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$a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$b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menor ou igual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$a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$b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maior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$a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&gt;=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$b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maior ou igual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CBB6065-488D-4B8F-8F5B-07641965132E}"/>
              </a:ext>
            </a:extLst>
          </p:cNvPr>
          <p:cNvSpPr txBox="1"/>
          <p:nvPr/>
        </p:nvSpPr>
        <p:spPr>
          <a:xfrm>
            <a:off x="6423044" y="2548903"/>
            <a:ext cx="4163161" cy="3413358"/>
          </a:xfrm>
          <a:prstGeom prst="rect">
            <a:avLst/>
          </a:prstGeom>
          <a:solidFill>
            <a:srgbClr val="1E1E1E"/>
          </a:solidFill>
        </p:spPr>
        <p:txBody>
          <a:bodyPr wrap="square" rtlCol="0">
            <a:noAutofit/>
          </a:bodyPr>
          <a:lstStyle/>
          <a:p>
            <a:endParaRPr lang="pt-BR" sz="1400" b="0" dirty="0">
              <a:solidFill>
                <a:srgbClr val="9CDCFE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$a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$b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TRUE se $a E $b = TRUE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$a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||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$b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TRUE se $a OU $b = TRUE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$a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TRUE se $a = FALSE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Google Shape;101;p4">
            <a:extLst>
              <a:ext uri="{FF2B5EF4-FFF2-40B4-BE49-F238E27FC236}">
                <a16:creationId xmlns:a16="http://schemas.microsoft.com/office/drawing/2014/main" id="{23AFF505-0787-4702-8920-215CF2ADF82E}"/>
              </a:ext>
            </a:extLst>
          </p:cNvPr>
          <p:cNvSpPr txBox="1"/>
          <p:nvPr/>
        </p:nvSpPr>
        <p:spPr>
          <a:xfrm>
            <a:off x="6187598" y="1684987"/>
            <a:ext cx="4480402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698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</a:pPr>
            <a:r>
              <a:rPr lang="en-US" sz="2400" dirty="0" err="1">
                <a:solidFill>
                  <a:srgbClr val="1E1E1E"/>
                </a:solidFill>
                <a:latin typeface="Trebuchet MS"/>
                <a:ea typeface="Trebuchet MS"/>
                <a:cs typeface="Trebuchet MS"/>
                <a:sym typeface="Trebuchet MS"/>
                <a:hlinkClick r:id="rId3"/>
              </a:rPr>
              <a:t>Operadores</a:t>
            </a:r>
            <a:r>
              <a:rPr lang="en-US" sz="2400" dirty="0">
                <a:solidFill>
                  <a:srgbClr val="1E1E1E"/>
                </a:solidFill>
                <a:latin typeface="Trebuchet MS"/>
                <a:ea typeface="Trebuchet MS"/>
                <a:cs typeface="Trebuchet MS"/>
                <a:sym typeface="Trebuchet MS"/>
                <a:hlinkClick r:id="rId3"/>
              </a:rPr>
              <a:t> </a:t>
            </a:r>
            <a:r>
              <a:rPr lang="en-US" sz="2400" dirty="0" err="1">
                <a:solidFill>
                  <a:srgbClr val="1E1E1E"/>
                </a:solidFill>
                <a:latin typeface="Trebuchet MS"/>
                <a:ea typeface="Trebuchet MS"/>
                <a:cs typeface="Trebuchet MS"/>
                <a:sym typeface="Trebuchet MS"/>
                <a:hlinkClick r:id="rId3"/>
              </a:rPr>
              <a:t>lógicos</a:t>
            </a:r>
            <a:endParaRPr lang="en-US" sz="2400" dirty="0">
              <a:solidFill>
                <a:srgbClr val="1E1E1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485380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3;p4">
            <a:extLst>
              <a:ext uri="{FF2B5EF4-FFF2-40B4-BE49-F238E27FC236}">
                <a16:creationId xmlns:a16="http://schemas.microsoft.com/office/drawing/2014/main" id="{7856E1AA-F416-4A48-9188-24A7653341F7}"/>
              </a:ext>
            </a:extLst>
          </p:cNvPr>
          <p:cNvSpPr/>
          <p:nvPr/>
        </p:nvSpPr>
        <p:spPr>
          <a:xfrm>
            <a:off x="539933" y="153455"/>
            <a:ext cx="10721192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pt-BR" sz="4400" b="1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Linguagem PHP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pt-BR" sz="1800" b="0" i="0" u="none" strike="noStrike" cap="none" dirty="0">
                <a:solidFill>
                  <a:srgbClr val="8DC641"/>
                </a:solidFill>
                <a:latin typeface="Trebuchet MS"/>
                <a:ea typeface="Trebuchet MS"/>
                <a:cs typeface="Trebuchet MS"/>
                <a:sym typeface="Trebuchet MS"/>
              </a:rPr>
              <a:t>Estrutura de seleção</a:t>
            </a:r>
          </a:p>
        </p:txBody>
      </p:sp>
      <p:sp>
        <p:nvSpPr>
          <p:cNvPr id="14" name="Google Shape;101;p4">
            <a:extLst>
              <a:ext uri="{FF2B5EF4-FFF2-40B4-BE49-F238E27FC236}">
                <a16:creationId xmlns:a16="http://schemas.microsoft.com/office/drawing/2014/main" id="{295FF77C-AD80-4687-AF7B-C74188531319}"/>
              </a:ext>
            </a:extLst>
          </p:cNvPr>
          <p:cNvSpPr txBox="1"/>
          <p:nvPr/>
        </p:nvSpPr>
        <p:spPr>
          <a:xfrm>
            <a:off x="1090439" y="1592276"/>
            <a:ext cx="3698470" cy="569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698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</a:pP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  <a:hlinkClick r:id="rId2"/>
              </a:rPr>
              <a:t>IF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/ 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  <a:hlinkClick r:id="rId3"/>
              </a:rPr>
              <a:t>ELSE</a:t>
            </a:r>
            <a:endParaRPr lang="en-US" sz="2500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5067172-9F46-4A10-8F3E-653F85F8E99F}"/>
              </a:ext>
            </a:extLst>
          </p:cNvPr>
          <p:cNvSpPr txBox="1"/>
          <p:nvPr/>
        </p:nvSpPr>
        <p:spPr>
          <a:xfrm>
            <a:off x="1090439" y="2277150"/>
            <a:ext cx="3698470" cy="2322843"/>
          </a:xfrm>
          <a:prstGeom prst="rect">
            <a:avLst/>
          </a:prstGeom>
          <a:solidFill>
            <a:srgbClr val="1E1E1E"/>
          </a:solidFill>
        </p:spPr>
        <p:txBody>
          <a:bodyPr wrap="square" rtlCol="0">
            <a:noAutofit/>
          </a:bodyPr>
          <a:lstStyle/>
          <a:p>
            <a:r>
              <a:rPr lang="pt-BR" sz="14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$a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$b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código executado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se teste == </a:t>
            </a:r>
            <a:r>
              <a:rPr lang="pt-BR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true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pt-BR" sz="14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código executado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se teste == false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Google Shape;101;p4">
            <a:extLst>
              <a:ext uri="{FF2B5EF4-FFF2-40B4-BE49-F238E27FC236}">
                <a16:creationId xmlns:a16="http://schemas.microsoft.com/office/drawing/2014/main" id="{7547BC63-5571-4331-A6FE-DAC4C2D4FE09}"/>
              </a:ext>
            </a:extLst>
          </p:cNvPr>
          <p:cNvSpPr txBox="1"/>
          <p:nvPr/>
        </p:nvSpPr>
        <p:spPr>
          <a:xfrm>
            <a:off x="6244047" y="1592274"/>
            <a:ext cx="3698470" cy="569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698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</a:pP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  <a:hlinkClick r:id="rId4"/>
              </a:rPr>
              <a:t>IF / ELSEIF / ELSE</a:t>
            </a:r>
            <a:endParaRPr lang="en-US" sz="2500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504818F-BE54-4479-B375-74B6652BDA7E}"/>
              </a:ext>
            </a:extLst>
          </p:cNvPr>
          <p:cNvSpPr txBox="1"/>
          <p:nvPr/>
        </p:nvSpPr>
        <p:spPr>
          <a:xfrm>
            <a:off x="6244047" y="2277150"/>
            <a:ext cx="4532810" cy="2322843"/>
          </a:xfrm>
          <a:prstGeom prst="rect">
            <a:avLst/>
          </a:prstGeom>
          <a:solidFill>
            <a:srgbClr val="1E1E1E"/>
          </a:solidFill>
        </p:spPr>
        <p:txBody>
          <a:bodyPr wrap="square" rtlCol="0">
            <a:noAutofit/>
          </a:bodyPr>
          <a:lstStyle/>
          <a:p>
            <a:r>
              <a:rPr lang="pt-BR" sz="14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$a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$b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primeira condição verdadeira</a:t>
            </a:r>
            <a:endParaRPr lang="pt-B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pt-BR" sz="14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pt-B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$a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$b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senão...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segunda condição verdadeira</a:t>
            </a:r>
            <a:endParaRPr lang="pt-B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pt-BR" sz="14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se todas outras falsas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Google Shape;101;p4">
            <a:extLst>
              <a:ext uri="{FF2B5EF4-FFF2-40B4-BE49-F238E27FC236}">
                <a16:creationId xmlns:a16="http://schemas.microsoft.com/office/drawing/2014/main" id="{3022A953-FBCC-4A4B-92FC-A06D30A0CD06}"/>
              </a:ext>
            </a:extLst>
          </p:cNvPr>
          <p:cNvSpPr txBox="1"/>
          <p:nvPr/>
        </p:nvSpPr>
        <p:spPr>
          <a:xfrm>
            <a:off x="3516754" y="5265724"/>
            <a:ext cx="5158492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69850"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</a:pPr>
            <a:r>
              <a:rPr lang="en-US" sz="3200" dirty="0" err="1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Igual</a:t>
            </a:r>
            <a:r>
              <a:rPr lang="en-US" sz="3200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 no </a:t>
            </a:r>
            <a:r>
              <a:rPr lang="en-US" sz="3200" dirty="0" err="1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Javascript</a:t>
            </a:r>
            <a:r>
              <a:rPr lang="en-US" sz="3200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1166585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3;p4">
            <a:extLst>
              <a:ext uri="{FF2B5EF4-FFF2-40B4-BE49-F238E27FC236}">
                <a16:creationId xmlns:a16="http://schemas.microsoft.com/office/drawing/2014/main" id="{7856E1AA-F416-4A48-9188-24A7653341F7}"/>
              </a:ext>
            </a:extLst>
          </p:cNvPr>
          <p:cNvSpPr/>
          <p:nvPr/>
        </p:nvSpPr>
        <p:spPr>
          <a:xfrm>
            <a:off x="539933" y="153455"/>
            <a:ext cx="10721192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4400"/>
            </a:pPr>
            <a:r>
              <a:rPr lang="pt-BR" sz="4400" b="1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Linguagem PHP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pt-BR" sz="1800" b="0" i="0" u="none" strike="noStrike" cap="none" dirty="0">
                <a:solidFill>
                  <a:srgbClr val="8DC641"/>
                </a:solidFill>
                <a:latin typeface="Trebuchet MS"/>
                <a:ea typeface="Trebuchet MS"/>
                <a:cs typeface="Trebuchet MS"/>
                <a:sym typeface="Trebuchet MS"/>
              </a:rPr>
              <a:t>Estruturas de repetição</a:t>
            </a:r>
          </a:p>
        </p:txBody>
      </p:sp>
      <p:sp>
        <p:nvSpPr>
          <p:cNvPr id="14" name="Google Shape;101;p4">
            <a:extLst>
              <a:ext uri="{FF2B5EF4-FFF2-40B4-BE49-F238E27FC236}">
                <a16:creationId xmlns:a16="http://schemas.microsoft.com/office/drawing/2014/main" id="{295FF77C-AD80-4687-AF7B-C74188531319}"/>
              </a:ext>
            </a:extLst>
          </p:cNvPr>
          <p:cNvSpPr txBox="1"/>
          <p:nvPr/>
        </p:nvSpPr>
        <p:spPr>
          <a:xfrm>
            <a:off x="243660" y="1592274"/>
            <a:ext cx="3698470" cy="569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698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</a:pP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  <a:hlinkClick r:id="rId2"/>
              </a:rPr>
              <a:t>WHILE</a:t>
            </a:r>
            <a:endParaRPr lang="en-US" sz="2500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5067172-9F46-4A10-8F3E-653F85F8E99F}"/>
              </a:ext>
            </a:extLst>
          </p:cNvPr>
          <p:cNvSpPr txBox="1"/>
          <p:nvPr/>
        </p:nvSpPr>
        <p:spPr>
          <a:xfrm>
            <a:off x="243660" y="2277149"/>
            <a:ext cx="4076414" cy="1567062"/>
          </a:xfrm>
          <a:prstGeom prst="rect">
            <a:avLst/>
          </a:prstGeom>
          <a:solidFill>
            <a:srgbClr val="1E1E1E"/>
          </a:solidFill>
        </p:spPr>
        <p:txBody>
          <a:bodyPr wrap="square" rtlCol="0">
            <a:noAutofit/>
          </a:bodyPr>
          <a:lstStyle/>
          <a:p>
            <a:r>
              <a:rPr lang="pt-B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testa e depois executa se verdadeiro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$a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14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4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$a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"&lt;p&gt;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$a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&lt;/p&gt;"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$a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--; 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Google Shape;101;p4">
            <a:extLst>
              <a:ext uri="{FF2B5EF4-FFF2-40B4-BE49-F238E27FC236}">
                <a16:creationId xmlns:a16="http://schemas.microsoft.com/office/drawing/2014/main" id="{7547BC63-5571-4331-A6FE-DAC4C2D4FE09}"/>
              </a:ext>
            </a:extLst>
          </p:cNvPr>
          <p:cNvSpPr txBox="1"/>
          <p:nvPr/>
        </p:nvSpPr>
        <p:spPr>
          <a:xfrm>
            <a:off x="4648512" y="1592274"/>
            <a:ext cx="3698470" cy="569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698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</a:pP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  <a:hlinkClick r:id="rId3"/>
              </a:rPr>
              <a:t>DO … WHILE</a:t>
            </a:r>
            <a:endParaRPr lang="en-US" sz="2500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504818F-BE54-4479-B375-74B6652BDA7E}"/>
              </a:ext>
            </a:extLst>
          </p:cNvPr>
          <p:cNvSpPr txBox="1"/>
          <p:nvPr/>
        </p:nvSpPr>
        <p:spPr>
          <a:xfrm>
            <a:off x="4721331" y="2273741"/>
            <a:ext cx="3552658" cy="1567063"/>
          </a:xfrm>
          <a:prstGeom prst="rect">
            <a:avLst/>
          </a:prstGeom>
          <a:solidFill>
            <a:srgbClr val="1E1E1E"/>
          </a:solidFill>
        </p:spPr>
        <p:txBody>
          <a:bodyPr wrap="square" rtlCol="0">
            <a:noAutofit/>
          </a:bodyPr>
          <a:lstStyle/>
          <a:p>
            <a:r>
              <a:rPr lang="pt-B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executa e depois se verdadeiro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$a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14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do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"&lt;p&gt;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$a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&lt;/p&gt;"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$a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--;   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pt-BR" sz="14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$a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Google Shape;101;p4">
            <a:extLst>
              <a:ext uri="{FF2B5EF4-FFF2-40B4-BE49-F238E27FC236}">
                <a16:creationId xmlns:a16="http://schemas.microsoft.com/office/drawing/2014/main" id="{3022A953-FBCC-4A4B-92FC-A06D30A0CD06}"/>
              </a:ext>
            </a:extLst>
          </p:cNvPr>
          <p:cNvSpPr txBox="1"/>
          <p:nvPr/>
        </p:nvSpPr>
        <p:spPr>
          <a:xfrm>
            <a:off x="3516754" y="4591909"/>
            <a:ext cx="5158492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69850"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</a:pPr>
            <a:r>
              <a:rPr lang="en-US" sz="3200" dirty="0" err="1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Igual</a:t>
            </a:r>
            <a:r>
              <a:rPr lang="en-US" sz="3200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 no </a:t>
            </a:r>
            <a:r>
              <a:rPr lang="en-US" sz="3200" dirty="0" err="1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Javascript</a:t>
            </a:r>
            <a:r>
              <a:rPr lang="en-US" sz="3200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!</a:t>
            </a:r>
          </a:p>
        </p:txBody>
      </p:sp>
      <p:sp>
        <p:nvSpPr>
          <p:cNvPr id="11" name="Google Shape;101;p4">
            <a:extLst>
              <a:ext uri="{FF2B5EF4-FFF2-40B4-BE49-F238E27FC236}">
                <a16:creationId xmlns:a16="http://schemas.microsoft.com/office/drawing/2014/main" id="{C63824F5-2FDB-4868-9F47-470E3C59E69F}"/>
              </a:ext>
            </a:extLst>
          </p:cNvPr>
          <p:cNvSpPr txBox="1"/>
          <p:nvPr/>
        </p:nvSpPr>
        <p:spPr>
          <a:xfrm>
            <a:off x="8675246" y="1592274"/>
            <a:ext cx="3273094" cy="569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698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</a:pP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  <a:hlinkClick r:id="rId4"/>
              </a:rPr>
              <a:t>FOR</a:t>
            </a:r>
            <a:endParaRPr lang="en-US" sz="2500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08C44AE-4AA3-4696-A929-059D43469126}"/>
              </a:ext>
            </a:extLst>
          </p:cNvPr>
          <p:cNvSpPr txBox="1"/>
          <p:nvPr/>
        </p:nvSpPr>
        <p:spPr>
          <a:xfrm>
            <a:off x="8675246" y="2277149"/>
            <a:ext cx="3273094" cy="1567062"/>
          </a:xfrm>
          <a:prstGeom prst="rect">
            <a:avLst/>
          </a:prstGeom>
          <a:solidFill>
            <a:srgbClr val="1E1E1E"/>
          </a:solidFill>
        </p:spPr>
        <p:txBody>
          <a:bodyPr wrap="square" rtlCol="0">
            <a:noAutofit/>
          </a:bodyPr>
          <a:lstStyle/>
          <a:p>
            <a:r>
              <a:rPr lang="pt-B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$i começa em 0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repete enquanto for &lt; 10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$i++ em fim de cada etapa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nn-NO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nn-N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n-NO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$i</a:t>
            </a:r>
            <a:r>
              <a:rPr lang="nn-N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nn-NO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n-N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nn-NO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$i</a:t>
            </a:r>
            <a:r>
              <a:rPr lang="nn-N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nn-NO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nn-N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nn-NO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$i</a:t>
            </a:r>
            <a:r>
              <a:rPr lang="nn-N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++){</a:t>
            </a:r>
          </a:p>
          <a:p>
            <a:r>
              <a:rPr lang="nn-N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n-NO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nn-N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"&lt;p&gt;</a:t>
            </a:r>
            <a:r>
              <a:rPr lang="nn-NO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$i</a:t>
            </a:r>
            <a:r>
              <a:rPr lang="nn-NO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&lt;/p&gt;"</a:t>
            </a:r>
            <a:r>
              <a:rPr lang="nn-N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nn-N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244472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3;p4">
            <a:extLst>
              <a:ext uri="{FF2B5EF4-FFF2-40B4-BE49-F238E27FC236}">
                <a16:creationId xmlns:a16="http://schemas.microsoft.com/office/drawing/2014/main" id="{7856E1AA-F416-4A48-9188-24A7653341F7}"/>
              </a:ext>
            </a:extLst>
          </p:cNvPr>
          <p:cNvSpPr/>
          <p:nvPr/>
        </p:nvSpPr>
        <p:spPr>
          <a:xfrm>
            <a:off x="539933" y="153455"/>
            <a:ext cx="10721192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pt-BR" sz="4400" b="1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Linguagem PHP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pt-BR" sz="1800" b="0" i="0" u="none" strike="noStrike" cap="none" dirty="0">
                <a:solidFill>
                  <a:srgbClr val="8DC641"/>
                </a:solidFill>
                <a:latin typeface="Trebuchet MS"/>
                <a:ea typeface="Trebuchet MS"/>
                <a:cs typeface="Trebuchet MS"/>
                <a:sym typeface="Trebuchet MS"/>
              </a:rPr>
              <a:t>Estruturas de repetição</a:t>
            </a:r>
          </a:p>
        </p:txBody>
      </p:sp>
      <p:sp>
        <p:nvSpPr>
          <p:cNvPr id="11" name="Google Shape;101;p4">
            <a:extLst>
              <a:ext uri="{FF2B5EF4-FFF2-40B4-BE49-F238E27FC236}">
                <a16:creationId xmlns:a16="http://schemas.microsoft.com/office/drawing/2014/main" id="{C63824F5-2FDB-4868-9F47-470E3C59E69F}"/>
              </a:ext>
            </a:extLst>
          </p:cNvPr>
          <p:cNvSpPr txBox="1"/>
          <p:nvPr/>
        </p:nvSpPr>
        <p:spPr>
          <a:xfrm>
            <a:off x="436314" y="1592274"/>
            <a:ext cx="5246029" cy="4416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698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</a:pP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  <a:hlinkClick r:id="rId2"/>
              </a:rPr>
              <a:t>FOREACH</a:t>
            </a:r>
            <a:endParaRPr lang="en-US" sz="2500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698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</a:pPr>
            <a:endParaRPr lang="en-US" sz="2500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41275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 panose="020B0604020202020204" pitchFamily="34" charset="0"/>
              <a:buChar char="•"/>
            </a:pP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Usado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para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percorrer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b="1" dirty="0">
                <a:latin typeface="Trebuchet MS"/>
                <a:ea typeface="Trebuchet MS"/>
                <a:cs typeface="Trebuchet MS"/>
                <a:sym typeface="Trebuchet MS"/>
              </a:rPr>
              <a:t>arrays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  <a:p>
            <a:pPr marL="41275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 panose="020B0604020202020204" pitchFamily="34" charset="0"/>
              <a:buChar char="•"/>
            </a:pPr>
            <a:endParaRPr lang="en-US" sz="2500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41275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 panose="020B0604020202020204" pitchFamily="34" charset="0"/>
              <a:buChar char="•"/>
            </a:pPr>
            <a:endParaRPr lang="en-US" sz="2500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41275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 panose="020B0604020202020204" pitchFamily="34" charset="0"/>
              <a:buChar char="•"/>
            </a:pPr>
            <a:endParaRPr lang="en-US" sz="2500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41275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 panose="020B0604020202020204" pitchFamily="34" charset="0"/>
              <a:buChar char="•"/>
            </a:pPr>
            <a:endParaRPr lang="en-US" sz="2500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41275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 panose="020B0604020202020204" pitchFamily="34" charset="0"/>
              <a:buChar char="•"/>
            </a:pPr>
            <a:endParaRPr lang="en-US" sz="2500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41275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 panose="020B0604020202020204" pitchFamily="34" charset="0"/>
              <a:buChar char="•"/>
            </a:pP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Variável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pt-BR" sz="2500" b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$nome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recebe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cada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elemento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do array </a:t>
            </a:r>
            <a:r>
              <a:rPr lang="pt-BR" sz="2500" b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$nomes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, um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em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cada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etapa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. 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08C44AE-4AA3-4696-A929-059D43469126}"/>
              </a:ext>
            </a:extLst>
          </p:cNvPr>
          <p:cNvSpPr txBox="1"/>
          <p:nvPr/>
        </p:nvSpPr>
        <p:spPr>
          <a:xfrm>
            <a:off x="539933" y="3046590"/>
            <a:ext cx="4819752" cy="1538883"/>
          </a:xfrm>
          <a:prstGeom prst="rect">
            <a:avLst/>
          </a:prstGeom>
          <a:solidFill>
            <a:srgbClr val="1E1E1E"/>
          </a:solidFill>
        </p:spPr>
        <p:txBody>
          <a:bodyPr wrap="square" rtlCol="0">
            <a:noAutofit/>
          </a:bodyPr>
          <a:lstStyle/>
          <a:p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$nomes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"João"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"Carol"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"Guilherme"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</a:t>
            </a:r>
            <a:r>
              <a:rPr lang="pt-B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&gt;"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4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$nomes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as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$nome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"&lt;li&gt;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$nome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&lt;/li&gt;"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pt-B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"&lt;/</a:t>
            </a:r>
            <a:r>
              <a:rPr lang="pt-B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&gt;"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5" name="Google Shape;101;p4">
            <a:extLst>
              <a:ext uri="{FF2B5EF4-FFF2-40B4-BE49-F238E27FC236}">
                <a16:creationId xmlns:a16="http://schemas.microsoft.com/office/drawing/2014/main" id="{5E7407AA-5740-42C0-837C-3C582EE126FF}"/>
              </a:ext>
            </a:extLst>
          </p:cNvPr>
          <p:cNvSpPr txBox="1"/>
          <p:nvPr/>
        </p:nvSpPr>
        <p:spPr>
          <a:xfrm>
            <a:off x="5900529" y="2518887"/>
            <a:ext cx="5751538" cy="1554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698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</a:pPr>
            <a:r>
              <a:rPr lang="en-US" sz="3200" dirty="0" err="1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Voltaremos</a:t>
            </a:r>
            <a:r>
              <a:rPr lang="en-US" sz="3200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ao</a:t>
            </a:r>
            <a:r>
              <a:rPr lang="en-US" sz="3200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3200" b="1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foreach</a:t>
            </a:r>
            <a:r>
              <a:rPr lang="en-US" sz="3200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após</a:t>
            </a:r>
            <a:r>
              <a:rPr lang="en-US" sz="3200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ver</a:t>
            </a:r>
            <a:r>
              <a:rPr lang="en-US" sz="3200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os</a:t>
            </a:r>
            <a:r>
              <a:rPr lang="en-US" sz="3200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3200" b="1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arrays</a:t>
            </a:r>
            <a:r>
              <a:rPr lang="en-US" sz="3200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 do PHP!</a:t>
            </a:r>
            <a:endParaRPr lang="en-US" sz="3200" b="1" dirty="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698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</a:pPr>
            <a:endParaRPr lang="en-US" sz="2500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3419442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3;p4">
            <a:extLst>
              <a:ext uri="{FF2B5EF4-FFF2-40B4-BE49-F238E27FC236}">
                <a16:creationId xmlns:a16="http://schemas.microsoft.com/office/drawing/2014/main" id="{7856E1AA-F416-4A48-9188-24A7653341F7}"/>
              </a:ext>
            </a:extLst>
          </p:cNvPr>
          <p:cNvSpPr/>
          <p:nvPr/>
        </p:nvSpPr>
        <p:spPr>
          <a:xfrm>
            <a:off x="539933" y="153455"/>
            <a:ext cx="10721192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4400"/>
            </a:pPr>
            <a:r>
              <a:rPr lang="pt-BR" sz="4400" b="1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Linguagem PHP</a:t>
            </a:r>
          </a:p>
          <a:p>
            <a:pPr>
              <a:buClr>
                <a:srgbClr val="000000"/>
              </a:buClr>
              <a:buSzPts val="4400"/>
            </a:pPr>
            <a:endParaRPr lang="pt-BR" sz="1800" b="0" i="0" u="none" strike="noStrike" cap="none" dirty="0">
              <a:solidFill>
                <a:srgbClr val="8DC64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" name="Google Shape;101;p4">
            <a:extLst>
              <a:ext uri="{FF2B5EF4-FFF2-40B4-BE49-F238E27FC236}">
                <a16:creationId xmlns:a16="http://schemas.microsoft.com/office/drawing/2014/main" id="{02B58499-2DE4-4F7B-9EBB-CEDE7F964960}"/>
              </a:ext>
            </a:extLst>
          </p:cNvPr>
          <p:cNvSpPr txBox="1"/>
          <p:nvPr/>
        </p:nvSpPr>
        <p:spPr>
          <a:xfrm>
            <a:off x="625151" y="1684987"/>
            <a:ext cx="6158884" cy="4647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698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</a:pPr>
            <a:r>
              <a:rPr lang="en-US" sz="2500" b="1" dirty="0" err="1">
                <a:latin typeface="Trebuchet MS"/>
                <a:ea typeface="Trebuchet MS"/>
                <a:cs typeface="Trebuchet MS"/>
                <a:sym typeface="Trebuchet MS"/>
              </a:rPr>
              <a:t>Exercício</a:t>
            </a:r>
            <a:r>
              <a:rPr lang="en-US" sz="2500" b="1" dirty="0">
                <a:latin typeface="Trebuchet MS"/>
                <a:ea typeface="Trebuchet MS"/>
                <a:cs typeface="Trebuchet MS"/>
                <a:sym typeface="Trebuchet MS"/>
              </a:rPr>
              <a:t>:</a:t>
            </a:r>
          </a:p>
          <a:p>
            <a:pPr marL="698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</a:pPr>
            <a:endParaRPr lang="en-US" sz="2500" b="1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41275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 panose="020B0604020202020204" pitchFamily="34" charset="0"/>
              <a:buChar char="•"/>
            </a:pPr>
            <a:r>
              <a:rPr lang="en-US" sz="2000" dirty="0" err="1">
                <a:latin typeface="Trebuchet MS"/>
                <a:ea typeface="Trebuchet MS"/>
                <a:cs typeface="Trebuchet MS"/>
                <a:sym typeface="Trebuchet MS"/>
              </a:rPr>
              <a:t>Parecido</a:t>
            </a: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 com o </a:t>
            </a:r>
            <a:r>
              <a:rPr lang="en-US" sz="2000" dirty="0" err="1">
                <a:latin typeface="Trebuchet MS"/>
                <a:ea typeface="Trebuchet MS"/>
                <a:cs typeface="Trebuchet MS"/>
                <a:sym typeface="Trebuchet MS"/>
              </a:rPr>
              <a:t>exercício</a:t>
            </a: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 que </a:t>
            </a:r>
            <a:r>
              <a:rPr lang="en-US" sz="2000" dirty="0" err="1">
                <a:latin typeface="Trebuchet MS"/>
                <a:ea typeface="Trebuchet MS"/>
                <a:cs typeface="Trebuchet MS"/>
                <a:sym typeface="Trebuchet MS"/>
              </a:rPr>
              <a:t>já</a:t>
            </a: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dirty="0" err="1">
                <a:latin typeface="Trebuchet MS"/>
                <a:ea typeface="Trebuchet MS"/>
                <a:cs typeface="Trebuchet MS"/>
                <a:sym typeface="Trebuchet MS"/>
              </a:rPr>
              <a:t>fizemos</a:t>
            </a: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  <a:p>
            <a:pPr marL="41275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 panose="020B0604020202020204" pitchFamily="34" charset="0"/>
              <a:buChar char="•"/>
            </a:pP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Gere </a:t>
            </a:r>
            <a:r>
              <a:rPr lang="en-US" sz="2000" dirty="0" err="1">
                <a:latin typeface="Trebuchet MS"/>
                <a:ea typeface="Trebuchet MS"/>
                <a:cs typeface="Trebuchet MS"/>
                <a:sym typeface="Trebuchet MS"/>
              </a:rPr>
              <a:t>números</a:t>
            </a: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dirty="0" err="1">
                <a:latin typeface="Trebuchet MS"/>
                <a:ea typeface="Trebuchet MS"/>
                <a:cs typeface="Trebuchet MS"/>
                <a:sym typeface="Trebuchet MS"/>
              </a:rPr>
              <a:t>aleatórios</a:t>
            </a: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 entre 0 e 1000.</a:t>
            </a:r>
          </a:p>
          <a:p>
            <a:pPr marL="869950" lvl="1" indent="-342900">
              <a:buSzPts val="2500"/>
              <a:buFont typeface="Arial" panose="020B0604020202020204" pitchFamily="34" charset="0"/>
              <a:buChar char="•"/>
            </a:pP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Use a </a:t>
            </a:r>
            <a:r>
              <a:rPr lang="en-US" sz="2000" dirty="0" err="1">
                <a:latin typeface="Trebuchet MS"/>
                <a:ea typeface="Trebuchet MS"/>
                <a:cs typeface="Trebuchet MS"/>
                <a:sym typeface="Trebuchet MS"/>
              </a:rPr>
              <a:t>função</a:t>
            </a: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b="1" dirty="0">
                <a:latin typeface="Trebuchet MS"/>
                <a:ea typeface="Trebuchet MS"/>
                <a:cs typeface="Trebuchet MS"/>
                <a:sym typeface="Trebuchet MS"/>
                <a:hlinkClick r:id="rId2"/>
              </a:rPr>
              <a:t>rand</a:t>
            </a: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 do </a:t>
            </a:r>
            <a:r>
              <a:rPr lang="en-US" sz="2000" dirty="0" err="1">
                <a:latin typeface="Trebuchet MS"/>
                <a:ea typeface="Trebuchet MS"/>
                <a:cs typeface="Trebuchet MS"/>
                <a:sym typeface="Trebuchet MS"/>
              </a:rPr>
              <a:t>php</a:t>
            </a: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  <a:p>
            <a:pPr marL="41275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 panose="020B0604020202020204" pitchFamily="34" charset="0"/>
              <a:buChar char="•"/>
            </a:pP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Para </a:t>
            </a:r>
            <a:r>
              <a:rPr lang="en-US" sz="2000" dirty="0" err="1">
                <a:latin typeface="Trebuchet MS"/>
                <a:ea typeface="Trebuchet MS"/>
                <a:cs typeface="Trebuchet MS"/>
                <a:sym typeface="Trebuchet MS"/>
              </a:rPr>
              <a:t>cada</a:t>
            </a: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dirty="0" err="1">
                <a:latin typeface="Trebuchet MS"/>
                <a:ea typeface="Trebuchet MS"/>
                <a:cs typeface="Trebuchet MS"/>
                <a:sym typeface="Trebuchet MS"/>
              </a:rPr>
              <a:t>número</a:t>
            </a: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dirty="0" err="1">
                <a:latin typeface="Trebuchet MS"/>
                <a:ea typeface="Trebuchet MS"/>
                <a:cs typeface="Trebuchet MS"/>
                <a:sym typeface="Trebuchet MS"/>
              </a:rPr>
              <a:t>gerado</a:t>
            </a: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, </a:t>
            </a:r>
            <a:r>
              <a:rPr lang="en-US" sz="2000" dirty="0" err="1">
                <a:latin typeface="Trebuchet MS"/>
                <a:ea typeface="Trebuchet MS"/>
                <a:cs typeface="Trebuchet MS"/>
                <a:sym typeface="Trebuchet MS"/>
              </a:rPr>
              <a:t>insira</a:t>
            </a: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dirty="0" err="1">
                <a:latin typeface="Trebuchet MS"/>
                <a:ea typeface="Trebuchet MS"/>
                <a:cs typeface="Trebuchet MS"/>
                <a:sym typeface="Trebuchet MS"/>
              </a:rPr>
              <a:t>ele</a:t>
            </a: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dirty="0" err="1">
                <a:latin typeface="Trebuchet MS"/>
                <a:ea typeface="Trebuchet MS"/>
                <a:cs typeface="Trebuchet MS"/>
                <a:sym typeface="Trebuchet MS"/>
              </a:rPr>
              <a:t>numa</a:t>
            </a: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dirty="0" err="1">
                <a:latin typeface="Trebuchet MS"/>
                <a:ea typeface="Trebuchet MS"/>
                <a:cs typeface="Trebuchet MS"/>
                <a:sym typeface="Trebuchet MS"/>
              </a:rPr>
              <a:t>tabela</a:t>
            </a: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 html.</a:t>
            </a:r>
          </a:p>
          <a:p>
            <a:pPr marL="869950" lvl="1" indent="-342900">
              <a:buSzPts val="2500"/>
              <a:buFont typeface="Arial" panose="020B0604020202020204" pitchFamily="34" charset="0"/>
              <a:buChar char="•"/>
            </a:pPr>
            <a:r>
              <a:rPr lang="en-US" sz="2000" dirty="0" err="1">
                <a:latin typeface="Trebuchet MS"/>
                <a:ea typeface="Trebuchet MS"/>
                <a:cs typeface="Trebuchet MS"/>
                <a:sym typeface="Trebuchet MS"/>
              </a:rPr>
              <a:t>Exceção</a:t>
            </a: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 1: </a:t>
            </a:r>
            <a:r>
              <a:rPr lang="en-US" sz="2000" dirty="0" err="1">
                <a:latin typeface="Trebuchet MS"/>
                <a:ea typeface="Trebuchet MS"/>
                <a:cs typeface="Trebuchet MS"/>
                <a:sym typeface="Trebuchet MS"/>
              </a:rPr>
              <a:t>Nas</a:t>
            </a: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dirty="0" err="1">
                <a:latin typeface="Trebuchet MS"/>
                <a:ea typeface="Trebuchet MS"/>
                <a:cs typeface="Trebuchet MS"/>
                <a:sym typeface="Trebuchet MS"/>
              </a:rPr>
              <a:t>linhas</a:t>
            </a: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dirty="0" err="1">
                <a:latin typeface="Trebuchet MS"/>
                <a:ea typeface="Trebuchet MS"/>
                <a:cs typeface="Trebuchet MS"/>
                <a:sym typeface="Trebuchet MS"/>
              </a:rPr>
              <a:t>ímpares</a:t>
            </a: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 da </a:t>
            </a:r>
            <a:r>
              <a:rPr lang="en-US" sz="2000" dirty="0" err="1">
                <a:latin typeface="Trebuchet MS"/>
                <a:ea typeface="Trebuchet MS"/>
                <a:cs typeface="Trebuchet MS"/>
                <a:sym typeface="Trebuchet MS"/>
              </a:rPr>
              <a:t>tabela</a:t>
            </a: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, </a:t>
            </a:r>
            <a:r>
              <a:rPr lang="en-US" sz="2000" dirty="0" err="1">
                <a:latin typeface="Trebuchet MS"/>
                <a:ea typeface="Trebuchet MS"/>
                <a:cs typeface="Trebuchet MS"/>
                <a:sym typeface="Trebuchet MS"/>
              </a:rPr>
              <a:t>não</a:t>
            </a: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dirty="0" err="1">
                <a:latin typeface="Trebuchet MS"/>
                <a:ea typeface="Trebuchet MS"/>
                <a:cs typeface="Trebuchet MS"/>
                <a:sym typeface="Trebuchet MS"/>
              </a:rPr>
              <a:t>poderão</a:t>
            </a: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 ser </a:t>
            </a:r>
            <a:r>
              <a:rPr lang="en-US" sz="2000" dirty="0" err="1">
                <a:latin typeface="Trebuchet MS"/>
                <a:ea typeface="Trebuchet MS"/>
                <a:cs typeface="Trebuchet MS"/>
                <a:sym typeface="Trebuchet MS"/>
              </a:rPr>
              <a:t>inseridos</a:t>
            </a: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dirty="0" err="1">
                <a:latin typeface="Trebuchet MS"/>
                <a:ea typeface="Trebuchet MS"/>
                <a:cs typeface="Trebuchet MS"/>
                <a:sym typeface="Trebuchet MS"/>
              </a:rPr>
              <a:t>números</a:t>
            </a: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dirty="0" err="1">
                <a:latin typeface="Trebuchet MS"/>
                <a:ea typeface="Trebuchet MS"/>
                <a:cs typeface="Trebuchet MS"/>
                <a:sym typeface="Trebuchet MS"/>
              </a:rPr>
              <a:t>múltiplos</a:t>
            </a: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 de 3 </a:t>
            </a:r>
            <a:r>
              <a:rPr lang="en-US" sz="2000" dirty="0" err="1">
                <a:latin typeface="Trebuchet MS"/>
                <a:ea typeface="Trebuchet MS"/>
                <a:cs typeface="Trebuchet MS"/>
                <a:sym typeface="Trebuchet MS"/>
              </a:rPr>
              <a:t>ou</a:t>
            </a: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 5.</a:t>
            </a:r>
          </a:p>
          <a:p>
            <a:pPr marL="869950" lvl="1" indent="-342900">
              <a:buSzPts val="2500"/>
              <a:buFont typeface="Arial" panose="020B0604020202020204" pitchFamily="34" charset="0"/>
              <a:buChar char="•"/>
            </a:pPr>
            <a:r>
              <a:rPr lang="en-US" sz="2000" dirty="0" err="1">
                <a:latin typeface="Trebuchet MS"/>
                <a:ea typeface="Trebuchet MS"/>
                <a:cs typeface="Trebuchet MS"/>
                <a:sym typeface="Trebuchet MS"/>
              </a:rPr>
              <a:t>Exceção</a:t>
            </a: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 2: </a:t>
            </a:r>
            <a:r>
              <a:rPr lang="en-US" sz="2000" dirty="0" err="1">
                <a:latin typeface="Trebuchet MS"/>
                <a:ea typeface="Trebuchet MS"/>
                <a:cs typeface="Trebuchet MS"/>
                <a:sym typeface="Trebuchet MS"/>
              </a:rPr>
              <a:t>Nas</a:t>
            </a: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dirty="0" err="1">
                <a:latin typeface="Trebuchet MS"/>
                <a:ea typeface="Trebuchet MS"/>
                <a:cs typeface="Trebuchet MS"/>
                <a:sym typeface="Trebuchet MS"/>
              </a:rPr>
              <a:t>linha</a:t>
            </a: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 pares da </a:t>
            </a:r>
            <a:r>
              <a:rPr lang="en-US" sz="2000" dirty="0" err="1">
                <a:latin typeface="Trebuchet MS"/>
                <a:ea typeface="Trebuchet MS"/>
                <a:cs typeface="Trebuchet MS"/>
                <a:sym typeface="Trebuchet MS"/>
              </a:rPr>
              <a:t>tabela</a:t>
            </a: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, </a:t>
            </a:r>
            <a:r>
              <a:rPr lang="en-US" sz="2000" dirty="0" err="1">
                <a:latin typeface="Trebuchet MS"/>
                <a:ea typeface="Trebuchet MS"/>
                <a:cs typeface="Trebuchet MS"/>
                <a:sym typeface="Trebuchet MS"/>
              </a:rPr>
              <a:t>insira</a:t>
            </a: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 o dobro do </a:t>
            </a:r>
            <a:r>
              <a:rPr lang="en-US" sz="2000" dirty="0" err="1">
                <a:latin typeface="Trebuchet MS"/>
                <a:ea typeface="Trebuchet MS"/>
                <a:cs typeface="Trebuchet MS"/>
                <a:sym typeface="Trebuchet MS"/>
              </a:rPr>
              <a:t>número</a:t>
            </a: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dirty="0" err="1">
                <a:latin typeface="Trebuchet MS"/>
                <a:ea typeface="Trebuchet MS"/>
                <a:cs typeface="Trebuchet MS"/>
                <a:sym typeface="Trebuchet MS"/>
              </a:rPr>
              <a:t>sorteado</a:t>
            </a: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  <a:p>
            <a:pPr marL="412750" indent="-342900">
              <a:buSzPts val="2500"/>
              <a:buFont typeface="Arial" panose="020B0604020202020204" pitchFamily="34" charset="0"/>
              <a:buChar char="•"/>
            </a:pP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Gere </a:t>
            </a:r>
            <a:r>
              <a:rPr lang="en-US" sz="2000" dirty="0" err="1">
                <a:latin typeface="Trebuchet MS"/>
                <a:ea typeface="Trebuchet MS"/>
                <a:cs typeface="Trebuchet MS"/>
                <a:sym typeface="Trebuchet MS"/>
              </a:rPr>
              <a:t>números</a:t>
            </a: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dirty="0" err="1">
                <a:latin typeface="Trebuchet MS"/>
                <a:ea typeface="Trebuchet MS"/>
                <a:cs typeface="Trebuchet MS"/>
                <a:sym typeface="Trebuchet MS"/>
              </a:rPr>
              <a:t>até</a:t>
            </a: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 que a </a:t>
            </a:r>
            <a:r>
              <a:rPr lang="en-US" sz="2000" dirty="0" err="1">
                <a:latin typeface="Trebuchet MS"/>
                <a:ea typeface="Trebuchet MS"/>
                <a:cs typeface="Trebuchet MS"/>
                <a:sym typeface="Trebuchet MS"/>
              </a:rPr>
              <a:t>tabela</a:t>
            </a: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 10x10 </a:t>
            </a:r>
            <a:r>
              <a:rPr lang="en-US" sz="2000" dirty="0" err="1">
                <a:latin typeface="Trebuchet MS"/>
                <a:ea typeface="Trebuchet MS"/>
                <a:cs typeface="Trebuchet MS"/>
                <a:sym typeface="Trebuchet MS"/>
              </a:rPr>
              <a:t>esteja</a:t>
            </a: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dirty="0" err="1">
                <a:latin typeface="Trebuchet MS"/>
                <a:ea typeface="Trebuchet MS"/>
                <a:cs typeface="Trebuchet MS"/>
                <a:sym typeface="Trebuchet MS"/>
              </a:rPr>
              <a:t>totalmente</a:t>
            </a: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dirty="0" err="1">
                <a:latin typeface="Trebuchet MS"/>
                <a:ea typeface="Trebuchet MS"/>
                <a:cs typeface="Trebuchet MS"/>
                <a:sym typeface="Trebuchet MS"/>
              </a:rPr>
              <a:t>preenchida</a:t>
            </a: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1521476-2A51-4BF8-AA80-84E357325F1B}"/>
              </a:ext>
            </a:extLst>
          </p:cNvPr>
          <p:cNvSpPr txBox="1"/>
          <p:nvPr/>
        </p:nvSpPr>
        <p:spPr>
          <a:xfrm>
            <a:off x="6784035" y="2371071"/>
            <a:ext cx="3853963" cy="605899"/>
          </a:xfrm>
          <a:prstGeom prst="rect">
            <a:avLst/>
          </a:prstGeom>
          <a:solidFill>
            <a:srgbClr val="1E1E1E"/>
          </a:solidFill>
        </p:spPr>
        <p:txBody>
          <a:bodyPr wrap="square" rtlCol="0">
            <a:noAutofit/>
          </a:bodyPr>
          <a:lstStyle/>
          <a:p>
            <a:r>
              <a:rPr lang="pt-B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número entre 0 e 10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$num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728CE31-F489-4817-9E1B-121A2D7360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4035" y="3551083"/>
            <a:ext cx="527685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902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3;p4">
            <a:extLst>
              <a:ext uri="{FF2B5EF4-FFF2-40B4-BE49-F238E27FC236}">
                <a16:creationId xmlns:a16="http://schemas.microsoft.com/office/drawing/2014/main" id="{7856E1AA-F416-4A48-9188-24A7653341F7}"/>
              </a:ext>
            </a:extLst>
          </p:cNvPr>
          <p:cNvSpPr/>
          <p:nvPr/>
        </p:nvSpPr>
        <p:spPr>
          <a:xfrm>
            <a:off x="539933" y="153455"/>
            <a:ext cx="10721192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pt-BR" sz="4400" b="1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Linguagem PHP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lang="pt-BR" sz="1800" b="0" i="0" u="none" strike="noStrike" cap="none" dirty="0">
              <a:solidFill>
                <a:srgbClr val="8DC64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" name="Google Shape;101;p4">
            <a:extLst>
              <a:ext uri="{FF2B5EF4-FFF2-40B4-BE49-F238E27FC236}">
                <a16:creationId xmlns:a16="http://schemas.microsoft.com/office/drawing/2014/main" id="{295FF77C-AD80-4687-AF7B-C74188531319}"/>
              </a:ext>
            </a:extLst>
          </p:cNvPr>
          <p:cNvSpPr txBox="1"/>
          <p:nvPr/>
        </p:nvSpPr>
        <p:spPr>
          <a:xfrm>
            <a:off x="1149873" y="2859965"/>
            <a:ext cx="9892254" cy="2400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69850"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</a:pPr>
            <a:r>
              <a:rPr lang="en-US" sz="4400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⚠️AVISO</a:t>
            </a:r>
          </a:p>
          <a:p>
            <a:pPr marL="698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</a:pPr>
            <a:endParaRPr lang="en-US" sz="2500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69850"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</a:pPr>
            <a:r>
              <a:rPr lang="en-US" sz="2500" dirty="0">
                <a:solidFill>
                  <a:srgbClr val="1E1E1E"/>
                </a:solidFill>
                <a:latin typeface="Trebuchet MS"/>
                <a:ea typeface="Trebuchet MS"/>
                <a:cs typeface="Trebuchet MS"/>
                <a:sym typeface="Trebuchet MS"/>
              </a:rPr>
              <a:t>Estes slides </a:t>
            </a:r>
            <a:r>
              <a:rPr lang="en-US" sz="2500" dirty="0" err="1">
                <a:solidFill>
                  <a:srgbClr val="1E1E1E"/>
                </a:solidFill>
                <a:latin typeface="Trebuchet MS"/>
                <a:ea typeface="Trebuchet MS"/>
                <a:cs typeface="Trebuchet MS"/>
                <a:sym typeface="Trebuchet MS"/>
              </a:rPr>
              <a:t>levam</a:t>
            </a:r>
            <a:r>
              <a:rPr lang="en-US" sz="2500" dirty="0">
                <a:solidFill>
                  <a:srgbClr val="1E1E1E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dirty="0" err="1">
                <a:solidFill>
                  <a:srgbClr val="1E1E1E"/>
                </a:solidFill>
                <a:latin typeface="Trebuchet MS"/>
                <a:ea typeface="Trebuchet MS"/>
                <a:cs typeface="Trebuchet MS"/>
                <a:sym typeface="Trebuchet MS"/>
              </a:rPr>
              <a:t>em</a:t>
            </a:r>
            <a:r>
              <a:rPr lang="en-US" sz="2500" dirty="0">
                <a:solidFill>
                  <a:srgbClr val="1E1E1E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dirty="0" err="1">
                <a:solidFill>
                  <a:srgbClr val="1E1E1E"/>
                </a:solidFill>
                <a:latin typeface="Trebuchet MS"/>
                <a:ea typeface="Trebuchet MS"/>
                <a:cs typeface="Trebuchet MS"/>
                <a:sym typeface="Trebuchet MS"/>
              </a:rPr>
              <a:t>consideração</a:t>
            </a:r>
            <a:r>
              <a:rPr lang="en-US" sz="2500" dirty="0">
                <a:solidFill>
                  <a:srgbClr val="1E1E1E"/>
                </a:solidFill>
                <a:latin typeface="Trebuchet MS"/>
                <a:ea typeface="Trebuchet MS"/>
                <a:cs typeface="Trebuchet MS"/>
                <a:sym typeface="Trebuchet MS"/>
              </a:rPr>
              <a:t> que o </a:t>
            </a:r>
            <a:r>
              <a:rPr lang="en-US" sz="2500" dirty="0" err="1">
                <a:solidFill>
                  <a:srgbClr val="1E1E1E"/>
                </a:solidFill>
                <a:latin typeface="Trebuchet MS"/>
                <a:ea typeface="Trebuchet MS"/>
                <a:cs typeface="Trebuchet MS"/>
                <a:sym typeface="Trebuchet MS"/>
              </a:rPr>
              <a:t>aluno</a:t>
            </a:r>
            <a:r>
              <a:rPr lang="en-US" sz="2500" dirty="0">
                <a:solidFill>
                  <a:srgbClr val="1E1E1E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dirty="0" err="1">
                <a:solidFill>
                  <a:srgbClr val="1E1E1E"/>
                </a:solidFill>
                <a:latin typeface="Trebuchet MS"/>
                <a:ea typeface="Trebuchet MS"/>
                <a:cs typeface="Trebuchet MS"/>
                <a:sym typeface="Trebuchet MS"/>
              </a:rPr>
              <a:t>já</a:t>
            </a:r>
            <a:r>
              <a:rPr lang="en-US" sz="2500" dirty="0">
                <a:solidFill>
                  <a:srgbClr val="1E1E1E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dirty="0" err="1">
                <a:solidFill>
                  <a:srgbClr val="1E1E1E"/>
                </a:solidFill>
                <a:latin typeface="Trebuchet MS"/>
                <a:ea typeface="Trebuchet MS"/>
                <a:cs typeface="Trebuchet MS"/>
                <a:sym typeface="Trebuchet MS"/>
              </a:rPr>
              <a:t>está</a:t>
            </a:r>
            <a:r>
              <a:rPr lang="en-US" sz="2500" dirty="0">
                <a:solidFill>
                  <a:srgbClr val="1E1E1E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dirty="0" err="1">
                <a:solidFill>
                  <a:srgbClr val="1E1E1E"/>
                </a:solidFill>
                <a:latin typeface="Trebuchet MS"/>
                <a:ea typeface="Trebuchet MS"/>
                <a:cs typeface="Trebuchet MS"/>
                <a:sym typeface="Trebuchet MS"/>
              </a:rPr>
              <a:t>familiarizado</a:t>
            </a:r>
            <a:r>
              <a:rPr lang="en-US" sz="2500" dirty="0">
                <a:solidFill>
                  <a:srgbClr val="1E1E1E"/>
                </a:solidFill>
                <a:latin typeface="Trebuchet MS"/>
                <a:ea typeface="Trebuchet MS"/>
                <a:cs typeface="Trebuchet MS"/>
                <a:sym typeface="Trebuchet MS"/>
              </a:rPr>
              <a:t> com </a:t>
            </a:r>
            <a:r>
              <a:rPr lang="en-US" sz="2500" dirty="0" err="1">
                <a:solidFill>
                  <a:srgbClr val="1E1E1E"/>
                </a:solidFill>
                <a:latin typeface="Trebuchet MS"/>
                <a:ea typeface="Trebuchet MS"/>
                <a:cs typeface="Trebuchet MS"/>
                <a:sym typeface="Trebuchet MS"/>
              </a:rPr>
              <a:t>os</a:t>
            </a:r>
            <a:r>
              <a:rPr lang="en-US" sz="2500" dirty="0">
                <a:solidFill>
                  <a:srgbClr val="1E1E1E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dirty="0" err="1">
                <a:solidFill>
                  <a:srgbClr val="1E1E1E"/>
                </a:solidFill>
                <a:latin typeface="Trebuchet MS"/>
                <a:ea typeface="Trebuchet MS"/>
                <a:cs typeface="Trebuchet MS"/>
                <a:sym typeface="Trebuchet MS"/>
              </a:rPr>
              <a:t>conceitos</a:t>
            </a:r>
            <a:r>
              <a:rPr lang="en-US" sz="2500" dirty="0">
                <a:solidFill>
                  <a:srgbClr val="1E1E1E"/>
                </a:solidFill>
                <a:latin typeface="Trebuchet MS"/>
                <a:ea typeface="Trebuchet MS"/>
                <a:cs typeface="Trebuchet MS"/>
                <a:sym typeface="Trebuchet MS"/>
              </a:rPr>
              <a:t> de </a:t>
            </a:r>
            <a:r>
              <a:rPr lang="en-US" sz="2500" dirty="0" err="1">
                <a:solidFill>
                  <a:srgbClr val="1E1E1E"/>
                </a:solidFill>
                <a:latin typeface="Trebuchet MS"/>
                <a:ea typeface="Trebuchet MS"/>
                <a:cs typeface="Trebuchet MS"/>
                <a:sym typeface="Trebuchet MS"/>
              </a:rPr>
              <a:t>lógica</a:t>
            </a:r>
            <a:r>
              <a:rPr lang="en-US" sz="2500" dirty="0">
                <a:solidFill>
                  <a:srgbClr val="1E1E1E"/>
                </a:solidFill>
                <a:latin typeface="Trebuchet MS"/>
                <a:ea typeface="Trebuchet MS"/>
                <a:cs typeface="Trebuchet MS"/>
                <a:sym typeface="Trebuchet MS"/>
              </a:rPr>
              <a:t> de </a:t>
            </a:r>
            <a:r>
              <a:rPr lang="en-US" sz="2500" dirty="0" err="1">
                <a:solidFill>
                  <a:srgbClr val="1E1E1E"/>
                </a:solidFill>
                <a:latin typeface="Trebuchet MS"/>
                <a:ea typeface="Trebuchet MS"/>
                <a:cs typeface="Trebuchet MS"/>
                <a:sym typeface="Trebuchet MS"/>
              </a:rPr>
              <a:t>programação</a:t>
            </a:r>
            <a:r>
              <a:rPr lang="en-US" sz="2500" dirty="0">
                <a:solidFill>
                  <a:srgbClr val="1E1E1E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dirty="0" err="1">
                <a:solidFill>
                  <a:srgbClr val="1E1E1E"/>
                </a:solidFill>
                <a:latin typeface="Trebuchet MS"/>
                <a:ea typeface="Trebuchet MS"/>
                <a:cs typeface="Trebuchet MS"/>
                <a:sym typeface="Trebuchet MS"/>
              </a:rPr>
              <a:t>em</a:t>
            </a:r>
            <a:r>
              <a:rPr lang="en-US" sz="2500" dirty="0">
                <a:solidFill>
                  <a:srgbClr val="1E1E1E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dirty="0" err="1">
                <a:solidFill>
                  <a:srgbClr val="1E1E1E"/>
                </a:solidFill>
                <a:latin typeface="Trebuchet MS"/>
                <a:ea typeface="Trebuchet MS"/>
                <a:cs typeface="Trebuchet MS"/>
                <a:sym typeface="Trebuchet MS"/>
              </a:rPr>
              <a:t>outra</a:t>
            </a:r>
            <a:r>
              <a:rPr lang="en-US" sz="2500" dirty="0">
                <a:solidFill>
                  <a:srgbClr val="1E1E1E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dirty="0" err="1">
                <a:solidFill>
                  <a:srgbClr val="1E1E1E"/>
                </a:solidFill>
                <a:latin typeface="Trebuchet MS"/>
                <a:ea typeface="Trebuchet MS"/>
                <a:cs typeface="Trebuchet MS"/>
                <a:sym typeface="Trebuchet MS"/>
              </a:rPr>
              <a:t>linguagem</a:t>
            </a:r>
            <a:r>
              <a:rPr lang="en-US" sz="2500" dirty="0">
                <a:solidFill>
                  <a:srgbClr val="1E1E1E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22413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3;p4">
            <a:extLst>
              <a:ext uri="{FF2B5EF4-FFF2-40B4-BE49-F238E27FC236}">
                <a16:creationId xmlns:a16="http://schemas.microsoft.com/office/drawing/2014/main" id="{7856E1AA-F416-4A48-9188-24A7653341F7}"/>
              </a:ext>
            </a:extLst>
          </p:cNvPr>
          <p:cNvSpPr/>
          <p:nvPr/>
        </p:nvSpPr>
        <p:spPr>
          <a:xfrm>
            <a:off x="539933" y="153455"/>
            <a:ext cx="10721192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pt-BR" sz="4400" b="1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Linguagem PHP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pt-BR" sz="1800" b="0" i="0" u="none" strike="noStrike" cap="none" dirty="0">
                <a:solidFill>
                  <a:srgbClr val="8DC641"/>
                </a:solidFill>
                <a:latin typeface="Trebuchet MS"/>
                <a:ea typeface="Trebuchet MS"/>
                <a:cs typeface="Trebuchet MS"/>
                <a:sym typeface="Trebuchet MS"/>
              </a:rPr>
              <a:t>Modelo Cliente-Servidor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1CA8C97F-6C65-4B1C-B113-FBB76F46A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387" y="4385389"/>
            <a:ext cx="11225225" cy="2023284"/>
          </a:xfrm>
          <a:prstGeom prst="rect">
            <a:avLst/>
          </a:prstGeom>
        </p:spPr>
      </p:pic>
      <p:sp>
        <p:nvSpPr>
          <p:cNvPr id="14" name="Google Shape;101;p4">
            <a:extLst>
              <a:ext uri="{FF2B5EF4-FFF2-40B4-BE49-F238E27FC236}">
                <a16:creationId xmlns:a16="http://schemas.microsoft.com/office/drawing/2014/main" id="{295FF77C-AD80-4687-AF7B-C74188531319}"/>
              </a:ext>
            </a:extLst>
          </p:cNvPr>
          <p:cNvSpPr txBox="1"/>
          <p:nvPr/>
        </p:nvSpPr>
        <p:spPr>
          <a:xfrm>
            <a:off x="483387" y="1592274"/>
            <a:ext cx="9892254" cy="249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1275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 panose="020B0604020202020204" pitchFamily="34" charset="0"/>
              <a:buChar char="•"/>
            </a:pP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Usuário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interage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com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documento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  <a:p>
            <a:pPr marL="41275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 panose="020B0604020202020204" pitchFamily="34" charset="0"/>
              <a:buChar char="•"/>
            </a:pP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JS age no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documento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e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realiza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requisição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para o back-end.</a:t>
            </a:r>
          </a:p>
          <a:p>
            <a:pPr marL="41275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 panose="020B0604020202020204" pitchFamily="34" charset="0"/>
              <a:buChar char="•"/>
            </a:pP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PHP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recebe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requisição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,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processa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e consulta/altera banco de dados.</a:t>
            </a:r>
          </a:p>
          <a:p>
            <a:pPr marL="41275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 panose="020B0604020202020204" pitchFamily="34" charset="0"/>
              <a:buChar char="•"/>
            </a:pP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Resposta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é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devolvida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para o front-end, e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processada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pelo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JS.</a:t>
            </a:r>
          </a:p>
          <a:p>
            <a:pPr marL="41275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 panose="020B0604020202020204" pitchFamily="34" charset="0"/>
              <a:buChar char="•"/>
            </a:pPr>
            <a:endParaRPr lang="en-US" sz="2500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771267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3;p4">
            <a:extLst>
              <a:ext uri="{FF2B5EF4-FFF2-40B4-BE49-F238E27FC236}">
                <a16:creationId xmlns:a16="http://schemas.microsoft.com/office/drawing/2014/main" id="{7856E1AA-F416-4A48-9188-24A7653341F7}"/>
              </a:ext>
            </a:extLst>
          </p:cNvPr>
          <p:cNvSpPr/>
          <p:nvPr/>
        </p:nvSpPr>
        <p:spPr>
          <a:xfrm>
            <a:off x="539933" y="153455"/>
            <a:ext cx="10721192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4400"/>
            </a:pPr>
            <a:r>
              <a:rPr lang="pt-BR" sz="4400" b="1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Linguagem PHP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1CA8C97F-6C65-4B1C-B113-FBB76F46A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192" y="4553456"/>
            <a:ext cx="10551616" cy="1901870"/>
          </a:xfrm>
          <a:prstGeom prst="rect">
            <a:avLst/>
          </a:prstGeom>
        </p:spPr>
      </p:pic>
      <p:sp>
        <p:nvSpPr>
          <p:cNvPr id="14" name="Google Shape;101;p4">
            <a:extLst>
              <a:ext uri="{FF2B5EF4-FFF2-40B4-BE49-F238E27FC236}">
                <a16:creationId xmlns:a16="http://schemas.microsoft.com/office/drawing/2014/main" id="{295FF77C-AD80-4687-AF7B-C74188531319}"/>
              </a:ext>
            </a:extLst>
          </p:cNvPr>
          <p:cNvSpPr txBox="1"/>
          <p:nvPr/>
        </p:nvSpPr>
        <p:spPr>
          <a:xfrm>
            <a:off x="483387" y="1592274"/>
            <a:ext cx="9892254" cy="2723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698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</a:pP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PHP – (Hypertext Preprocessor)</a:t>
            </a:r>
          </a:p>
          <a:p>
            <a:pPr marL="41275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 panose="020B0604020202020204" pitchFamily="34" charset="0"/>
              <a:buChar char="•"/>
            </a:pPr>
            <a:r>
              <a:rPr lang="en-US" sz="2000" dirty="0" err="1">
                <a:latin typeface="Trebuchet MS"/>
                <a:ea typeface="Trebuchet MS"/>
                <a:cs typeface="Trebuchet MS"/>
                <a:sym typeface="Trebuchet MS"/>
              </a:rPr>
              <a:t>Linguagem</a:t>
            </a: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 server-side</a:t>
            </a:r>
          </a:p>
          <a:p>
            <a:pPr marL="869950" lvl="1" indent="-342900">
              <a:buSzPts val="2500"/>
              <a:buFont typeface="Arial" panose="020B0604020202020204" pitchFamily="34" charset="0"/>
              <a:buChar char="•"/>
            </a:pP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Scripts </a:t>
            </a:r>
            <a:r>
              <a:rPr lang="en-US" sz="2000" dirty="0" err="1">
                <a:latin typeface="Trebuchet MS"/>
                <a:ea typeface="Trebuchet MS"/>
                <a:cs typeface="Trebuchet MS"/>
                <a:sym typeface="Trebuchet MS"/>
              </a:rPr>
              <a:t>executados</a:t>
            </a: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 no </a:t>
            </a:r>
            <a:r>
              <a:rPr lang="en-US" sz="2000" dirty="0" err="1">
                <a:latin typeface="Trebuchet MS"/>
                <a:ea typeface="Trebuchet MS"/>
                <a:cs typeface="Trebuchet MS"/>
                <a:sym typeface="Trebuchet MS"/>
              </a:rPr>
              <a:t>servidor</a:t>
            </a:r>
            <a:endParaRPr lang="en-US" sz="2000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412750" indent="-342900">
              <a:buSzPts val="2500"/>
              <a:buFont typeface="Arial" panose="020B0604020202020204" pitchFamily="34" charset="0"/>
              <a:buChar char="•"/>
            </a:pPr>
            <a:r>
              <a:rPr lang="en-US" sz="2000" dirty="0" err="1">
                <a:latin typeface="Trebuchet MS"/>
                <a:ea typeface="Trebuchet MS"/>
                <a:cs typeface="Trebuchet MS"/>
                <a:sym typeface="Trebuchet MS"/>
              </a:rPr>
              <a:t>Interação</a:t>
            </a: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 com banco de dados</a:t>
            </a:r>
          </a:p>
          <a:p>
            <a:pPr marL="412750" indent="-342900">
              <a:buSzPts val="2500"/>
              <a:buFont typeface="Arial" panose="020B0604020202020204" pitchFamily="34" charset="0"/>
              <a:buChar char="•"/>
            </a:pPr>
            <a:r>
              <a:rPr lang="en-US" sz="2000" dirty="0" err="1">
                <a:latin typeface="Trebuchet MS"/>
                <a:ea typeface="Trebuchet MS"/>
                <a:cs typeface="Trebuchet MS"/>
                <a:sym typeface="Trebuchet MS"/>
              </a:rPr>
              <a:t>Manipulação</a:t>
            </a: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 de </a:t>
            </a:r>
            <a:r>
              <a:rPr lang="en-US" sz="2000" dirty="0" err="1">
                <a:latin typeface="Trebuchet MS"/>
                <a:ea typeface="Trebuchet MS"/>
                <a:cs typeface="Trebuchet MS"/>
                <a:sym typeface="Trebuchet MS"/>
              </a:rPr>
              <a:t>informações</a:t>
            </a: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dirty="0" err="1">
                <a:latin typeface="Trebuchet MS"/>
                <a:ea typeface="Trebuchet MS"/>
                <a:cs typeface="Trebuchet MS"/>
                <a:sym typeface="Trebuchet MS"/>
              </a:rPr>
              <a:t>sensíveis</a:t>
            </a:r>
            <a:endParaRPr lang="en-US" sz="2000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412750" indent="-342900">
              <a:buSzPts val="2500"/>
              <a:buFont typeface="Arial" panose="020B0604020202020204" pitchFamily="34" charset="0"/>
              <a:buChar char="•"/>
            </a:pPr>
            <a:r>
              <a:rPr lang="en-US" sz="2000" dirty="0" err="1">
                <a:latin typeface="Trebuchet MS"/>
                <a:ea typeface="Trebuchet MS"/>
                <a:cs typeface="Trebuchet MS"/>
                <a:sym typeface="Trebuchet MS"/>
              </a:rPr>
              <a:t>Sincronização</a:t>
            </a: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 de </a:t>
            </a:r>
            <a:r>
              <a:rPr lang="en-US" sz="2000" dirty="0" err="1">
                <a:latin typeface="Trebuchet MS"/>
                <a:ea typeface="Trebuchet MS"/>
                <a:cs typeface="Trebuchet MS"/>
                <a:sym typeface="Trebuchet MS"/>
              </a:rPr>
              <a:t>informações</a:t>
            </a:r>
            <a:endParaRPr lang="en-US" sz="2000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412750" indent="-342900">
              <a:buSzPts val="2500"/>
              <a:buFont typeface="Arial" panose="020B0604020202020204" pitchFamily="34" charset="0"/>
              <a:buChar char="•"/>
            </a:pPr>
            <a:r>
              <a:rPr lang="en-US" sz="2000" dirty="0" err="1">
                <a:latin typeface="Trebuchet MS"/>
                <a:ea typeface="Trebuchet MS"/>
                <a:cs typeface="Trebuchet MS"/>
                <a:sym typeface="Trebuchet MS"/>
              </a:rPr>
              <a:t>Validação</a:t>
            </a: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 de dados do </a:t>
            </a:r>
            <a:r>
              <a:rPr lang="en-US" sz="2000" dirty="0" err="1">
                <a:latin typeface="Trebuchet MS"/>
                <a:ea typeface="Trebuchet MS"/>
                <a:cs typeface="Trebuchet MS"/>
                <a:sym typeface="Trebuchet MS"/>
              </a:rPr>
              <a:t>usuário</a:t>
            </a:r>
            <a:endParaRPr lang="en-US" sz="2000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412750" indent="-342900">
              <a:buSzPts val="2500"/>
              <a:buFont typeface="Arial" panose="020B0604020202020204" pitchFamily="34" charset="0"/>
              <a:buChar char="•"/>
            </a:pPr>
            <a:r>
              <a:rPr lang="en-US" sz="2000" dirty="0" err="1">
                <a:latin typeface="Trebuchet MS"/>
                <a:ea typeface="Trebuchet MS"/>
                <a:cs typeface="Trebuchet MS"/>
                <a:sym typeface="Trebuchet MS"/>
              </a:rPr>
              <a:t>Garantia</a:t>
            </a: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 de </a:t>
            </a:r>
            <a:r>
              <a:rPr lang="en-US" sz="2000" dirty="0" err="1">
                <a:latin typeface="Trebuchet MS"/>
                <a:ea typeface="Trebuchet MS"/>
                <a:cs typeface="Trebuchet MS"/>
                <a:sym typeface="Trebuchet MS"/>
              </a:rPr>
              <a:t>código</a:t>
            </a: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dirty="0" err="1">
                <a:latin typeface="Trebuchet MS"/>
                <a:ea typeface="Trebuchet MS"/>
                <a:cs typeface="Trebuchet MS"/>
                <a:sym typeface="Trebuchet MS"/>
              </a:rPr>
              <a:t>não</a:t>
            </a: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dirty="0" err="1">
                <a:latin typeface="Trebuchet MS"/>
                <a:ea typeface="Trebuchet MS"/>
                <a:cs typeface="Trebuchet MS"/>
                <a:sym typeface="Trebuchet MS"/>
              </a:rPr>
              <a:t>manipulado</a:t>
            </a: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dirty="0" err="1">
                <a:latin typeface="Trebuchet MS"/>
                <a:ea typeface="Trebuchet MS"/>
                <a:cs typeface="Trebuchet MS"/>
                <a:sym typeface="Trebuchet MS"/>
              </a:rPr>
              <a:t>pelo</a:t>
            </a: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dirty="0" err="1">
                <a:latin typeface="Trebuchet MS"/>
                <a:ea typeface="Trebuchet MS"/>
                <a:cs typeface="Trebuchet MS"/>
                <a:sym typeface="Trebuchet MS"/>
              </a:rPr>
              <a:t>usuário</a:t>
            </a:r>
            <a:endParaRPr lang="en-US" sz="2500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EF764D2-52CE-42CD-9F9B-ABEDF676D7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1476" y="2035807"/>
            <a:ext cx="3401344" cy="183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5804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1;p4">
            <a:extLst>
              <a:ext uri="{FF2B5EF4-FFF2-40B4-BE49-F238E27FC236}">
                <a16:creationId xmlns:a16="http://schemas.microsoft.com/office/drawing/2014/main" id="{9F344552-7DA8-4541-A7E4-86A3638AC04D}"/>
              </a:ext>
            </a:extLst>
          </p:cNvPr>
          <p:cNvSpPr txBox="1"/>
          <p:nvPr/>
        </p:nvSpPr>
        <p:spPr>
          <a:xfrm>
            <a:off x="447623" y="1491700"/>
            <a:ext cx="10973046" cy="2877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698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</a:pP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Como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instalar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o PHP?</a:t>
            </a:r>
          </a:p>
          <a:p>
            <a:pPr marL="41275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 panose="020B0604020202020204" pitchFamily="34" charset="0"/>
              <a:buChar char="•"/>
            </a:pP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PHP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na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verdade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é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só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a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linguagem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  <a:p>
            <a:pPr marL="41275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 panose="020B0604020202020204" pitchFamily="34" charset="0"/>
              <a:buChar char="•"/>
            </a:pPr>
            <a:endParaRPr lang="en-US" sz="2500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698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</a:pP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Você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precisa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de 3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coisas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:</a:t>
            </a:r>
          </a:p>
          <a:p>
            <a:pPr marL="41275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 panose="020B0604020202020204" pitchFamily="34" charset="0"/>
              <a:buChar char="•"/>
            </a:pP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O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próprio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programa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que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interpreta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os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scripts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php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  <a:p>
            <a:pPr marL="41275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 panose="020B0604020202020204" pitchFamily="34" charset="0"/>
              <a:buChar char="•"/>
            </a:pP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Servidor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http (Apache, nginx).</a:t>
            </a:r>
          </a:p>
          <a:p>
            <a:pPr marL="41275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 panose="020B0604020202020204" pitchFamily="34" charset="0"/>
              <a:buChar char="•"/>
            </a:pP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Sistema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gerenciador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de banco de dados (MySQL, MariaDB, Mongo)</a:t>
            </a:r>
          </a:p>
        </p:txBody>
      </p:sp>
      <p:sp>
        <p:nvSpPr>
          <p:cNvPr id="3" name="Google Shape;103;p4">
            <a:extLst>
              <a:ext uri="{FF2B5EF4-FFF2-40B4-BE49-F238E27FC236}">
                <a16:creationId xmlns:a16="http://schemas.microsoft.com/office/drawing/2014/main" id="{7856E1AA-F416-4A48-9188-24A7653341F7}"/>
              </a:ext>
            </a:extLst>
          </p:cNvPr>
          <p:cNvSpPr/>
          <p:nvPr/>
        </p:nvSpPr>
        <p:spPr>
          <a:xfrm>
            <a:off x="539933" y="153455"/>
            <a:ext cx="10721192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4400"/>
            </a:pPr>
            <a:r>
              <a:rPr lang="pt-BR" sz="4400" b="1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Linguagem PHP</a:t>
            </a:r>
          </a:p>
          <a:p>
            <a:pPr>
              <a:buClr>
                <a:srgbClr val="000000"/>
              </a:buClr>
              <a:buSzPts val="4400"/>
            </a:pPr>
            <a:r>
              <a:rPr lang="pt-BR" sz="1800" b="0" i="0" u="none" strike="noStrike" cap="none" dirty="0">
                <a:solidFill>
                  <a:srgbClr val="8DC641"/>
                </a:solidFill>
                <a:latin typeface="Trebuchet MS"/>
                <a:ea typeface="Trebuchet MS"/>
                <a:cs typeface="Trebuchet MS"/>
                <a:sym typeface="Trebuchet MS"/>
              </a:rPr>
              <a:t>Instalando o PHP</a:t>
            </a:r>
          </a:p>
        </p:txBody>
      </p:sp>
      <p:sp>
        <p:nvSpPr>
          <p:cNvPr id="10" name="Google Shape;101;p4">
            <a:extLst>
              <a:ext uri="{FF2B5EF4-FFF2-40B4-BE49-F238E27FC236}">
                <a16:creationId xmlns:a16="http://schemas.microsoft.com/office/drawing/2014/main" id="{9A259FD0-AFB3-45E6-9A2C-265B64CE4875}"/>
              </a:ext>
            </a:extLst>
          </p:cNvPr>
          <p:cNvSpPr txBox="1"/>
          <p:nvPr/>
        </p:nvSpPr>
        <p:spPr>
          <a:xfrm>
            <a:off x="447623" y="4413576"/>
            <a:ext cx="4657777" cy="2108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698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</a:pP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Existem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alguns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pacotes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com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tudo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isso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pronto:</a:t>
            </a:r>
          </a:p>
          <a:p>
            <a:pPr marL="41275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 panose="020B0604020202020204" pitchFamily="34" charset="0"/>
              <a:buChar char="•"/>
            </a:pP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  <a:hlinkClick r:id="rId2"/>
              </a:rPr>
              <a:t>WAMP</a:t>
            </a:r>
            <a:endParaRPr lang="en-US" sz="2500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41275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 panose="020B0604020202020204" pitchFamily="34" charset="0"/>
              <a:buChar char="•"/>
            </a:pP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  <a:hlinkClick r:id="rId3"/>
              </a:rPr>
              <a:t>XAMPP</a:t>
            </a:r>
            <a:endParaRPr lang="en-US" sz="2500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41275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 panose="020B0604020202020204" pitchFamily="34" charset="0"/>
              <a:buChar char="•"/>
            </a:pP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  <a:hlinkClick r:id="rId4"/>
              </a:rPr>
              <a:t>EasyPHP</a:t>
            </a:r>
            <a:endParaRPr lang="en-US" sz="2500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" name="Google Shape;101;p4">
            <a:extLst>
              <a:ext uri="{FF2B5EF4-FFF2-40B4-BE49-F238E27FC236}">
                <a16:creationId xmlns:a16="http://schemas.microsoft.com/office/drawing/2014/main" id="{C016477D-A440-43B1-A946-274045B38EBB}"/>
              </a:ext>
            </a:extLst>
          </p:cNvPr>
          <p:cNvSpPr txBox="1"/>
          <p:nvPr/>
        </p:nvSpPr>
        <p:spPr>
          <a:xfrm>
            <a:off x="5730936" y="4719984"/>
            <a:ext cx="5530189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698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</a:pPr>
            <a:r>
              <a:rPr lang="en-US" sz="2400" dirty="0" err="1">
                <a:solidFill>
                  <a:schemeClr val="bg2">
                    <a:lumMod val="50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Você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pode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também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ter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seu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servidor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 de 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desenvolvimento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em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uma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Máquina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 Virtual 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usando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 VirtualBox 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ou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 WSL2.</a:t>
            </a:r>
          </a:p>
        </p:txBody>
      </p:sp>
    </p:spTree>
    <p:extLst>
      <p:ext uri="{BB962C8B-B14F-4D97-AF65-F5344CB8AC3E}">
        <p14:creationId xmlns:p14="http://schemas.microsoft.com/office/powerpoint/2010/main" val="1551527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1;p4">
            <a:extLst>
              <a:ext uri="{FF2B5EF4-FFF2-40B4-BE49-F238E27FC236}">
                <a16:creationId xmlns:a16="http://schemas.microsoft.com/office/drawing/2014/main" id="{9F344552-7DA8-4541-A7E4-86A3638AC04D}"/>
              </a:ext>
            </a:extLst>
          </p:cNvPr>
          <p:cNvSpPr txBox="1"/>
          <p:nvPr/>
        </p:nvSpPr>
        <p:spPr>
          <a:xfrm>
            <a:off x="539933" y="1739444"/>
            <a:ext cx="8314507" cy="4801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698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</a:pP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Executando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seus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scripts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php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:</a:t>
            </a:r>
          </a:p>
          <a:p>
            <a:pPr marL="41275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 panose="020B0604020202020204" pitchFamily="34" charset="0"/>
              <a:buChar char="•"/>
            </a:pP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Localize a pasta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onde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está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rodando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o Apache.</a:t>
            </a:r>
          </a:p>
          <a:p>
            <a:pPr marL="869950" lvl="1" indent="-342900">
              <a:buSzPts val="2500"/>
              <a:buFont typeface="Arial" panose="020B0604020202020204" pitchFamily="34" charset="0"/>
              <a:buChar char="•"/>
            </a:pP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No WAMP o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padrão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é </a:t>
            </a:r>
            <a:r>
              <a:rPr lang="en-US" sz="2500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Trebuchet MS"/>
                <a:cs typeface="Trebuchet MS"/>
                <a:sym typeface="Trebuchet MS"/>
              </a:rPr>
              <a:t>C:\wamp64\www</a:t>
            </a:r>
          </a:p>
          <a:p>
            <a:pPr marL="869950" lvl="1" indent="-342900">
              <a:buSzPts val="2500"/>
              <a:buFont typeface="Arial" panose="020B0604020202020204" pitchFamily="34" charset="0"/>
              <a:buChar char="•"/>
            </a:pP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Crie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uma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pasta para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seu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projeto</a:t>
            </a:r>
            <a:endParaRPr lang="en-US" sz="2500" b="1" dirty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  <a:ea typeface="Trebuchet MS"/>
              <a:cs typeface="Trebuchet MS"/>
              <a:sym typeface="Trebuchet MS"/>
            </a:endParaRPr>
          </a:p>
          <a:p>
            <a:pPr marL="412750" indent="-342900">
              <a:buSzPts val="2500"/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No </a:t>
            </a:r>
            <a:r>
              <a:rPr lang="en-US" sz="25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navegador</a:t>
            </a:r>
            <a:r>
              <a:rPr lang="en-US" sz="25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acesse</a:t>
            </a:r>
            <a:r>
              <a:rPr lang="en-US" sz="25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Trebuchet MS"/>
                <a:cs typeface="Trebuchet MS"/>
                <a:sym typeface="Trebuchet MS"/>
              </a:rPr>
              <a:t>localhost</a:t>
            </a:r>
          </a:p>
          <a:p>
            <a:pPr marL="869950" lvl="1" indent="-342900">
              <a:buSzPts val="2500"/>
              <a:buFont typeface="Arial" panose="020B0604020202020204" pitchFamily="34" charset="0"/>
              <a:buChar char="•"/>
            </a:pPr>
            <a:r>
              <a:rPr lang="en-US" sz="25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Subpastas</a:t>
            </a:r>
            <a:r>
              <a:rPr lang="en-US" sz="25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de </a:t>
            </a:r>
            <a:r>
              <a:rPr lang="en-US" sz="2500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Trebuchet MS"/>
                <a:cs typeface="Trebuchet MS"/>
                <a:sym typeface="Trebuchet MS"/>
              </a:rPr>
              <a:t>www</a:t>
            </a:r>
            <a:r>
              <a:rPr lang="en-US" sz="25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podem</a:t>
            </a:r>
            <a:r>
              <a:rPr lang="en-US" sz="25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ser </a:t>
            </a:r>
            <a:r>
              <a:rPr lang="en-US" sz="25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acessadas</a:t>
            </a:r>
            <a:r>
              <a:rPr lang="en-US" sz="25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como</a:t>
            </a:r>
            <a:r>
              <a:rPr lang="en-US" sz="25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Trebuchet MS"/>
                <a:cs typeface="Trebuchet MS"/>
                <a:sym typeface="Trebuchet MS"/>
              </a:rPr>
              <a:t>localhost/pasta</a:t>
            </a:r>
            <a:endParaRPr lang="en-US" sz="2500" dirty="0">
              <a:solidFill>
                <a:srgbClr val="1E1E1E"/>
              </a:solidFill>
              <a:latin typeface="Trebuchet MS" panose="020B0603020202020204" pitchFamily="34" charset="0"/>
              <a:ea typeface="Trebuchet MS"/>
              <a:cs typeface="Trebuchet MS"/>
              <a:sym typeface="Trebuchet MS"/>
            </a:endParaRPr>
          </a:p>
          <a:p>
            <a:pPr marL="869950" lvl="1" indent="-342900">
              <a:buSzPts val="2500"/>
              <a:buFont typeface="Arial" panose="020B0604020202020204" pitchFamily="34" charset="0"/>
              <a:buChar char="•"/>
            </a:pPr>
            <a:endParaRPr lang="en-US" sz="2500" dirty="0">
              <a:solidFill>
                <a:srgbClr val="1E1E1E"/>
              </a:solidFill>
              <a:latin typeface="Trebuchet MS" panose="020B0603020202020204" pitchFamily="34" charset="0"/>
              <a:ea typeface="Trebuchet MS"/>
              <a:cs typeface="Trebuchet MS"/>
              <a:sym typeface="Trebuchet MS"/>
            </a:endParaRPr>
          </a:p>
          <a:p>
            <a:pPr marL="527050" lvl="1">
              <a:buSzPts val="2500"/>
            </a:pPr>
            <a:endParaRPr lang="en-US" sz="2500" dirty="0">
              <a:solidFill>
                <a:srgbClr val="1E1E1E"/>
              </a:solidFill>
              <a:latin typeface="Trebuchet MS" panose="020B0603020202020204" pitchFamily="34" charset="0"/>
              <a:ea typeface="Trebuchet MS"/>
              <a:cs typeface="Trebuchet MS"/>
              <a:sym typeface="Trebuchet MS"/>
            </a:endParaRPr>
          </a:p>
          <a:p>
            <a:pPr marL="69850">
              <a:buSzPts val="2500"/>
            </a:pPr>
            <a:r>
              <a:rPr lang="en-US" sz="25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Ex:</a:t>
            </a:r>
          </a:p>
          <a:p>
            <a:pPr marL="69850">
              <a:buSzPts val="2500"/>
            </a:pPr>
            <a:r>
              <a:rPr lang="en-US" sz="25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Arquivo</a:t>
            </a:r>
            <a:r>
              <a:rPr lang="en-US" sz="25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: </a:t>
            </a:r>
            <a:r>
              <a:rPr lang="en-US" sz="2500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Trebuchet MS"/>
                <a:cs typeface="Trebuchet MS"/>
                <a:sym typeface="Trebuchet MS"/>
              </a:rPr>
              <a:t>C:\wamp64\www\meu_projeto\arquivo.php</a:t>
            </a:r>
          </a:p>
          <a:p>
            <a:pPr marL="69850">
              <a:buSzPts val="2500"/>
            </a:pPr>
            <a:r>
              <a:rPr lang="en-US" sz="25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Navegador</a:t>
            </a:r>
            <a:r>
              <a:rPr lang="en-US" sz="25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: </a:t>
            </a:r>
            <a:r>
              <a:rPr lang="en-US" sz="2500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Trebuchet MS"/>
                <a:cs typeface="Trebuchet MS"/>
                <a:sym typeface="Trebuchet MS"/>
              </a:rPr>
              <a:t>localhost/</a:t>
            </a:r>
            <a:r>
              <a:rPr lang="en-US" sz="2500" b="1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Trebuchet MS"/>
                <a:cs typeface="Trebuchet MS"/>
                <a:sym typeface="Trebuchet MS"/>
              </a:rPr>
              <a:t>meu_projeto</a:t>
            </a:r>
            <a:r>
              <a:rPr lang="en-US" sz="2500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Trebuchet MS"/>
                <a:cs typeface="Trebuchet MS"/>
                <a:sym typeface="Trebuchet MS"/>
              </a:rPr>
              <a:t>/</a:t>
            </a:r>
            <a:r>
              <a:rPr lang="en-US" sz="2500" b="1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Trebuchet MS"/>
                <a:cs typeface="Trebuchet MS"/>
                <a:sym typeface="Trebuchet MS"/>
              </a:rPr>
              <a:t>arquivo.php</a:t>
            </a:r>
            <a:endParaRPr lang="en-US" sz="2500" dirty="0">
              <a:solidFill>
                <a:srgbClr val="1E1E1E"/>
              </a:solidFill>
              <a:latin typeface="Trebuchet MS" panose="020B0603020202020204" pitchFamily="34" charset="0"/>
              <a:ea typeface="Trebuchet MS"/>
              <a:cs typeface="Trebuchet MS"/>
              <a:sym typeface="Trebuchet MS"/>
            </a:endParaRPr>
          </a:p>
        </p:txBody>
      </p:sp>
      <p:sp>
        <p:nvSpPr>
          <p:cNvPr id="3" name="Google Shape;103;p4">
            <a:extLst>
              <a:ext uri="{FF2B5EF4-FFF2-40B4-BE49-F238E27FC236}">
                <a16:creationId xmlns:a16="http://schemas.microsoft.com/office/drawing/2014/main" id="{7856E1AA-F416-4A48-9188-24A7653341F7}"/>
              </a:ext>
            </a:extLst>
          </p:cNvPr>
          <p:cNvSpPr/>
          <p:nvPr/>
        </p:nvSpPr>
        <p:spPr>
          <a:xfrm>
            <a:off x="539933" y="153455"/>
            <a:ext cx="10721192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4400"/>
            </a:pPr>
            <a:r>
              <a:rPr lang="pt-BR" sz="4400" b="1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Linguagem PHP</a:t>
            </a:r>
          </a:p>
          <a:p>
            <a:pPr>
              <a:buClr>
                <a:srgbClr val="000000"/>
              </a:buClr>
              <a:buSzPts val="4400"/>
            </a:pPr>
            <a:r>
              <a:rPr lang="pt-BR" sz="1800" b="0" i="0" u="none" strike="noStrike" cap="none" dirty="0">
                <a:solidFill>
                  <a:srgbClr val="8DC641"/>
                </a:solidFill>
                <a:latin typeface="Trebuchet MS"/>
                <a:ea typeface="Trebuchet MS"/>
                <a:cs typeface="Trebuchet MS"/>
                <a:sym typeface="Trebuchet MS"/>
              </a:rPr>
              <a:t>Instalando o PHP</a:t>
            </a:r>
          </a:p>
        </p:txBody>
      </p:sp>
    </p:spTree>
    <p:extLst>
      <p:ext uri="{BB962C8B-B14F-4D97-AF65-F5344CB8AC3E}">
        <p14:creationId xmlns:p14="http://schemas.microsoft.com/office/powerpoint/2010/main" val="3633535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1;p4">
            <a:extLst>
              <a:ext uri="{FF2B5EF4-FFF2-40B4-BE49-F238E27FC236}">
                <a16:creationId xmlns:a16="http://schemas.microsoft.com/office/drawing/2014/main" id="{9F344552-7DA8-4541-A7E4-86A3638AC04D}"/>
              </a:ext>
            </a:extLst>
          </p:cNvPr>
          <p:cNvSpPr txBox="1"/>
          <p:nvPr/>
        </p:nvSpPr>
        <p:spPr>
          <a:xfrm>
            <a:off x="4823926" y="2691944"/>
            <a:ext cx="6370477" cy="1338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698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</a:pP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O PHP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imprime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informações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em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um </a:t>
            </a:r>
            <a:r>
              <a:rPr lang="en-US" sz="2500" b="1" dirty="0" err="1">
                <a:latin typeface="Trebuchet MS"/>
                <a:ea typeface="Trebuchet MS"/>
                <a:cs typeface="Trebuchet MS"/>
                <a:sym typeface="Trebuchet MS"/>
              </a:rPr>
              <a:t>documento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, que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será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acessado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pelo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navegador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</p:txBody>
      </p:sp>
      <p:sp>
        <p:nvSpPr>
          <p:cNvPr id="3" name="Google Shape;103;p4">
            <a:extLst>
              <a:ext uri="{FF2B5EF4-FFF2-40B4-BE49-F238E27FC236}">
                <a16:creationId xmlns:a16="http://schemas.microsoft.com/office/drawing/2014/main" id="{7856E1AA-F416-4A48-9188-24A7653341F7}"/>
              </a:ext>
            </a:extLst>
          </p:cNvPr>
          <p:cNvSpPr/>
          <p:nvPr/>
        </p:nvSpPr>
        <p:spPr>
          <a:xfrm>
            <a:off x="539933" y="153455"/>
            <a:ext cx="10721192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pt-BR" sz="4400" b="1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Linguagem PHP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8D668F6-6E57-4345-A150-BD816F8FE8DD}"/>
              </a:ext>
            </a:extLst>
          </p:cNvPr>
          <p:cNvSpPr txBox="1"/>
          <p:nvPr/>
        </p:nvSpPr>
        <p:spPr>
          <a:xfrm>
            <a:off x="413657" y="1644706"/>
            <a:ext cx="3383411" cy="1047238"/>
          </a:xfrm>
          <a:prstGeom prst="rect">
            <a:avLst/>
          </a:prstGeom>
          <a:solidFill>
            <a:srgbClr val="1E1E1E"/>
          </a:solidFill>
        </p:spPr>
        <p:txBody>
          <a:bodyPr wrap="square" rtlCol="0">
            <a:noAutofit/>
          </a:bodyPr>
          <a:lstStyle/>
          <a:p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pt-B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php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meu primeiro programa </a:t>
            </a:r>
            <a:r>
              <a:rPr lang="pt-BR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php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World!"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?&gt;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F8F9DE51-41D6-4DF1-A877-9747F18C4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657" y="3062795"/>
            <a:ext cx="3383411" cy="2365103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85318918-4636-4323-98C4-09926EE7CB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036" y="3607584"/>
            <a:ext cx="2304935" cy="81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552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1;p4">
            <a:extLst>
              <a:ext uri="{FF2B5EF4-FFF2-40B4-BE49-F238E27FC236}">
                <a16:creationId xmlns:a16="http://schemas.microsoft.com/office/drawing/2014/main" id="{9F344552-7DA8-4541-A7E4-86A3638AC04D}"/>
              </a:ext>
            </a:extLst>
          </p:cNvPr>
          <p:cNvSpPr txBox="1"/>
          <p:nvPr/>
        </p:nvSpPr>
        <p:spPr>
          <a:xfrm>
            <a:off x="121298" y="1401511"/>
            <a:ext cx="4394719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698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</a:pPr>
            <a:r>
              <a:rPr lang="en-US" sz="2800" dirty="0">
                <a:latin typeface="Trebuchet MS"/>
                <a:ea typeface="Trebuchet MS"/>
                <a:cs typeface="Trebuchet MS"/>
                <a:sym typeface="Trebuchet MS"/>
              </a:rPr>
              <a:t>Podemos </a:t>
            </a:r>
            <a:r>
              <a:rPr lang="en-US" sz="2800" dirty="0" err="1">
                <a:latin typeface="Trebuchet MS"/>
                <a:ea typeface="Trebuchet MS"/>
                <a:cs typeface="Trebuchet MS"/>
                <a:sym typeface="Trebuchet MS"/>
              </a:rPr>
              <a:t>imprimir</a:t>
            </a:r>
            <a:r>
              <a:rPr lang="en-US" sz="2800" dirty="0">
                <a:latin typeface="Trebuchet MS"/>
                <a:ea typeface="Trebuchet MS"/>
                <a:cs typeface="Trebuchet MS"/>
                <a:sym typeface="Trebuchet MS"/>
              </a:rPr>
              <a:t> tags html </a:t>
            </a:r>
            <a:r>
              <a:rPr lang="en-US" sz="2800" dirty="0" err="1">
                <a:latin typeface="Trebuchet MS"/>
                <a:ea typeface="Trebuchet MS"/>
                <a:cs typeface="Trebuchet MS"/>
                <a:sym typeface="Trebuchet MS"/>
              </a:rPr>
              <a:t>dentro</a:t>
            </a:r>
            <a:r>
              <a:rPr lang="en-US" sz="2800" dirty="0">
                <a:latin typeface="Trebuchet MS"/>
                <a:ea typeface="Trebuchet MS"/>
                <a:cs typeface="Trebuchet MS"/>
                <a:sym typeface="Trebuchet MS"/>
              </a:rPr>
              <a:t> do </a:t>
            </a:r>
            <a:r>
              <a:rPr lang="en-US" sz="2800" dirty="0" err="1">
                <a:latin typeface="Trebuchet MS"/>
                <a:ea typeface="Trebuchet MS"/>
                <a:cs typeface="Trebuchet MS"/>
                <a:sym typeface="Trebuchet MS"/>
              </a:rPr>
              <a:t>php</a:t>
            </a:r>
            <a:endParaRPr lang="en-US" sz="2800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" name="Google Shape;103;p4">
            <a:extLst>
              <a:ext uri="{FF2B5EF4-FFF2-40B4-BE49-F238E27FC236}">
                <a16:creationId xmlns:a16="http://schemas.microsoft.com/office/drawing/2014/main" id="{7856E1AA-F416-4A48-9188-24A7653341F7}"/>
              </a:ext>
            </a:extLst>
          </p:cNvPr>
          <p:cNvSpPr/>
          <p:nvPr/>
        </p:nvSpPr>
        <p:spPr>
          <a:xfrm>
            <a:off x="539933" y="153455"/>
            <a:ext cx="10721192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pt-BR" sz="4400" b="1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Linguagem PHP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8D668F6-6E57-4345-A150-BD816F8FE8DD}"/>
              </a:ext>
            </a:extLst>
          </p:cNvPr>
          <p:cNvSpPr txBox="1"/>
          <p:nvPr/>
        </p:nvSpPr>
        <p:spPr>
          <a:xfrm>
            <a:off x="395927" y="2557750"/>
            <a:ext cx="3383411" cy="1257114"/>
          </a:xfrm>
          <a:prstGeom prst="rect">
            <a:avLst/>
          </a:prstGeom>
          <a:solidFill>
            <a:srgbClr val="1E1E1E"/>
          </a:solidFill>
        </p:spPr>
        <p:txBody>
          <a:bodyPr wrap="square" rtlCol="0">
            <a:noAutofit/>
          </a:bodyPr>
          <a:lstStyle/>
          <a:p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pt-B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php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"&lt;h1&gt;Título&lt;/h1&gt;"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"&lt;p&gt;Parágrafo&lt;/p&gt;"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'&lt;a </a:t>
            </a:r>
            <a:r>
              <a:rPr lang="pt-B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="#"&gt;Link&lt;/a&gt;'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?&gt;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F8F9DE51-41D6-4DF1-A877-9747F18C4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927" y="3975839"/>
            <a:ext cx="3383411" cy="236510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FB7BFBE-56D5-4DA1-B7F8-6D92FBD360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162" y="4469951"/>
            <a:ext cx="1375870" cy="165638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70B29425-B995-4EE8-9FAB-12D485461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4881" y="2521426"/>
            <a:ext cx="3383411" cy="2365103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D2092147-DFD1-4EAC-8AC1-51036019F4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2555" y="3042778"/>
            <a:ext cx="1219200" cy="1619250"/>
          </a:xfrm>
          <a:prstGeom prst="rect">
            <a:avLst/>
          </a:prstGeom>
        </p:spPr>
      </p:pic>
      <p:sp>
        <p:nvSpPr>
          <p:cNvPr id="12" name="Google Shape;101;p4">
            <a:extLst>
              <a:ext uri="{FF2B5EF4-FFF2-40B4-BE49-F238E27FC236}">
                <a16:creationId xmlns:a16="http://schemas.microsoft.com/office/drawing/2014/main" id="{02B58499-2DE4-4F7B-9EBB-CEDE7F964960}"/>
              </a:ext>
            </a:extLst>
          </p:cNvPr>
          <p:cNvSpPr txBox="1"/>
          <p:nvPr/>
        </p:nvSpPr>
        <p:spPr>
          <a:xfrm>
            <a:off x="4516017" y="1476755"/>
            <a:ext cx="7163744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698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</a:pPr>
            <a:r>
              <a:rPr lang="en-US" sz="2800" dirty="0">
                <a:latin typeface="Trebuchet MS"/>
                <a:ea typeface="Trebuchet MS"/>
                <a:cs typeface="Trebuchet MS"/>
                <a:sym typeface="Trebuchet MS"/>
              </a:rPr>
              <a:t>E </a:t>
            </a:r>
            <a:r>
              <a:rPr lang="en-US" sz="2800" dirty="0" err="1">
                <a:latin typeface="Trebuchet MS"/>
                <a:ea typeface="Trebuchet MS"/>
                <a:cs typeface="Trebuchet MS"/>
                <a:sym typeface="Trebuchet MS"/>
              </a:rPr>
              <a:t>até</a:t>
            </a:r>
            <a:r>
              <a:rPr lang="en-US" sz="28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800" dirty="0" err="1">
                <a:latin typeface="Trebuchet MS"/>
                <a:ea typeface="Trebuchet MS"/>
                <a:cs typeface="Trebuchet MS"/>
                <a:sym typeface="Trebuchet MS"/>
              </a:rPr>
              <a:t>mesmo</a:t>
            </a:r>
            <a:r>
              <a:rPr lang="en-US" sz="28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800" dirty="0" err="1">
                <a:latin typeface="Trebuchet MS"/>
                <a:ea typeface="Trebuchet MS"/>
                <a:cs typeface="Trebuchet MS"/>
                <a:sym typeface="Trebuchet MS"/>
              </a:rPr>
              <a:t>misturar</a:t>
            </a:r>
            <a:r>
              <a:rPr lang="en-US" sz="2800" dirty="0">
                <a:latin typeface="Trebuchet MS"/>
                <a:ea typeface="Trebuchet MS"/>
                <a:cs typeface="Trebuchet MS"/>
                <a:sym typeface="Trebuchet MS"/>
              </a:rPr>
              <a:t> com </a:t>
            </a:r>
            <a:r>
              <a:rPr lang="en-US" sz="2800" dirty="0" err="1">
                <a:latin typeface="Trebuchet MS"/>
                <a:ea typeface="Trebuchet MS"/>
                <a:cs typeface="Trebuchet MS"/>
                <a:sym typeface="Trebuchet MS"/>
              </a:rPr>
              <a:t>conteúdo</a:t>
            </a:r>
            <a:r>
              <a:rPr lang="en-US" sz="2800" dirty="0">
                <a:latin typeface="Trebuchet MS"/>
                <a:ea typeface="Trebuchet MS"/>
                <a:cs typeface="Trebuchet MS"/>
                <a:sym typeface="Trebuchet MS"/>
              </a:rPr>
              <a:t> HTML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1A013B5-F0EB-429B-B280-F7CABC9271B7}"/>
              </a:ext>
            </a:extLst>
          </p:cNvPr>
          <p:cNvSpPr txBox="1"/>
          <p:nvPr/>
        </p:nvSpPr>
        <p:spPr>
          <a:xfrm>
            <a:off x="4419163" y="2206196"/>
            <a:ext cx="3993501" cy="3130049"/>
          </a:xfrm>
          <a:prstGeom prst="rect">
            <a:avLst/>
          </a:prstGeom>
          <a:solidFill>
            <a:srgbClr val="1E1E1E"/>
          </a:solidFill>
        </p:spPr>
        <p:txBody>
          <a:bodyPr wrap="square" rtlCol="0">
            <a:noAutofit/>
          </a:bodyPr>
          <a:lstStyle/>
          <a:p>
            <a:r>
              <a:rPr lang="pt-B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pt-B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pt-B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pt-B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pt-B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pt-B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pt-B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Título</a:t>
            </a:r>
            <a:r>
              <a:rPr lang="pt-B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pt-B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pt-B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Parágrafo</a:t>
            </a:r>
            <a:r>
              <a:rPr lang="pt-B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pt-B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pt-B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php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"&lt;p&gt;Outro parágrafo&lt;/p&gt;"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"&lt;a </a:t>
            </a:r>
            <a:r>
              <a:rPr lang="pt-B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='#'&gt;link&lt;/a&gt;"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?&gt;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'#'</a:t>
            </a:r>
            <a:r>
              <a:rPr lang="pt-B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Outro link</a:t>
            </a:r>
            <a:r>
              <a:rPr lang="pt-B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pt-B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pt-B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pt-B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3682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3;p4">
            <a:extLst>
              <a:ext uri="{FF2B5EF4-FFF2-40B4-BE49-F238E27FC236}">
                <a16:creationId xmlns:a16="http://schemas.microsoft.com/office/drawing/2014/main" id="{7856E1AA-F416-4A48-9188-24A7653341F7}"/>
              </a:ext>
            </a:extLst>
          </p:cNvPr>
          <p:cNvSpPr/>
          <p:nvPr/>
        </p:nvSpPr>
        <p:spPr>
          <a:xfrm>
            <a:off x="539933" y="153455"/>
            <a:ext cx="10721192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4400"/>
            </a:pPr>
            <a:r>
              <a:rPr lang="pt-BR" sz="4400" b="1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Linguagem PHP</a:t>
            </a:r>
          </a:p>
          <a:p>
            <a:pPr>
              <a:buClr>
                <a:srgbClr val="000000"/>
              </a:buClr>
              <a:buSzPts val="4400"/>
            </a:pPr>
            <a:r>
              <a:rPr lang="pt-BR" sz="1800" b="0" i="0" u="none" strike="noStrike" cap="none" dirty="0">
                <a:solidFill>
                  <a:srgbClr val="8DC641"/>
                </a:solidFill>
                <a:latin typeface="Trebuchet MS"/>
                <a:ea typeface="Trebuchet MS"/>
                <a:cs typeface="Trebuchet MS"/>
                <a:sym typeface="Trebuchet MS"/>
              </a:rPr>
              <a:t>Variáveis em PHP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8D668F6-6E57-4345-A150-BD816F8FE8DD}"/>
              </a:ext>
            </a:extLst>
          </p:cNvPr>
          <p:cNvSpPr txBox="1"/>
          <p:nvPr/>
        </p:nvSpPr>
        <p:spPr>
          <a:xfrm>
            <a:off x="3816686" y="4288415"/>
            <a:ext cx="4558628" cy="1257114"/>
          </a:xfrm>
          <a:prstGeom prst="rect">
            <a:avLst/>
          </a:prstGeom>
          <a:solidFill>
            <a:srgbClr val="1E1E1E"/>
          </a:solidFill>
        </p:spPr>
        <p:txBody>
          <a:bodyPr wrap="square" rtlCol="0">
            <a:noAutofit/>
          </a:bodyPr>
          <a:lstStyle/>
          <a:p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pt-B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php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$nome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"João"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$idade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"&lt;p&gt;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$nome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possui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$idade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anos&lt;/p&gt;"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?&gt;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Google Shape;101;p4">
            <a:extLst>
              <a:ext uri="{FF2B5EF4-FFF2-40B4-BE49-F238E27FC236}">
                <a16:creationId xmlns:a16="http://schemas.microsoft.com/office/drawing/2014/main" id="{02B58499-2DE4-4F7B-9EBB-CEDE7F964960}"/>
              </a:ext>
            </a:extLst>
          </p:cNvPr>
          <p:cNvSpPr txBox="1"/>
          <p:nvPr/>
        </p:nvSpPr>
        <p:spPr>
          <a:xfrm>
            <a:off x="121299" y="1476755"/>
            <a:ext cx="7858920" cy="2031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52705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 panose="020B0604020202020204" pitchFamily="34" charset="0"/>
              <a:buChar char="•"/>
            </a:pPr>
            <a:r>
              <a:rPr lang="en-US" sz="2400" dirty="0" err="1">
                <a:latin typeface="Trebuchet MS"/>
                <a:ea typeface="Trebuchet MS"/>
                <a:cs typeface="Trebuchet MS"/>
                <a:sym typeface="Trebuchet MS"/>
              </a:rPr>
              <a:t>Não</a:t>
            </a:r>
            <a:r>
              <a:rPr lang="en-US" sz="24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dirty="0" err="1">
                <a:latin typeface="Trebuchet MS"/>
                <a:ea typeface="Trebuchet MS"/>
                <a:cs typeface="Trebuchet MS"/>
                <a:sym typeface="Trebuchet MS"/>
              </a:rPr>
              <a:t>possui</a:t>
            </a:r>
            <a:r>
              <a:rPr lang="en-US" sz="24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dirty="0" err="1">
                <a:latin typeface="Trebuchet MS"/>
                <a:ea typeface="Trebuchet MS"/>
                <a:cs typeface="Trebuchet MS"/>
                <a:sym typeface="Trebuchet MS"/>
              </a:rPr>
              <a:t>tipo</a:t>
            </a:r>
            <a:r>
              <a:rPr lang="en-US" sz="2400" dirty="0">
                <a:latin typeface="Trebuchet MS"/>
                <a:ea typeface="Trebuchet MS"/>
                <a:cs typeface="Trebuchet MS"/>
                <a:sym typeface="Trebuchet MS"/>
              </a:rPr>
              <a:t>! (</a:t>
            </a:r>
            <a:r>
              <a:rPr lang="en-US" sz="2400" dirty="0" err="1">
                <a:latin typeface="Trebuchet MS"/>
                <a:ea typeface="Trebuchet MS"/>
                <a:cs typeface="Trebuchet MS"/>
                <a:sym typeface="Trebuchet MS"/>
              </a:rPr>
              <a:t>dinamicamente</a:t>
            </a:r>
            <a:r>
              <a:rPr lang="en-US" sz="24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dirty="0" err="1">
                <a:latin typeface="Trebuchet MS"/>
                <a:ea typeface="Trebuchet MS"/>
                <a:cs typeface="Trebuchet MS"/>
                <a:sym typeface="Trebuchet MS"/>
              </a:rPr>
              <a:t>tipada</a:t>
            </a:r>
            <a:r>
              <a:rPr lang="en-US" sz="2400" dirty="0">
                <a:latin typeface="Trebuchet MS"/>
                <a:ea typeface="Trebuchet MS"/>
                <a:cs typeface="Trebuchet MS"/>
                <a:sym typeface="Trebuchet MS"/>
              </a:rPr>
              <a:t>)</a:t>
            </a:r>
          </a:p>
          <a:p>
            <a:pPr marL="984250" lvl="1" indent="-457200">
              <a:buSzPts val="2500"/>
              <a:buFont typeface="Arial" panose="020B0604020202020204" pitchFamily="34" charset="0"/>
              <a:buChar char="•"/>
            </a:pPr>
            <a:r>
              <a:rPr lang="en-US" sz="2400" dirty="0">
                <a:latin typeface="Trebuchet MS"/>
                <a:ea typeface="Trebuchet MS"/>
                <a:cs typeface="Trebuchet MS"/>
                <a:sym typeface="Trebuchet MS"/>
              </a:rPr>
              <a:t>Podemos </a:t>
            </a:r>
            <a:r>
              <a:rPr lang="en-US" sz="2400" dirty="0" err="1">
                <a:latin typeface="Trebuchet MS"/>
                <a:ea typeface="Trebuchet MS"/>
                <a:cs typeface="Trebuchet MS"/>
                <a:sym typeface="Trebuchet MS"/>
              </a:rPr>
              <a:t>guardar</a:t>
            </a:r>
            <a:r>
              <a:rPr lang="en-US" sz="24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dirty="0" err="1">
                <a:latin typeface="Trebuchet MS"/>
                <a:ea typeface="Trebuchet MS"/>
                <a:cs typeface="Trebuchet MS"/>
                <a:sym typeface="Trebuchet MS"/>
              </a:rPr>
              <a:t>qualquer</a:t>
            </a:r>
            <a:r>
              <a:rPr lang="en-US" sz="24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dirty="0" err="1">
                <a:latin typeface="Trebuchet MS"/>
                <a:ea typeface="Trebuchet MS"/>
                <a:cs typeface="Trebuchet MS"/>
                <a:sym typeface="Trebuchet MS"/>
              </a:rPr>
              <a:t>tipo</a:t>
            </a:r>
            <a:r>
              <a:rPr lang="en-US" sz="2400" dirty="0">
                <a:latin typeface="Trebuchet MS"/>
                <a:ea typeface="Trebuchet MS"/>
                <a:cs typeface="Trebuchet MS"/>
                <a:sym typeface="Trebuchet MS"/>
              </a:rPr>
              <a:t> de </a:t>
            </a:r>
            <a:r>
              <a:rPr lang="en-US" sz="2400" dirty="0" err="1">
                <a:latin typeface="Trebuchet MS"/>
                <a:ea typeface="Trebuchet MS"/>
                <a:cs typeface="Trebuchet MS"/>
                <a:sym typeface="Trebuchet MS"/>
              </a:rPr>
              <a:t>informação</a:t>
            </a:r>
            <a:r>
              <a:rPr lang="en-US" sz="24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dirty="0" err="1">
                <a:latin typeface="Trebuchet MS"/>
                <a:ea typeface="Trebuchet MS"/>
                <a:cs typeface="Trebuchet MS"/>
                <a:sym typeface="Trebuchet MS"/>
              </a:rPr>
              <a:t>dentro</a:t>
            </a:r>
            <a:r>
              <a:rPr lang="en-US" sz="2400" dirty="0">
                <a:latin typeface="Trebuchet MS"/>
                <a:ea typeface="Trebuchet MS"/>
                <a:cs typeface="Trebuchet MS"/>
                <a:sym typeface="Trebuchet MS"/>
              </a:rPr>
              <a:t> da </a:t>
            </a:r>
            <a:r>
              <a:rPr lang="en-US" sz="2400" dirty="0" err="1">
                <a:latin typeface="Trebuchet MS"/>
                <a:ea typeface="Trebuchet MS"/>
                <a:cs typeface="Trebuchet MS"/>
                <a:sym typeface="Trebuchet MS"/>
              </a:rPr>
              <a:t>mesma</a:t>
            </a:r>
            <a:r>
              <a:rPr lang="en-US" sz="24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dirty="0" err="1">
                <a:latin typeface="Trebuchet MS"/>
                <a:ea typeface="Trebuchet MS"/>
                <a:cs typeface="Trebuchet MS"/>
                <a:sym typeface="Trebuchet MS"/>
              </a:rPr>
              <a:t>variável</a:t>
            </a:r>
            <a:r>
              <a:rPr lang="en-US" sz="2400" dirty="0"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  <a:p>
            <a:pPr marL="52705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 panose="020B0604020202020204" pitchFamily="34" charset="0"/>
              <a:buChar char="•"/>
            </a:pPr>
            <a:r>
              <a:rPr lang="en-US" sz="2400" dirty="0">
                <a:latin typeface="Trebuchet MS"/>
                <a:ea typeface="Trebuchet MS"/>
                <a:cs typeface="Trebuchet MS"/>
                <a:sym typeface="Trebuchet MS"/>
              </a:rPr>
              <a:t>Nome </a:t>
            </a:r>
            <a:r>
              <a:rPr lang="en-US" sz="2400" dirty="0" err="1">
                <a:latin typeface="Trebuchet MS"/>
                <a:ea typeface="Trebuchet MS"/>
                <a:cs typeface="Trebuchet MS"/>
                <a:sym typeface="Trebuchet MS"/>
              </a:rPr>
              <a:t>deve</a:t>
            </a:r>
            <a:r>
              <a:rPr lang="en-US" sz="2400" dirty="0">
                <a:latin typeface="Trebuchet MS"/>
                <a:ea typeface="Trebuchet MS"/>
                <a:cs typeface="Trebuchet MS"/>
                <a:sym typeface="Trebuchet MS"/>
              </a:rPr>
              <a:t> ser </a:t>
            </a:r>
            <a:r>
              <a:rPr lang="en-US" sz="2400" dirty="0" err="1">
                <a:latin typeface="Trebuchet MS"/>
                <a:ea typeface="Trebuchet MS"/>
                <a:cs typeface="Trebuchet MS"/>
                <a:sym typeface="Trebuchet MS"/>
              </a:rPr>
              <a:t>precedido</a:t>
            </a:r>
            <a:r>
              <a:rPr lang="en-US" sz="24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dirty="0" err="1">
                <a:latin typeface="Trebuchet MS"/>
                <a:ea typeface="Trebuchet MS"/>
                <a:cs typeface="Trebuchet MS"/>
                <a:sym typeface="Trebuchet MS"/>
              </a:rPr>
              <a:t>pelo</a:t>
            </a:r>
            <a:r>
              <a:rPr lang="en-US" sz="24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pt-BR" sz="2400" b="1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$</a:t>
            </a:r>
          </a:p>
          <a:p>
            <a:pPr marL="52705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Atribuição com operador </a:t>
            </a:r>
            <a:r>
              <a:rPr lang="pt-BR" sz="2400" b="1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=</a:t>
            </a:r>
            <a:endParaRPr lang="en-US" sz="2400" b="1" dirty="0">
              <a:solidFill>
                <a:srgbClr val="1E1E1E"/>
              </a:solidFill>
              <a:latin typeface="Trebuchet MS" panose="020B0603020202020204" pitchFamily="34" charset="0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4300792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4313</TotalTime>
  <Words>1369</Words>
  <Application>Microsoft Office PowerPoint</Application>
  <PresentationFormat>Widescreen</PresentationFormat>
  <Paragraphs>245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Trebuchet MS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Pablo Werlang</dc:creator>
  <cp:lastModifiedBy>Pablo Werlang</cp:lastModifiedBy>
  <cp:revision>102</cp:revision>
  <dcterms:created xsi:type="dcterms:W3CDTF">2022-02-03T04:03:59Z</dcterms:created>
  <dcterms:modified xsi:type="dcterms:W3CDTF">2022-03-09T18:16:12Z</dcterms:modified>
</cp:coreProperties>
</file>