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7" r:id="rId2"/>
    <p:sldId id="259" r:id="rId3"/>
    <p:sldId id="260" r:id="rId4"/>
    <p:sldId id="261" r:id="rId5"/>
    <p:sldId id="264" r:id="rId6"/>
    <p:sldId id="258"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941"/>
    <p:restoredTop sz="94692"/>
  </p:normalViewPr>
  <p:slideViewPr>
    <p:cSldViewPr snapToGrid="0" snapToObjects="1">
      <p:cViewPr varScale="1">
        <p:scale>
          <a:sx n="58" d="100"/>
          <a:sy n="58" d="100"/>
        </p:scale>
        <p:origin x="216" y="1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BC7C5-2BFA-FA40-926D-37C03566F1B3}" type="datetimeFigureOut">
              <a:rPr lang="en-US" smtClean="0"/>
              <a:t>3/27/23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38167E-8971-BD49-8C71-7716982794D5}" type="slidenum">
              <a:rPr lang="en-US" smtClean="0"/>
              <a:t>‹#›</a:t>
            </a:fld>
            <a:endParaRPr lang="en-US"/>
          </a:p>
        </p:txBody>
      </p:sp>
    </p:spTree>
    <p:extLst>
      <p:ext uri="{BB962C8B-B14F-4D97-AF65-F5344CB8AC3E}">
        <p14:creationId xmlns:p14="http://schemas.microsoft.com/office/powerpoint/2010/main" val="284500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38167E-8971-BD49-8C71-7716982794D5}" type="slidenum">
              <a:rPr lang="en-US" smtClean="0"/>
              <a:t>7</a:t>
            </a:fld>
            <a:endParaRPr lang="en-US"/>
          </a:p>
        </p:txBody>
      </p:sp>
    </p:spTree>
    <p:extLst>
      <p:ext uri="{BB962C8B-B14F-4D97-AF65-F5344CB8AC3E}">
        <p14:creationId xmlns:p14="http://schemas.microsoft.com/office/powerpoint/2010/main" val="186766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EC08-B11D-3345-84A9-3A90EFF5277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14EE924-1F2C-1141-AD23-AED49EB104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5F9080E-E60C-1443-B043-633F230CD04E}"/>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5" name="Footer Placeholder 4">
            <a:extLst>
              <a:ext uri="{FF2B5EF4-FFF2-40B4-BE49-F238E27FC236}">
                <a16:creationId xmlns:a16="http://schemas.microsoft.com/office/drawing/2014/main" id="{1005FFF7-E6AE-8B48-BD3F-17395153C0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2BC957-1E1B-4A48-91BB-73AA7AE94E66}"/>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345601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8B35-FFB1-5841-916A-A9733C5F30A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9952D09-AA2E-4B41-AABB-139E3D2CB7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A8E642B-6D32-844F-8BA7-452E5AEDA5D7}"/>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5" name="Footer Placeholder 4">
            <a:extLst>
              <a:ext uri="{FF2B5EF4-FFF2-40B4-BE49-F238E27FC236}">
                <a16:creationId xmlns:a16="http://schemas.microsoft.com/office/drawing/2014/main" id="{A54FF17C-FF57-B140-B586-5B9995A7F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DBF709-F164-8F41-84C3-2D3B1A8D0836}"/>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2642198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C194C1-6D61-B445-954E-CEC88CE96FF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AD18293-EE7D-4548-9F42-141CA334152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17C4231-0437-424F-8E9F-1ECA28DCE429}"/>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5" name="Footer Placeholder 4">
            <a:extLst>
              <a:ext uri="{FF2B5EF4-FFF2-40B4-BE49-F238E27FC236}">
                <a16:creationId xmlns:a16="http://schemas.microsoft.com/office/drawing/2014/main" id="{30AD8962-177F-5C49-A6D3-DB4B99AB47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44C90A-27D0-C64B-8E4C-CA80E90165BC}"/>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398892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D7E5D-A77A-8D49-B7CC-D86F78825B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3CA7613-C68A-8A49-932C-DB1AFD3E313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3C21AC-CAFF-8849-B08D-7EC5D8C1F500}"/>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5" name="Footer Placeholder 4">
            <a:extLst>
              <a:ext uri="{FF2B5EF4-FFF2-40B4-BE49-F238E27FC236}">
                <a16:creationId xmlns:a16="http://schemas.microsoft.com/office/drawing/2014/main" id="{950659CB-4934-6D40-921E-4FCD13D37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D13AF-5BDC-4743-9651-2F44731CAE54}"/>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3566572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B962-95A6-BF41-A33F-049EF3B67F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D40D0AA-5650-B240-896B-25AC374039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311AFD0-43EF-D74C-9CF8-38757F116A0F}"/>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5" name="Footer Placeholder 4">
            <a:extLst>
              <a:ext uri="{FF2B5EF4-FFF2-40B4-BE49-F238E27FC236}">
                <a16:creationId xmlns:a16="http://schemas.microsoft.com/office/drawing/2014/main" id="{AC5E146D-5C44-EB4F-BC99-A89484C28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CA32E-E488-8A48-9ED8-50DDCC3A4FF4}"/>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4729846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ACA2-7C40-4C48-B736-2D01E96897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8AC5A6C-1911-8C4F-84CA-8E4F17D58F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494F379-0E0A-B24E-A838-254AE987187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D2761A1-A3D5-474B-B68D-72512EB86C7C}"/>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6" name="Footer Placeholder 5">
            <a:extLst>
              <a:ext uri="{FF2B5EF4-FFF2-40B4-BE49-F238E27FC236}">
                <a16:creationId xmlns:a16="http://schemas.microsoft.com/office/drawing/2014/main" id="{A6A365AA-1BC8-8240-B67F-13173DBE5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D57C5D-AC94-6944-8A80-1332FFDCA709}"/>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554696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8E7D3-35D4-F34B-BB94-129C28C0613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B9BC4CD-6D25-4A41-B55C-379C11B963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FB192D2-B15D-0741-809A-E232141FEE0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B4310C0-1F90-6143-81E8-BBA2B0346A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1A4F05-EC63-FE49-9FF3-F197AF1E864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85F7B99-7000-D443-9AA4-CAC14F56F030}"/>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8" name="Footer Placeholder 7">
            <a:extLst>
              <a:ext uri="{FF2B5EF4-FFF2-40B4-BE49-F238E27FC236}">
                <a16:creationId xmlns:a16="http://schemas.microsoft.com/office/drawing/2014/main" id="{3506FF4F-9080-8646-B5E7-55D5275D6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C26FE5-06ED-5544-8D3D-00B1B8936B54}"/>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884640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143EF-B4C9-EC47-9429-6DA5CE117B1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7009A9C-1D25-D546-A02B-53A1C541F213}"/>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4" name="Footer Placeholder 3">
            <a:extLst>
              <a:ext uri="{FF2B5EF4-FFF2-40B4-BE49-F238E27FC236}">
                <a16:creationId xmlns:a16="http://schemas.microsoft.com/office/drawing/2014/main" id="{2FB4640A-6307-2A41-9761-8B28A6F325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F0BC6D-4281-D24F-A305-1956814109B5}"/>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1730843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B3FC3E-432A-D24E-9D55-9806411FF67B}"/>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3" name="Footer Placeholder 2">
            <a:extLst>
              <a:ext uri="{FF2B5EF4-FFF2-40B4-BE49-F238E27FC236}">
                <a16:creationId xmlns:a16="http://schemas.microsoft.com/office/drawing/2014/main" id="{7EAE839B-5FF3-744D-B1F4-7487BD4CF8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842990-0D30-524D-8F42-1DFBAF7E5D24}"/>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704113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A4D1B-D736-334B-AA57-EC062AF2E4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7A10E2B-CDED-1C4C-9A72-1D89CF52FD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FF29B61-D320-8849-A656-7EAD42F7C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863B4D3-A1DD-B448-A513-FE7A53B912B0}"/>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6" name="Footer Placeholder 5">
            <a:extLst>
              <a:ext uri="{FF2B5EF4-FFF2-40B4-BE49-F238E27FC236}">
                <a16:creationId xmlns:a16="http://schemas.microsoft.com/office/drawing/2014/main" id="{2BAFDB7F-5A25-5B42-AAC8-8E9CF490F1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B9491-9AA5-254F-B2BF-EC61E3FA90C0}"/>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3016501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C3D7-06C0-C94F-99A6-1BE2C40E91E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68C9205-91B5-2748-8896-76DF675499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E1F354-550C-5746-8527-6231874A8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AD6DCEB-7770-5D4B-A9AB-4696AC019913}"/>
              </a:ext>
            </a:extLst>
          </p:cNvPr>
          <p:cNvSpPr>
            <a:spLocks noGrp="1"/>
          </p:cNvSpPr>
          <p:nvPr>
            <p:ph type="dt" sz="half" idx="10"/>
          </p:nvPr>
        </p:nvSpPr>
        <p:spPr/>
        <p:txBody>
          <a:bodyPr/>
          <a:lstStyle/>
          <a:p>
            <a:fld id="{0A68A2C4-CF41-1049-A63D-24E2810A457B}" type="datetimeFigureOut">
              <a:rPr lang="en-US" smtClean="0"/>
              <a:t>3/27/23</a:t>
            </a:fld>
            <a:endParaRPr lang="en-US"/>
          </a:p>
        </p:txBody>
      </p:sp>
      <p:sp>
        <p:nvSpPr>
          <p:cNvPr id="6" name="Footer Placeholder 5">
            <a:extLst>
              <a:ext uri="{FF2B5EF4-FFF2-40B4-BE49-F238E27FC236}">
                <a16:creationId xmlns:a16="http://schemas.microsoft.com/office/drawing/2014/main" id="{C2A2F16E-6176-EC47-8A16-4B0632AF50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BF5512-E61B-D642-A1ED-E79E82855ECD}"/>
              </a:ext>
            </a:extLst>
          </p:cNvPr>
          <p:cNvSpPr>
            <a:spLocks noGrp="1"/>
          </p:cNvSpPr>
          <p:nvPr>
            <p:ph type="sldNum" sz="quarter" idx="12"/>
          </p:nvPr>
        </p:nvSpPr>
        <p:spPr/>
        <p:txBody>
          <a:bodyPr/>
          <a:lstStyle/>
          <a:p>
            <a:fld id="{E7875DA7-AD52-F549-A884-505D8FC1E33E}" type="slidenum">
              <a:rPr lang="en-US" smtClean="0"/>
              <a:t>‹#›</a:t>
            </a:fld>
            <a:endParaRPr lang="en-US"/>
          </a:p>
        </p:txBody>
      </p:sp>
    </p:spTree>
    <p:extLst>
      <p:ext uri="{BB962C8B-B14F-4D97-AF65-F5344CB8AC3E}">
        <p14:creationId xmlns:p14="http://schemas.microsoft.com/office/powerpoint/2010/main" val="1612632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BAB66C-B0C9-8F42-BA1F-A4DFDE112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AFD4CA2-0BF9-3C4A-9C72-3A3B47EB7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AC48F4-5D87-D244-8974-B7CE751166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68A2C4-CF41-1049-A63D-24E2810A457B}" type="datetimeFigureOut">
              <a:rPr lang="en-US" smtClean="0"/>
              <a:t>3/27/23</a:t>
            </a:fld>
            <a:endParaRPr lang="en-US"/>
          </a:p>
        </p:txBody>
      </p:sp>
      <p:sp>
        <p:nvSpPr>
          <p:cNvPr id="5" name="Footer Placeholder 4">
            <a:extLst>
              <a:ext uri="{FF2B5EF4-FFF2-40B4-BE49-F238E27FC236}">
                <a16:creationId xmlns:a16="http://schemas.microsoft.com/office/drawing/2014/main" id="{5FDD70A4-0380-E042-9508-900C701D14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54B167-AB72-5B46-BBD9-E7732761F2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875DA7-AD52-F549-A884-505D8FC1E33E}" type="slidenum">
              <a:rPr lang="en-US" smtClean="0"/>
              <a:t>‹#›</a:t>
            </a:fld>
            <a:endParaRPr lang="en-US"/>
          </a:p>
        </p:txBody>
      </p:sp>
    </p:spTree>
    <p:extLst>
      <p:ext uri="{BB962C8B-B14F-4D97-AF65-F5344CB8AC3E}">
        <p14:creationId xmlns:p14="http://schemas.microsoft.com/office/powerpoint/2010/main" val="37002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5711-FEF1-7F46-ADCE-29400F7C57AD}"/>
              </a:ext>
            </a:extLst>
          </p:cNvPr>
          <p:cNvSpPr>
            <a:spLocks noGrp="1"/>
          </p:cNvSpPr>
          <p:nvPr>
            <p:ph type="title"/>
          </p:nvPr>
        </p:nvSpPr>
        <p:spPr>
          <a:xfrm>
            <a:off x="838200" y="521842"/>
            <a:ext cx="10515600" cy="1325563"/>
          </a:xfrm>
        </p:spPr>
        <p:txBody>
          <a:bodyPr>
            <a:normAutofit fontScale="90000"/>
          </a:bodyPr>
          <a:lstStyle/>
          <a:p>
            <a:r>
              <a:rPr lang="en-US" dirty="0"/>
              <a:t>Demographics Analysis Report</a:t>
            </a:r>
            <a:br>
              <a:rPr lang="en-US" dirty="0"/>
            </a:br>
            <a:br>
              <a:rPr lang="en-US" dirty="0"/>
            </a:br>
            <a:r>
              <a:rPr lang="en-US" sz="4000" u="sng" dirty="0"/>
              <a:t>Resident population</a:t>
            </a:r>
            <a:endParaRPr lang="en-US" u="sng" dirty="0"/>
          </a:p>
        </p:txBody>
      </p:sp>
      <p:sp>
        <p:nvSpPr>
          <p:cNvPr id="3" name="Content Placeholder 2">
            <a:extLst>
              <a:ext uri="{FF2B5EF4-FFF2-40B4-BE49-F238E27FC236}">
                <a16:creationId xmlns:a16="http://schemas.microsoft.com/office/drawing/2014/main" id="{81AA6180-FD51-D345-8847-1CF0781C09A3}"/>
              </a:ext>
            </a:extLst>
          </p:cNvPr>
          <p:cNvSpPr>
            <a:spLocks noGrp="1"/>
          </p:cNvSpPr>
          <p:nvPr>
            <p:ph idx="1"/>
          </p:nvPr>
        </p:nvSpPr>
        <p:spPr>
          <a:xfrm>
            <a:off x="838200" y="2003425"/>
            <a:ext cx="10515600" cy="4351338"/>
          </a:xfrm>
        </p:spPr>
        <p:txBody>
          <a:bodyPr>
            <a:normAutofit/>
          </a:bodyPr>
          <a:lstStyle/>
          <a:p>
            <a:r>
              <a:rPr lang="en-US" sz="2600" dirty="0"/>
              <a:t>55% of our Resident population are female and 45% of them are male</a:t>
            </a:r>
          </a:p>
          <a:p>
            <a:r>
              <a:rPr lang="en-US" sz="2600" dirty="0"/>
              <a:t>29% of our Resident population does not have children in the house</a:t>
            </a:r>
          </a:p>
          <a:p>
            <a:r>
              <a:rPr lang="en-US" sz="2600" dirty="0"/>
              <a:t>Resident’s age range from 0 to 79 years (M=10.6, STD =7.8). The age  distribution is skewed right, here are other insights:</a:t>
            </a:r>
          </a:p>
          <a:p>
            <a:pPr marL="971550" lvl="1" indent="-514350">
              <a:buFont typeface="+mj-lt"/>
              <a:buAutoNum type="arabicPeriod"/>
            </a:pPr>
            <a:r>
              <a:rPr lang="en-US" sz="2600" dirty="0"/>
              <a:t>There is a 2:1 Ratio of 0-12 year </a:t>
            </a:r>
            <a:r>
              <a:rPr lang="en-US" sz="2600" dirty="0" err="1"/>
              <a:t>olds</a:t>
            </a:r>
            <a:r>
              <a:rPr lang="en-US" sz="2600" dirty="0"/>
              <a:t> to all other age combined</a:t>
            </a:r>
          </a:p>
          <a:p>
            <a:pPr marL="971550" lvl="1" indent="-514350">
              <a:buFont typeface="+mj-lt"/>
              <a:buAutoNum type="arabicPeriod"/>
            </a:pPr>
            <a:r>
              <a:rPr lang="en-US" sz="2600" dirty="0"/>
              <a:t>58.8% of the newborns (age 0-1) are female  </a:t>
            </a:r>
          </a:p>
          <a:p>
            <a:pPr marL="971550" lvl="1" indent="-514350">
              <a:buFont typeface="+mj-lt"/>
              <a:buAutoNum type="arabicPeriod"/>
            </a:pPr>
            <a:r>
              <a:rPr lang="en-US" sz="2600" dirty="0"/>
              <a:t>We see the most number of 7-year-old kids in </a:t>
            </a:r>
          </a:p>
          <a:p>
            <a:pPr marL="457200" lvl="1" indent="0">
              <a:buNone/>
            </a:pPr>
            <a:r>
              <a:rPr lang="en-US" sz="2600" dirty="0"/>
              <a:t>	 the population, and the 2</a:t>
            </a:r>
            <a:r>
              <a:rPr lang="en-US" sz="2600" baseline="30000" dirty="0"/>
              <a:t>nd</a:t>
            </a:r>
            <a:r>
              <a:rPr lang="en-US" sz="2600" dirty="0"/>
              <a:t> highest number being</a:t>
            </a:r>
          </a:p>
          <a:p>
            <a:pPr marL="457200" lvl="1" indent="0">
              <a:buNone/>
            </a:pPr>
            <a:r>
              <a:rPr lang="en-US" sz="2600" dirty="0"/>
              <a:t>        5-year-old kids. </a:t>
            </a:r>
          </a:p>
        </p:txBody>
      </p:sp>
      <p:pic>
        <p:nvPicPr>
          <p:cNvPr id="4" name="Picture 3">
            <a:extLst>
              <a:ext uri="{FF2B5EF4-FFF2-40B4-BE49-F238E27FC236}">
                <a16:creationId xmlns:a16="http://schemas.microsoft.com/office/drawing/2014/main" id="{6D3E77E5-091B-0441-8DCB-EE2987748B79}"/>
              </a:ext>
            </a:extLst>
          </p:cNvPr>
          <p:cNvPicPr>
            <a:picLocks noChangeAspect="1"/>
          </p:cNvPicPr>
          <p:nvPr/>
        </p:nvPicPr>
        <p:blipFill>
          <a:blip r:embed="rId2"/>
          <a:stretch>
            <a:fillRect/>
          </a:stretch>
        </p:blipFill>
        <p:spPr>
          <a:xfrm>
            <a:off x="8188503" y="4179094"/>
            <a:ext cx="3442699" cy="2408193"/>
          </a:xfrm>
          <a:prstGeom prst="rect">
            <a:avLst/>
          </a:prstGeom>
        </p:spPr>
      </p:pic>
    </p:spTree>
    <p:extLst>
      <p:ext uri="{BB962C8B-B14F-4D97-AF65-F5344CB8AC3E}">
        <p14:creationId xmlns:p14="http://schemas.microsoft.com/office/powerpoint/2010/main" val="181734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5F7C-2CB1-4E45-8CFD-44171B59CA52}"/>
              </a:ext>
            </a:extLst>
          </p:cNvPr>
          <p:cNvSpPr>
            <a:spLocks noGrp="1"/>
          </p:cNvSpPr>
          <p:nvPr>
            <p:ph type="title"/>
          </p:nvPr>
        </p:nvSpPr>
        <p:spPr>
          <a:xfrm>
            <a:off x="838200" y="292824"/>
            <a:ext cx="10515600" cy="1325563"/>
          </a:xfrm>
        </p:spPr>
        <p:txBody>
          <a:bodyPr>
            <a:normAutofit/>
          </a:bodyPr>
          <a:lstStyle/>
          <a:p>
            <a:r>
              <a:rPr lang="en-US" sz="3600" u="sng" dirty="0"/>
              <a:t>Monthly Income distribution </a:t>
            </a:r>
          </a:p>
        </p:txBody>
      </p:sp>
      <p:sp>
        <p:nvSpPr>
          <p:cNvPr id="3" name="Content Placeholder 2">
            <a:extLst>
              <a:ext uri="{FF2B5EF4-FFF2-40B4-BE49-F238E27FC236}">
                <a16:creationId xmlns:a16="http://schemas.microsoft.com/office/drawing/2014/main" id="{AD04CB64-C437-B74C-B09B-1A62ED83ED47}"/>
              </a:ext>
            </a:extLst>
          </p:cNvPr>
          <p:cNvSpPr>
            <a:spLocks noGrp="1"/>
          </p:cNvSpPr>
          <p:nvPr>
            <p:ph idx="1"/>
          </p:nvPr>
        </p:nvSpPr>
        <p:spPr>
          <a:xfrm>
            <a:off x="838200" y="1353014"/>
            <a:ext cx="10515600" cy="4351338"/>
          </a:xfrm>
        </p:spPr>
        <p:txBody>
          <a:bodyPr>
            <a:normAutofit lnSpcReduction="10000"/>
          </a:bodyPr>
          <a:lstStyle/>
          <a:p>
            <a:r>
              <a:rPr lang="en-US" sz="2400" dirty="0"/>
              <a:t>In total , female earns $289,141.77 and male earns $277,133,22 </a:t>
            </a:r>
          </a:p>
          <a:p>
            <a:r>
              <a:rPr lang="en-US" sz="2400" dirty="0"/>
              <a:t>On average, a woman makes $3,755.1 and a man makes $4,398.9 each month</a:t>
            </a:r>
          </a:p>
          <a:p>
            <a:pPr marL="0" indent="0">
              <a:buNone/>
            </a:pPr>
            <a:endParaRPr lang="en-US" sz="2400" dirty="0"/>
          </a:p>
          <a:p>
            <a:pPr marL="0" indent="0">
              <a:buNone/>
            </a:pPr>
            <a:r>
              <a:rPr lang="en-US" sz="2400" dirty="0"/>
              <a:t>Household with no children makes $3,092.7 monthly income on average and those with children makes $4,466.9 monthly income on average </a:t>
            </a:r>
          </a:p>
          <a:p>
            <a:pPr marL="0" indent="0">
              <a:buNone/>
            </a:pPr>
            <a:endParaRPr lang="en-US" sz="2400" dirty="0"/>
          </a:p>
          <a:p>
            <a:pPr marL="0" indent="0">
              <a:buNone/>
            </a:pPr>
            <a:r>
              <a:rPr lang="en-US" sz="2400" dirty="0"/>
              <a:t>Total income with respect to Age:</a:t>
            </a:r>
          </a:p>
          <a:p>
            <a:pPr marL="0" indent="0">
              <a:buNone/>
            </a:pPr>
            <a:r>
              <a:rPr lang="en-US" sz="2400" dirty="0"/>
              <a:t>12-year-old residents have the highest monthly income, roughly</a:t>
            </a:r>
          </a:p>
          <a:p>
            <a:pPr marL="0" indent="0">
              <a:buNone/>
            </a:pPr>
            <a:r>
              <a:rPr lang="en-US" sz="2400" dirty="0"/>
              <a:t>100K. The next highest monthly income is reported by 8-year-olds </a:t>
            </a:r>
          </a:p>
          <a:p>
            <a:pPr marL="0" indent="0">
              <a:buNone/>
            </a:pPr>
            <a:r>
              <a:rPr lang="en-US" sz="2400" dirty="0"/>
              <a:t>(77K) and then 5-year-olds (53K) . </a:t>
            </a:r>
          </a:p>
        </p:txBody>
      </p:sp>
      <p:pic>
        <p:nvPicPr>
          <p:cNvPr id="6" name="Picture 5">
            <a:extLst>
              <a:ext uri="{FF2B5EF4-FFF2-40B4-BE49-F238E27FC236}">
                <a16:creationId xmlns:a16="http://schemas.microsoft.com/office/drawing/2014/main" id="{2889D88A-708B-BD47-B332-C6E36ECD4922}"/>
              </a:ext>
            </a:extLst>
          </p:cNvPr>
          <p:cNvPicPr>
            <a:picLocks noChangeAspect="1"/>
          </p:cNvPicPr>
          <p:nvPr/>
        </p:nvPicPr>
        <p:blipFill>
          <a:blip r:embed="rId2"/>
          <a:stretch>
            <a:fillRect/>
          </a:stretch>
        </p:blipFill>
        <p:spPr>
          <a:xfrm>
            <a:off x="9268288" y="3120230"/>
            <a:ext cx="2923712" cy="3691733"/>
          </a:xfrm>
          <a:prstGeom prst="rect">
            <a:avLst/>
          </a:prstGeom>
        </p:spPr>
      </p:pic>
    </p:spTree>
    <p:extLst>
      <p:ext uri="{BB962C8B-B14F-4D97-AF65-F5344CB8AC3E}">
        <p14:creationId xmlns:p14="http://schemas.microsoft.com/office/powerpoint/2010/main" val="2055137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F0087-0FB5-EA4A-A05A-CEF38903C4BD}"/>
              </a:ext>
            </a:extLst>
          </p:cNvPr>
          <p:cNvSpPr>
            <a:spLocks noGrp="1"/>
          </p:cNvSpPr>
          <p:nvPr>
            <p:ph type="title"/>
          </p:nvPr>
        </p:nvSpPr>
        <p:spPr/>
        <p:txBody>
          <a:bodyPr/>
          <a:lstStyle/>
          <a:p>
            <a:r>
              <a:rPr lang="en-US" dirty="0"/>
              <a:t>Demographic distribution – by Market</a:t>
            </a:r>
          </a:p>
        </p:txBody>
      </p:sp>
      <p:sp>
        <p:nvSpPr>
          <p:cNvPr id="3" name="Content Placeholder 2">
            <a:extLst>
              <a:ext uri="{FF2B5EF4-FFF2-40B4-BE49-F238E27FC236}">
                <a16:creationId xmlns:a16="http://schemas.microsoft.com/office/drawing/2014/main" id="{55458F19-4827-E94E-BBC1-F7D5BDEE2B75}"/>
              </a:ext>
            </a:extLst>
          </p:cNvPr>
          <p:cNvSpPr>
            <a:spLocks noGrp="1"/>
          </p:cNvSpPr>
          <p:nvPr>
            <p:ph idx="1"/>
          </p:nvPr>
        </p:nvSpPr>
        <p:spPr>
          <a:xfrm>
            <a:off x="437506" y="1609868"/>
            <a:ext cx="11090097" cy="4351338"/>
          </a:xfrm>
        </p:spPr>
        <p:txBody>
          <a:bodyPr>
            <a:normAutofit/>
          </a:bodyPr>
          <a:lstStyle/>
          <a:p>
            <a:r>
              <a:rPr lang="en-US" dirty="0"/>
              <a:t>The majority of our resident population are spread between the East and Southwest market, approximately 1120 in the East and 1190 in Southwest. In the East, the majority of the population are spread between North Carolina and Georgia. As for the Southwest market, Arizona has the highest population. </a:t>
            </a:r>
          </a:p>
          <a:p>
            <a:r>
              <a:rPr lang="en-US" dirty="0"/>
              <a:t>As for other markets (Bay Area, Central, SoCal and </a:t>
            </a:r>
            <a:br>
              <a:rPr lang="en-US" dirty="0"/>
            </a:br>
            <a:r>
              <a:rPr lang="en-US" dirty="0"/>
              <a:t>Washington) , we see an average of 540 residents in </a:t>
            </a:r>
            <a:br>
              <a:rPr lang="en-US" dirty="0"/>
            </a:br>
            <a:r>
              <a:rPr lang="en-US" dirty="0"/>
              <a:t>each area. The Sacramento market has the least number </a:t>
            </a:r>
            <a:br>
              <a:rPr lang="en-US" dirty="0"/>
            </a:br>
            <a:r>
              <a:rPr lang="en-US" dirty="0"/>
              <a:t>of people in our resident population. </a:t>
            </a:r>
          </a:p>
          <a:p>
            <a:r>
              <a:rPr lang="en-US" dirty="0"/>
              <a:t>Of all states, Oregon is least popular for our residents.</a:t>
            </a:r>
          </a:p>
          <a:p>
            <a:pPr marL="0" indent="0">
              <a:buNone/>
            </a:pPr>
            <a:endParaRPr lang="en-US" dirty="0"/>
          </a:p>
        </p:txBody>
      </p:sp>
      <p:pic>
        <p:nvPicPr>
          <p:cNvPr id="5" name="Picture 4">
            <a:extLst>
              <a:ext uri="{FF2B5EF4-FFF2-40B4-BE49-F238E27FC236}">
                <a16:creationId xmlns:a16="http://schemas.microsoft.com/office/drawing/2014/main" id="{E99F4AF0-5544-DF49-B42C-5271B5EDE4C0}"/>
              </a:ext>
            </a:extLst>
          </p:cNvPr>
          <p:cNvPicPr>
            <a:picLocks noChangeAspect="1"/>
          </p:cNvPicPr>
          <p:nvPr/>
        </p:nvPicPr>
        <p:blipFill>
          <a:blip r:embed="rId2"/>
          <a:stretch>
            <a:fillRect/>
          </a:stretch>
        </p:blipFill>
        <p:spPr>
          <a:xfrm>
            <a:off x="9048307" y="3569335"/>
            <a:ext cx="2706187" cy="3051198"/>
          </a:xfrm>
          <a:prstGeom prst="rect">
            <a:avLst/>
          </a:prstGeom>
        </p:spPr>
      </p:pic>
    </p:spTree>
    <p:extLst>
      <p:ext uri="{BB962C8B-B14F-4D97-AF65-F5344CB8AC3E}">
        <p14:creationId xmlns:p14="http://schemas.microsoft.com/office/powerpoint/2010/main" val="3536601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63F3-D30E-CD4C-981C-9AE13DA5A7E5}"/>
              </a:ext>
            </a:extLst>
          </p:cNvPr>
          <p:cNvSpPr>
            <a:spLocks noGrp="1"/>
          </p:cNvSpPr>
          <p:nvPr>
            <p:ph type="title"/>
          </p:nvPr>
        </p:nvSpPr>
        <p:spPr/>
        <p:txBody>
          <a:bodyPr/>
          <a:lstStyle/>
          <a:p>
            <a:r>
              <a:rPr lang="en-US" dirty="0"/>
              <a:t>Demographic distribution – by Age</a:t>
            </a:r>
          </a:p>
        </p:txBody>
      </p:sp>
      <p:sp>
        <p:nvSpPr>
          <p:cNvPr id="3" name="Content Placeholder 2">
            <a:extLst>
              <a:ext uri="{FF2B5EF4-FFF2-40B4-BE49-F238E27FC236}">
                <a16:creationId xmlns:a16="http://schemas.microsoft.com/office/drawing/2014/main" id="{503D8B17-AAB0-9C4D-9491-3EC7936866EC}"/>
              </a:ext>
            </a:extLst>
          </p:cNvPr>
          <p:cNvSpPr>
            <a:spLocks noGrp="1"/>
          </p:cNvSpPr>
          <p:nvPr>
            <p:ph idx="1"/>
          </p:nvPr>
        </p:nvSpPr>
        <p:spPr>
          <a:xfrm>
            <a:off x="838200" y="1297172"/>
            <a:ext cx="10515600" cy="4879791"/>
          </a:xfrm>
        </p:spPr>
        <p:txBody>
          <a:bodyPr>
            <a:normAutofit lnSpcReduction="10000"/>
          </a:bodyPr>
          <a:lstStyle/>
          <a:p>
            <a:r>
              <a:rPr lang="en-US" dirty="0"/>
              <a:t>Most states have the highest number of residents with ages 5-12, followed by those with ages 13-18, and then those who ages 0-4.</a:t>
            </a:r>
          </a:p>
          <a:p>
            <a:r>
              <a:rPr lang="en-US" dirty="0"/>
              <a:t>However, in Nevada, residents who ages 0-4years outnumbered those between 13-18 years.</a:t>
            </a:r>
          </a:p>
          <a:p>
            <a:r>
              <a:rPr lang="en-US" dirty="0"/>
              <a:t>People who are 65+ reside in the Bay Area, Central, East and SoCal Market only. The oldest resident (79 year-old) resides in SoCal.</a:t>
            </a:r>
          </a:p>
          <a:p>
            <a:r>
              <a:rPr lang="en-HK" dirty="0"/>
              <a:t>Mississippi has a median age of 6, the youngest across all states. Alabama has a median age of 11, which is the oldest across all states.  </a:t>
            </a:r>
          </a:p>
          <a:p>
            <a:r>
              <a:rPr lang="en-HK" dirty="0"/>
              <a:t>California has more than 500 residents in age 5-12yrs. Recall from earlier that we found the most number of residents are 7-year-old. It turns out that the a quarter of them are located in CA.  </a:t>
            </a:r>
          </a:p>
          <a:p>
            <a:pPr marL="0" indent="0">
              <a:buNone/>
            </a:pPr>
            <a:r>
              <a:rPr lang="en-US" dirty="0"/>
              <a:t>The graph on the next page shows distribution by age. </a:t>
            </a:r>
          </a:p>
        </p:txBody>
      </p:sp>
    </p:spTree>
    <p:extLst>
      <p:ext uri="{BB962C8B-B14F-4D97-AF65-F5344CB8AC3E}">
        <p14:creationId xmlns:p14="http://schemas.microsoft.com/office/powerpoint/2010/main" val="202000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E6E8-AE03-A54B-8CDC-A18069BAF3DA}"/>
              </a:ext>
            </a:extLst>
          </p:cNvPr>
          <p:cNvSpPr>
            <a:spLocks noGrp="1"/>
          </p:cNvSpPr>
          <p:nvPr>
            <p:ph type="title"/>
          </p:nvPr>
        </p:nvSpPr>
        <p:spPr/>
        <p:txBody>
          <a:bodyPr/>
          <a:lstStyle/>
          <a:p>
            <a:r>
              <a:rPr lang="en-US" dirty="0"/>
              <a:t>Demographic distribution – by Age</a:t>
            </a:r>
          </a:p>
        </p:txBody>
      </p:sp>
      <p:pic>
        <p:nvPicPr>
          <p:cNvPr id="4" name="Content Placeholder 3">
            <a:extLst>
              <a:ext uri="{FF2B5EF4-FFF2-40B4-BE49-F238E27FC236}">
                <a16:creationId xmlns:a16="http://schemas.microsoft.com/office/drawing/2014/main" id="{F8845EEC-CA0B-AF4D-958F-F046381E4341}"/>
              </a:ext>
            </a:extLst>
          </p:cNvPr>
          <p:cNvPicPr>
            <a:picLocks noGrp="1" noChangeAspect="1"/>
          </p:cNvPicPr>
          <p:nvPr>
            <p:ph idx="1"/>
          </p:nvPr>
        </p:nvPicPr>
        <p:blipFill>
          <a:blip r:embed="rId2"/>
          <a:stretch>
            <a:fillRect/>
          </a:stretch>
        </p:blipFill>
        <p:spPr>
          <a:xfrm>
            <a:off x="1916487" y="1690688"/>
            <a:ext cx="8747968" cy="5097849"/>
          </a:xfrm>
          <a:prstGeom prst="rect">
            <a:avLst/>
          </a:prstGeom>
        </p:spPr>
      </p:pic>
    </p:spTree>
    <p:extLst>
      <p:ext uri="{BB962C8B-B14F-4D97-AF65-F5344CB8AC3E}">
        <p14:creationId xmlns:p14="http://schemas.microsoft.com/office/powerpoint/2010/main" val="2368329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4C407-CAA5-A44F-BEF4-4526DAD40299}"/>
              </a:ext>
            </a:extLst>
          </p:cNvPr>
          <p:cNvSpPr>
            <a:spLocks noGrp="1"/>
          </p:cNvSpPr>
          <p:nvPr>
            <p:ph type="title"/>
          </p:nvPr>
        </p:nvSpPr>
        <p:spPr/>
        <p:txBody>
          <a:bodyPr/>
          <a:lstStyle/>
          <a:p>
            <a:r>
              <a:rPr lang="en-US" dirty="0"/>
              <a:t>Tackling missing Gender information </a:t>
            </a:r>
          </a:p>
        </p:txBody>
      </p:sp>
      <p:sp>
        <p:nvSpPr>
          <p:cNvPr id="3" name="Content Placeholder 2">
            <a:extLst>
              <a:ext uri="{FF2B5EF4-FFF2-40B4-BE49-F238E27FC236}">
                <a16:creationId xmlns:a16="http://schemas.microsoft.com/office/drawing/2014/main" id="{593B97E4-9064-7940-9356-2961023B8EE0}"/>
              </a:ext>
            </a:extLst>
          </p:cNvPr>
          <p:cNvSpPr>
            <a:spLocks noGrp="1"/>
          </p:cNvSpPr>
          <p:nvPr>
            <p:ph idx="1"/>
          </p:nvPr>
        </p:nvSpPr>
        <p:spPr/>
        <p:txBody>
          <a:bodyPr>
            <a:normAutofit lnSpcReduction="10000"/>
          </a:bodyPr>
          <a:lstStyle/>
          <a:p>
            <a:pPr marL="0" indent="0">
              <a:buNone/>
            </a:pPr>
            <a:r>
              <a:rPr lang="en-US" sz="1600" dirty="0"/>
              <a:t>Gender is not complete in this dataset, we can only rely on first name to estimate gender. By observing that female and male names have distinctive characteristics, there are multiple ways we can approach this:</a:t>
            </a:r>
          </a:p>
          <a:p>
            <a:pPr marL="0" indent="0">
              <a:buNone/>
            </a:pPr>
            <a:r>
              <a:rPr lang="en-US" sz="1600" dirty="0"/>
              <a:t>1) Observe the last character of the name.  (This approach is being used for our analysis)</a:t>
            </a:r>
          </a:p>
          <a:p>
            <a:pPr marL="0" indent="0">
              <a:buNone/>
            </a:pPr>
            <a:r>
              <a:rPr lang="en-US" sz="1600" dirty="0"/>
              <a:t>          Names ending in a, e ,</a:t>
            </a:r>
            <a:r>
              <a:rPr lang="en-US" sz="1600" dirty="0" err="1"/>
              <a:t>i</a:t>
            </a:r>
            <a:r>
              <a:rPr lang="en-US" sz="1600" dirty="0"/>
              <a:t>, h, and l i.e. Carla, Jessie, Sarah, and Carli, are likely to be female, while names ending in k, o, r, s     </a:t>
            </a:r>
            <a:br>
              <a:rPr lang="en-US" sz="1600" dirty="0"/>
            </a:br>
            <a:r>
              <a:rPr lang="en-US" sz="1600" dirty="0"/>
              <a:t>          and t i.e. Mark, Carlos, and Sergio are likely to be male. </a:t>
            </a:r>
          </a:p>
          <a:p>
            <a:pPr marL="0" indent="0">
              <a:buNone/>
            </a:pPr>
            <a:r>
              <a:rPr lang="en-US" sz="1600" dirty="0"/>
              <a:t>2) Count the number of syllables in the first name.</a:t>
            </a:r>
          </a:p>
          <a:p>
            <a:pPr marL="0" indent="0">
              <a:buNone/>
            </a:pPr>
            <a:r>
              <a:rPr lang="en-US" sz="1600" dirty="0"/>
              <a:t>         Market research and linguistic studies have shown that 1) of all female names from 1880 to 2017, 29% have three-</a:t>
            </a:r>
            <a:br>
              <a:rPr lang="en-US" sz="1600" dirty="0"/>
            </a:br>
            <a:r>
              <a:rPr lang="en-US" sz="1600" dirty="0"/>
              <a:t>         syllable names compared to 11% for male names, and  2)21% of male names have only one syllable, compared to 6% of </a:t>
            </a:r>
            <a:br>
              <a:rPr lang="en-US" sz="1600" dirty="0"/>
            </a:br>
            <a:r>
              <a:rPr lang="en-US" sz="1600" dirty="0"/>
              <a:t>         female names [https://</a:t>
            </a:r>
            <a:r>
              <a:rPr lang="en-US" sz="1600" dirty="0" err="1"/>
              <a:t>journals.linguisticsociety.org</a:t>
            </a:r>
            <a:r>
              <a:rPr lang="en-US" sz="1600" dirty="0"/>
              <a:t>/proceedings/</a:t>
            </a:r>
            <a:r>
              <a:rPr lang="en-US" sz="1600" dirty="0" err="1"/>
              <a:t>index.php</a:t>
            </a:r>
            <a:r>
              <a:rPr lang="en-US" sz="1600" dirty="0"/>
              <a:t>/PLSA/article/download/4741/4354] </a:t>
            </a:r>
          </a:p>
          <a:p>
            <a:pPr marL="0" indent="0">
              <a:buNone/>
            </a:pPr>
            <a:br>
              <a:rPr lang="en-US" sz="1600" dirty="0"/>
            </a:br>
            <a:r>
              <a:rPr lang="en-US" sz="1600" dirty="0"/>
              <a:t>         We can set further criteria in our gender identifier to detect female and male names based on the number of syllables, </a:t>
            </a:r>
            <a:br>
              <a:rPr lang="en-US" sz="1600" dirty="0"/>
            </a:br>
            <a:r>
              <a:rPr lang="en-US" sz="1600" dirty="0"/>
              <a:t>         and in term of code writing, we will count the number of vowels in the name and use the result to classify a name</a:t>
            </a:r>
          </a:p>
          <a:p>
            <a:pPr marL="0" indent="0">
              <a:buNone/>
            </a:pPr>
            <a:r>
              <a:rPr lang="en-US" sz="1600" dirty="0"/>
              <a:t>3) Make use of NLTK Data in Python [\</a:t>
            </a:r>
            <a:r>
              <a:rPr lang="en-US" sz="1600" dirty="0" err="1"/>
              <a:t>nltk_data</a:t>
            </a:r>
            <a:r>
              <a:rPr lang="en-US" sz="1600" dirty="0"/>
              <a:t>\corpora\names] </a:t>
            </a:r>
          </a:p>
          <a:p>
            <a:pPr marL="0" indent="0">
              <a:buNone/>
            </a:pPr>
            <a:r>
              <a:rPr lang="en-US" sz="1600" dirty="0"/>
              <a:t>         The python NLTK has existing data for male and female names in two exhaustive text files. We can map the first names    </a:t>
            </a:r>
            <a:br>
              <a:rPr lang="en-US" sz="1600" dirty="0"/>
            </a:br>
            <a:r>
              <a:rPr lang="en-US" sz="1600" dirty="0"/>
              <a:t>          in our demographic csv to the two text files and a match between the two files will give us the right classification. In </a:t>
            </a:r>
            <a:br>
              <a:rPr lang="en-US" sz="1600" dirty="0"/>
            </a:br>
            <a:r>
              <a:rPr lang="en-US" sz="1600" dirty="0"/>
              <a:t>          cases when there is no match, we can add a combination of the two methods discussed above to create our gender </a:t>
            </a:r>
            <a:br>
              <a:rPr lang="en-US" sz="1600" dirty="0"/>
            </a:br>
            <a:r>
              <a:rPr lang="en-US" sz="1600" dirty="0"/>
              <a:t>          classifier.</a:t>
            </a:r>
          </a:p>
        </p:txBody>
      </p:sp>
    </p:spTree>
    <p:extLst>
      <p:ext uri="{BB962C8B-B14F-4D97-AF65-F5344CB8AC3E}">
        <p14:creationId xmlns:p14="http://schemas.microsoft.com/office/powerpoint/2010/main" val="21364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F8C1-D40A-A149-AD7B-188D952F76CE}"/>
              </a:ext>
            </a:extLst>
          </p:cNvPr>
          <p:cNvSpPr>
            <a:spLocks noGrp="1"/>
          </p:cNvSpPr>
          <p:nvPr>
            <p:ph type="title"/>
          </p:nvPr>
        </p:nvSpPr>
        <p:spPr/>
        <p:txBody>
          <a:bodyPr/>
          <a:lstStyle/>
          <a:p>
            <a:r>
              <a:rPr lang="en-US" dirty="0"/>
              <a:t>Recommendations for marketing campaign for pet insurance</a:t>
            </a:r>
          </a:p>
        </p:txBody>
      </p:sp>
      <p:sp>
        <p:nvSpPr>
          <p:cNvPr id="3" name="Content Placeholder 2">
            <a:extLst>
              <a:ext uri="{FF2B5EF4-FFF2-40B4-BE49-F238E27FC236}">
                <a16:creationId xmlns:a16="http://schemas.microsoft.com/office/drawing/2014/main" id="{BAA7F5FC-8626-E447-8A40-5DFCF5E9ADB5}"/>
              </a:ext>
            </a:extLst>
          </p:cNvPr>
          <p:cNvSpPr>
            <a:spLocks noGrp="1"/>
          </p:cNvSpPr>
          <p:nvPr>
            <p:ph idx="1"/>
          </p:nvPr>
        </p:nvSpPr>
        <p:spPr>
          <a:xfrm>
            <a:off x="838200" y="1825625"/>
            <a:ext cx="10515600" cy="4405054"/>
          </a:xfrm>
        </p:spPr>
        <p:txBody>
          <a:bodyPr>
            <a:normAutofit fontScale="55000" lnSpcReduction="20000"/>
          </a:bodyPr>
          <a:lstStyle/>
          <a:p>
            <a:pPr marL="0" indent="0">
              <a:buNone/>
            </a:pPr>
            <a:r>
              <a:rPr lang="en-US" dirty="0"/>
              <a:t>Percentage of resident population with pets: 23.5%</a:t>
            </a:r>
          </a:p>
          <a:p>
            <a:r>
              <a:rPr lang="en-US" dirty="0"/>
              <a:t>Target audience: Households with little girl aged 7-13 years old  [Fig.1]</a:t>
            </a:r>
            <a:br>
              <a:rPr lang="en-US" dirty="0"/>
            </a:br>
            <a:r>
              <a:rPr lang="en-US" dirty="0"/>
              <a:t>note: Households with children are almost twice as likely to have pets </a:t>
            </a:r>
          </a:p>
          <a:p>
            <a:r>
              <a:rPr lang="en-US" dirty="0"/>
              <a:t>Location : 1) CA ( 50% Bay Area and 50% SoCal)  [Fig.2][Table1]</a:t>
            </a:r>
            <a:br>
              <a:rPr lang="en-US" dirty="0"/>
            </a:br>
            <a:r>
              <a:rPr lang="en-US" dirty="0"/>
              <a:t>                  2) Arizona  (as the most popular state in the East market for pets)      [Table1,2][Fig.3]</a:t>
            </a:r>
            <a:br>
              <a:rPr lang="en-US" dirty="0"/>
            </a:br>
            <a:r>
              <a:rPr lang="en-US" dirty="0"/>
              <a:t>                  3) North Carolina   (as the most popular state in the Southwest market for pets)     [Table1,2][Fig.3]</a:t>
            </a:r>
          </a:p>
          <a:p>
            <a:pPr marL="0" indent="0">
              <a:buNone/>
            </a:pPr>
            <a:r>
              <a:rPr lang="en-US" dirty="0"/>
              <a:t>Other recommendations :</a:t>
            </a:r>
          </a:p>
          <a:p>
            <a:r>
              <a:rPr lang="en-US" dirty="0"/>
              <a:t>Average cost of pet insurance? $45/ month</a:t>
            </a:r>
          </a:p>
          <a:p>
            <a:r>
              <a:rPr lang="en-US" dirty="0"/>
              <a:t>Relationship between cost and audience group’s monthly income. Consider our data:</a:t>
            </a:r>
          </a:p>
          <a:p>
            <a:pPr marL="0" indent="0">
              <a:buNone/>
            </a:pPr>
            <a:r>
              <a:rPr lang="en-US" dirty="0"/>
              <a:t>	1)Monthly income is not complete</a:t>
            </a:r>
            <a:br>
              <a:rPr lang="en-US" dirty="0"/>
            </a:br>
            <a:r>
              <a:rPr lang="en-US" dirty="0"/>
              <a:t>	2)Given our young resident population, the monthly income reported likely comes </a:t>
            </a:r>
            <a:br>
              <a:rPr lang="en-US" dirty="0"/>
            </a:br>
            <a:r>
              <a:rPr lang="en-US" dirty="0"/>
              <a:t>                  	    from the parent rather than the person whose name listed in the data table him/herself</a:t>
            </a:r>
          </a:p>
          <a:p>
            <a:pPr marL="0" indent="0">
              <a:buNone/>
            </a:pPr>
            <a:r>
              <a:rPr lang="en-US" dirty="0"/>
              <a:t>    Due to the two reasons above, monthly income is not an informative and inclusive attribute for us to study and</a:t>
            </a:r>
            <a:br>
              <a:rPr lang="en-US" dirty="0"/>
            </a:br>
            <a:r>
              <a:rPr lang="en-US" dirty="0"/>
              <a:t>    find the persons.  However, based on our existing data, it is beneficial for us to set up different tiers of the pet </a:t>
            </a:r>
            <a:br>
              <a:rPr lang="en-US" dirty="0"/>
            </a:br>
            <a:r>
              <a:rPr lang="en-US" dirty="0"/>
              <a:t>    insurance to better tailer our audience group in different regions:</a:t>
            </a:r>
          </a:p>
          <a:p>
            <a:pPr marL="971550" lvl="1" indent="-514350">
              <a:buFont typeface="+mj-lt"/>
              <a:buAutoNum type="alphaLcParenR"/>
            </a:pPr>
            <a:r>
              <a:rPr lang="en-US" dirty="0"/>
              <a:t>Accident &amp; Illness Coverage $45/month</a:t>
            </a:r>
          </a:p>
          <a:p>
            <a:pPr marL="971550" lvl="1" indent="-514350">
              <a:buAutoNum type="alphaLcParenR"/>
            </a:pPr>
            <a:r>
              <a:rPr lang="en-US" dirty="0"/>
              <a:t>Accident-Only Coverage $15/month</a:t>
            </a:r>
          </a:p>
          <a:p>
            <a:pPr marL="0" indent="0">
              <a:buNone/>
            </a:pPr>
            <a:r>
              <a:rPr lang="en-US" dirty="0"/>
              <a:t>This way we offer more flexibility for our audience in regards to their different financial capabilities. </a:t>
            </a:r>
          </a:p>
        </p:txBody>
      </p:sp>
    </p:spTree>
    <p:extLst>
      <p:ext uri="{BB962C8B-B14F-4D97-AF65-F5344CB8AC3E}">
        <p14:creationId xmlns:p14="http://schemas.microsoft.com/office/powerpoint/2010/main" val="4026017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CB32370-5662-164C-816C-E3949E189BA3}"/>
              </a:ext>
            </a:extLst>
          </p:cNvPr>
          <p:cNvPicPr>
            <a:picLocks noChangeAspect="1"/>
          </p:cNvPicPr>
          <p:nvPr/>
        </p:nvPicPr>
        <p:blipFill>
          <a:blip r:embed="rId2"/>
          <a:stretch>
            <a:fillRect/>
          </a:stretch>
        </p:blipFill>
        <p:spPr>
          <a:xfrm>
            <a:off x="2153006" y="5780068"/>
            <a:ext cx="1153064" cy="878525"/>
          </a:xfrm>
          <a:prstGeom prst="rect">
            <a:avLst/>
          </a:prstGeom>
        </p:spPr>
      </p:pic>
      <p:pic>
        <p:nvPicPr>
          <p:cNvPr id="8" name="Picture 7">
            <a:extLst>
              <a:ext uri="{FF2B5EF4-FFF2-40B4-BE49-F238E27FC236}">
                <a16:creationId xmlns:a16="http://schemas.microsoft.com/office/drawing/2014/main" id="{59B8B60F-5A41-BB46-B3EC-F6DEE6C3483F}"/>
              </a:ext>
            </a:extLst>
          </p:cNvPr>
          <p:cNvPicPr>
            <a:picLocks noChangeAspect="1"/>
          </p:cNvPicPr>
          <p:nvPr/>
        </p:nvPicPr>
        <p:blipFill rotWithShape="1">
          <a:blip r:embed="rId3"/>
          <a:srcRect b="7425"/>
          <a:stretch/>
        </p:blipFill>
        <p:spPr>
          <a:xfrm>
            <a:off x="842289" y="5719749"/>
            <a:ext cx="1153064" cy="911995"/>
          </a:xfrm>
          <a:prstGeom prst="rect">
            <a:avLst/>
          </a:prstGeom>
        </p:spPr>
      </p:pic>
      <p:sp>
        <p:nvSpPr>
          <p:cNvPr id="2" name="Title 1">
            <a:extLst>
              <a:ext uri="{FF2B5EF4-FFF2-40B4-BE49-F238E27FC236}">
                <a16:creationId xmlns:a16="http://schemas.microsoft.com/office/drawing/2014/main" id="{991D5871-5093-C847-B5FF-02DEA0919885}"/>
              </a:ext>
            </a:extLst>
          </p:cNvPr>
          <p:cNvSpPr>
            <a:spLocks noGrp="1"/>
          </p:cNvSpPr>
          <p:nvPr>
            <p:ph type="title"/>
          </p:nvPr>
        </p:nvSpPr>
        <p:spPr>
          <a:xfrm>
            <a:off x="838200" y="247783"/>
            <a:ext cx="10515600" cy="540131"/>
          </a:xfrm>
        </p:spPr>
        <p:txBody>
          <a:bodyPr>
            <a:normAutofit/>
          </a:bodyPr>
          <a:lstStyle/>
          <a:p>
            <a:r>
              <a:rPr lang="en-US" sz="2000" dirty="0"/>
              <a:t> </a:t>
            </a:r>
            <a:r>
              <a:rPr lang="en-US" sz="2000" u="sng" dirty="0"/>
              <a:t>Fig.1  </a:t>
            </a:r>
            <a:r>
              <a:rPr lang="en-US" sz="2000" dirty="0"/>
              <a:t>			                          </a:t>
            </a:r>
            <a:r>
              <a:rPr lang="en-US" sz="2000" u="sng" dirty="0"/>
              <a:t>Fig.2</a:t>
            </a:r>
            <a:r>
              <a:rPr lang="en-US" sz="2000" dirty="0"/>
              <a:t>                                                      </a:t>
            </a:r>
            <a:r>
              <a:rPr lang="en-US" sz="2000" u="sng" dirty="0"/>
              <a:t>Fig.3</a:t>
            </a:r>
          </a:p>
        </p:txBody>
      </p:sp>
      <p:sp>
        <p:nvSpPr>
          <p:cNvPr id="3" name="Content Placeholder 2">
            <a:extLst>
              <a:ext uri="{FF2B5EF4-FFF2-40B4-BE49-F238E27FC236}">
                <a16:creationId xmlns:a16="http://schemas.microsoft.com/office/drawing/2014/main" id="{02F1E431-6065-7D4B-8348-5208832FA50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sz="2000" dirty="0">
                <a:latin typeface="+mj-lt"/>
              </a:rPr>
              <a:t>Fig.3</a:t>
            </a:r>
          </a:p>
          <a:p>
            <a:pPr marL="0" indent="0">
              <a:buNone/>
            </a:pPr>
            <a:endParaRPr lang="en-US" sz="1800" dirty="0"/>
          </a:p>
          <a:p>
            <a:pPr marL="0" indent="0">
              <a:buNone/>
            </a:pPr>
            <a:endParaRPr lang="en-US" sz="1800" dirty="0"/>
          </a:p>
          <a:p>
            <a:pPr marL="0" indent="0">
              <a:buNone/>
            </a:pPr>
            <a:endParaRPr lang="en-US" sz="1800" dirty="0"/>
          </a:p>
          <a:p>
            <a:pPr marL="0" indent="0">
              <a:buNone/>
            </a:pPr>
            <a:r>
              <a:rPr lang="en-US" sz="1800" u="sng" dirty="0"/>
              <a:t>Table 2</a:t>
            </a:r>
          </a:p>
          <a:p>
            <a:pPr marL="0" indent="0">
              <a:buNone/>
            </a:pPr>
            <a:r>
              <a:rPr lang="en-US" sz="1400" dirty="0"/>
              <a:t>Top counts by age in AZ &amp; NC</a:t>
            </a:r>
          </a:p>
          <a:p>
            <a:pPr marL="0" indent="0">
              <a:buNone/>
            </a:pPr>
            <a:r>
              <a:rPr lang="en-US" sz="1200" dirty="0"/>
              <a:t>         </a:t>
            </a:r>
            <a:r>
              <a:rPr lang="en-US" sz="1200" u="sng" dirty="0"/>
              <a:t>AZ </a:t>
            </a:r>
            <a:r>
              <a:rPr lang="en-US" sz="1200" dirty="0"/>
              <a:t>           |           </a:t>
            </a:r>
            <a:r>
              <a:rPr lang="en-US" sz="1200" u="sng" dirty="0"/>
              <a:t>NC       </a:t>
            </a:r>
            <a:endParaRPr lang="en-US" sz="1600" u="sng" dirty="0"/>
          </a:p>
        </p:txBody>
      </p:sp>
      <p:pic>
        <p:nvPicPr>
          <p:cNvPr id="5" name="Picture 4">
            <a:extLst>
              <a:ext uri="{FF2B5EF4-FFF2-40B4-BE49-F238E27FC236}">
                <a16:creationId xmlns:a16="http://schemas.microsoft.com/office/drawing/2014/main" id="{DBBF11D7-7255-7D4F-985F-1E43C1CBB895}"/>
              </a:ext>
            </a:extLst>
          </p:cNvPr>
          <p:cNvPicPr>
            <a:picLocks noChangeAspect="1"/>
          </p:cNvPicPr>
          <p:nvPr/>
        </p:nvPicPr>
        <p:blipFill>
          <a:blip r:embed="rId4"/>
          <a:stretch>
            <a:fillRect/>
          </a:stretch>
        </p:blipFill>
        <p:spPr>
          <a:xfrm>
            <a:off x="4621471" y="653178"/>
            <a:ext cx="3577894" cy="2905948"/>
          </a:xfrm>
          <a:prstGeom prst="rect">
            <a:avLst/>
          </a:prstGeom>
        </p:spPr>
      </p:pic>
      <p:pic>
        <p:nvPicPr>
          <p:cNvPr id="7" name="Picture 6">
            <a:extLst>
              <a:ext uri="{FF2B5EF4-FFF2-40B4-BE49-F238E27FC236}">
                <a16:creationId xmlns:a16="http://schemas.microsoft.com/office/drawing/2014/main" id="{E8A6B400-EBAE-4949-9ECC-84A91EC5DCB1}"/>
              </a:ext>
            </a:extLst>
          </p:cNvPr>
          <p:cNvPicPr>
            <a:picLocks noChangeAspect="1"/>
          </p:cNvPicPr>
          <p:nvPr/>
        </p:nvPicPr>
        <p:blipFill>
          <a:blip r:embed="rId5"/>
          <a:stretch>
            <a:fillRect/>
          </a:stretch>
        </p:blipFill>
        <p:spPr>
          <a:xfrm>
            <a:off x="8337244" y="653178"/>
            <a:ext cx="3668680" cy="3349665"/>
          </a:xfrm>
          <a:prstGeom prst="rect">
            <a:avLst/>
          </a:prstGeom>
        </p:spPr>
      </p:pic>
      <p:pic>
        <p:nvPicPr>
          <p:cNvPr id="9" name="Picture 8">
            <a:extLst>
              <a:ext uri="{FF2B5EF4-FFF2-40B4-BE49-F238E27FC236}">
                <a16:creationId xmlns:a16="http://schemas.microsoft.com/office/drawing/2014/main" id="{7D68EFB6-43C5-EB43-B012-C66528F667F9}"/>
              </a:ext>
            </a:extLst>
          </p:cNvPr>
          <p:cNvPicPr>
            <a:picLocks noChangeAspect="1"/>
          </p:cNvPicPr>
          <p:nvPr/>
        </p:nvPicPr>
        <p:blipFill>
          <a:blip r:embed="rId6"/>
          <a:stretch>
            <a:fillRect/>
          </a:stretch>
        </p:blipFill>
        <p:spPr>
          <a:xfrm>
            <a:off x="796443" y="653179"/>
            <a:ext cx="3331034" cy="3328478"/>
          </a:xfrm>
          <a:prstGeom prst="rect">
            <a:avLst/>
          </a:prstGeom>
        </p:spPr>
      </p:pic>
      <p:pic>
        <p:nvPicPr>
          <p:cNvPr id="15" name="Picture 14">
            <a:extLst>
              <a:ext uri="{FF2B5EF4-FFF2-40B4-BE49-F238E27FC236}">
                <a16:creationId xmlns:a16="http://schemas.microsoft.com/office/drawing/2014/main" id="{E11E50E4-A440-F440-BC2A-4ADB682E4A66}"/>
              </a:ext>
            </a:extLst>
          </p:cNvPr>
          <p:cNvPicPr>
            <a:picLocks noChangeAspect="1"/>
          </p:cNvPicPr>
          <p:nvPr/>
        </p:nvPicPr>
        <p:blipFill>
          <a:blip r:embed="rId7"/>
          <a:stretch>
            <a:fillRect/>
          </a:stretch>
        </p:blipFill>
        <p:spPr>
          <a:xfrm>
            <a:off x="5368046" y="4146086"/>
            <a:ext cx="2084745" cy="2485658"/>
          </a:xfrm>
          <a:prstGeom prst="rect">
            <a:avLst/>
          </a:prstGeom>
        </p:spPr>
      </p:pic>
      <p:sp>
        <p:nvSpPr>
          <p:cNvPr id="16" name="TextBox 15">
            <a:extLst>
              <a:ext uri="{FF2B5EF4-FFF2-40B4-BE49-F238E27FC236}">
                <a16:creationId xmlns:a16="http://schemas.microsoft.com/office/drawing/2014/main" id="{F9BD8E37-2957-A04F-A5FE-CF52D1C065C7}"/>
              </a:ext>
            </a:extLst>
          </p:cNvPr>
          <p:cNvSpPr txBox="1"/>
          <p:nvPr/>
        </p:nvSpPr>
        <p:spPr>
          <a:xfrm>
            <a:off x="5926152" y="3796991"/>
            <a:ext cx="843116" cy="369332"/>
          </a:xfrm>
          <a:prstGeom prst="rect">
            <a:avLst/>
          </a:prstGeom>
          <a:noFill/>
        </p:spPr>
        <p:txBody>
          <a:bodyPr wrap="none" rtlCol="0">
            <a:spAutoFit/>
          </a:bodyPr>
          <a:lstStyle/>
          <a:p>
            <a:r>
              <a:rPr lang="en-US" u="sng" dirty="0">
                <a:latin typeface="+mj-lt"/>
              </a:rPr>
              <a:t>Table 1</a:t>
            </a:r>
          </a:p>
        </p:txBody>
      </p:sp>
      <p:sp>
        <p:nvSpPr>
          <p:cNvPr id="20" name="TextBox 19">
            <a:extLst>
              <a:ext uri="{FF2B5EF4-FFF2-40B4-BE49-F238E27FC236}">
                <a16:creationId xmlns:a16="http://schemas.microsoft.com/office/drawing/2014/main" id="{442967CC-6D73-0941-815F-C9CFC506E525}"/>
              </a:ext>
            </a:extLst>
          </p:cNvPr>
          <p:cNvSpPr txBox="1"/>
          <p:nvPr/>
        </p:nvSpPr>
        <p:spPr>
          <a:xfrm>
            <a:off x="7701120" y="5458264"/>
            <a:ext cx="2652702" cy="1200329"/>
          </a:xfrm>
          <a:prstGeom prst="rect">
            <a:avLst/>
          </a:prstGeom>
          <a:noFill/>
        </p:spPr>
        <p:txBody>
          <a:bodyPr wrap="square" rtlCol="0">
            <a:spAutoFit/>
          </a:bodyPr>
          <a:lstStyle/>
          <a:p>
            <a:endParaRPr lang="en-US" sz="1200" dirty="0"/>
          </a:p>
          <a:p>
            <a:r>
              <a:rPr lang="en-US" sz="1200" dirty="0"/>
              <a:t>Insights from Table 1: </a:t>
            </a:r>
          </a:p>
          <a:p>
            <a:r>
              <a:rPr lang="en-US" sz="1200" dirty="0"/>
              <a:t>Bay Area, Sacramento and SoCal all ties back to CA. Thus CA is the state with most pet owners. We are highly likely to find our target audience here. </a:t>
            </a:r>
          </a:p>
        </p:txBody>
      </p:sp>
      <p:sp>
        <p:nvSpPr>
          <p:cNvPr id="4" name="TextBox 3">
            <a:extLst>
              <a:ext uri="{FF2B5EF4-FFF2-40B4-BE49-F238E27FC236}">
                <a16:creationId xmlns:a16="http://schemas.microsoft.com/office/drawing/2014/main" id="{1D0F2C15-21E3-234E-9FC5-79356618A891}"/>
              </a:ext>
            </a:extLst>
          </p:cNvPr>
          <p:cNvSpPr txBox="1"/>
          <p:nvPr/>
        </p:nvSpPr>
        <p:spPr>
          <a:xfrm>
            <a:off x="950430" y="3746524"/>
            <a:ext cx="3106899" cy="954107"/>
          </a:xfrm>
          <a:prstGeom prst="rect">
            <a:avLst/>
          </a:prstGeom>
          <a:noFill/>
        </p:spPr>
        <p:txBody>
          <a:bodyPr wrap="square" rtlCol="0">
            <a:spAutoFit/>
          </a:bodyPr>
          <a:lstStyle/>
          <a:p>
            <a:r>
              <a:rPr lang="en-US" sz="1400" dirty="0"/>
              <a:t>Fig.1 insights:</a:t>
            </a:r>
          </a:p>
          <a:p>
            <a:r>
              <a:rPr lang="en-US" sz="1400" dirty="0"/>
              <a:t>Female outnumber male in all age from 3 to 13. In addition, we see the most pet owners for people with age 7, 5, and 13. </a:t>
            </a:r>
          </a:p>
        </p:txBody>
      </p:sp>
      <p:sp>
        <p:nvSpPr>
          <p:cNvPr id="11" name="TextBox 10">
            <a:extLst>
              <a:ext uri="{FF2B5EF4-FFF2-40B4-BE49-F238E27FC236}">
                <a16:creationId xmlns:a16="http://schemas.microsoft.com/office/drawing/2014/main" id="{34631BD1-885E-5B43-BA77-E6BE04A3B351}"/>
              </a:ext>
            </a:extLst>
          </p:cNvPr>
          <p:cNvSpPr txBox="1"/>
          <p:nvPr/>
        </p:nvSpPr>
        <p:spPr>
          <a:xfrm>
            <a:off x="9185278" y="4001294"/>
            <a:ext cx="2306401" cy="738664"/>
          </a:xfrm>
          <a:prstGeom prst="rect">
            <a:avLst/>
          </a:prstGeom>
          <a:noFill/>
        </p:spPr>
        <p:txBody>
          <a:bodyPr wrap="none" rtlCol="0">
            <a:spAutoFit/>
          </a:bodyPr>
          <a:lstStyle/>
          <a:p>
            <a:r>
              <a:rPr lang="en-US" sz="1400" dirty="0"/>
              <a:t>Fig.3 insights:</a:t>
            </a:r>
          </a:p>
          <a:p>
            <a:r>
              <a:rPr lang="en-US" sz="1400" dirty="0"/>
              <a:t>The East and Southwest </a:t>
            </a:r>
          </a:p>
          <a:p>
            <a:r>
              <a:rPr lang="en-US" sz="1400" dirty="0"/>
              <a:t>market has most pet owners.</a:t>
            </a:r>
          </a:p>
        </p:txBody>
      </p:sp>
    </p:spTree>
    <p:extLst>
      <p:ext uri="{BB962C8B-B14F-4D97-AF65-F5344CB8AC3E}">
        <p14:creationId xmlns:p14="http://schemas.microsoft.com/office/powerpoint/2010/main" val="552102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1996</TotalTime>
  <Words>1248</Words>
  <Application>Microsoft Macintosh PowerPoint</Application>
  <PresentationFormat>Widescreen</PresentationFormat>
  <Paragraphs>73</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Demographics Analysis Report  Resident population</vt:lpstr>
      <vt:lpstr>Monthly Income distribution </vt:lpstr>
      <vt:lpstr>Demographic distribution – by Market</vt:lpstr>
      <vt:lpstr>Demographic distribution – by Age</vt:lpstr>
      <vt:lpstr>Demographic distribution – by Age</vt:lpstr>
      <vt:lpstr>Tackling missing Gender information </vt:lpstr>
      <vt:lpstr>Recommendations for marketing campaign for pet insurance</vt:lpstr>
      <vt:lpstr> Fig.1                               Fig.2                                                      Fig.3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Demographics Analysis Report  Resident population</dc:title>
  <dc:creator>Wingin Nicolie Ng</dc:creator>
  <cp:lastModifiedBy>Nicolie Ng</cp:lastModifiedBy>
  <cp:revision>3</cp:revision>
  <dcterms:created xsi:type="dcterms:W3CDTF">2022-02-09T05:49:29Z</dcterms:created>
  <dcterms:modified xsi:type="dcterms:W3CDTF">2023-03-28T06:13:43Z</dcterms:modified>
</cp:coreProperties>
</file>