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0" r:id="rId2"/>
    <p:sldId id="258" r:id="rId3"/>
    <p:sldId id="259" r:id="rId4"/>
    <p:sldId id="257" r:id="rId5"/>
    <p:sldId id="261" r:id="rId6"/>
    <p:sldId id="262" r:id="rId7"/>
    <p:sldId id="264" r:id="rId8"/>
    <p:sldId id="263" r:id="rId9"/>
    <p:sldId id="266" r:id="rId10"/>
    <p:sldId id="265" r:id="rId11"/>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p:scale>
          <a:sx n="40" d="100"/>
          <a:sy n="40" d="100"/>
        </p:scale>
        <p:origin x="2348" y="40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C002CC-E2BA-41CA-BDE6-E7BB7463F30E}" type="datetimeFigureOut">
              <a:rPr lang="en-US" smtClean="0"/>
              <a:t>4/27/2018</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1816A4-E228-459D-AC12-879C14B32598}" type="slidenum">
              <a:rPr lang="en-US" smtClean="0"/>
              <a:t>‹#›</a:t>
            </a:fld>
            <a:endParaRPr lang="en-US"/>
          </a:p>
        </p:txBody>
      </p:sp>
    </p:spTree>
    <p:extLst>
      <p:ext uri="{BB962C8B-B14F-4D97-AF65-F5344CB8AC3E}">
        <p14:creationId xmlns:p14="http://schemas.microsoft.com/office/powerpoint/2010/main" val="2682006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333C562-BC5F-4D3C-94A2-6EC1CE9B317B}" type="slidenum">
              <a:rPr lang="en-US" smtClean="0"/>
              <a:t>2</a:t>
            </a:fld>
            <a:endParaRPr lang="en-US"/>
          </a:p>
        </p:txBody>
      </p:sp>
    </p:spTree>
    <p:extLst>
      <p:ext uri="{BB962C8B-B14F-4D97-AF65-F5344CB8AC3E}">
        <p14:creationId xmlns:p14="http://schemas.microsoft.com/office/powerpoint/2010/main" val="828935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B21816A4-E228-459D-AC12-879C14B32598}" type="slidenum">
              <a:rPr lang="en-US" smtClean="0"/>
              <a:t>3</a:t>
            </a:fld>
            <a:endParaRPr lang="en-US"/>
          </a:p>
        </p:txBody>
      </p:sp>
    </p:spTree>
    <p:extLst>
      <p:ext uri="{BB962C8B-B14F-4D97-AF65-F5344CB8AC3E}">
        <p14:creationId xmlns:p14="http://schemas.microsoft.com/office/powerpoint/2010/main" val="2455731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3FED858-65C7-45A1-8FE1-9A5B869AA1BA}" type="slidenum">
              <a:rPr lang="en-US" smtClean="0"/>
              <a:t>4</a:t>
            </a:fld>
            <a:endParaRPr lang="en-US"/>
          </a:p>
        </p:txBody>
      </p:sp>
    </p:spTree>
    <p:extLst>
      <p:ext uri="{BB962C8B-B14F-4D97-AF65-F5344CB8AC3E}">
        <p14:creationId xmlns:p14="http://schemas.microsoft.com/office/powerpoint/2010/main" val="1162890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a:t>Click to edit Master title style</a:t>
            </a:r>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657C0AD-A7D1-4C63-B435-02D89F2CEA1C}"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2196018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57C0AD-A7D1-4C63-B435-02D89F2CEA1C}"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1202786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57C0AD-A7D1-4C63-B435-02D89F2CEA1C}"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2570268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57C0AD-A7D1-4C63-B435-02D89F2CEA1C}"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154719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57C0AD-A7D1-4C63-B435-02D89F2CEA1C}"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2572428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57C0AD-A7D1-4C63-B435-02D89F2CEA1C}" type="datetimeFigureOut">
              <a:rPr lang="en-US" smtClean="0"/>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1776144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57C0AD-A7D1-4C63-B435-02D89F2CEA1C}" type="datetimeFigureOut">
              <a:rPr lang="en-US" smtClean="0"/>
              <a:t>4/27/2018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1111341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7C0AD-A7D1-4C63-B435-02D89F2CEA1C}" type="datetimeFigureOut">
              <a:rPr lang="en-US" smtClean="0"/>
              <a:t>4/27/2018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386833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7C0AD-A7D1-4C63-B435-02D89F2CEA1C}" type="datetimeFigureOut">
              <a:rPr lang="en-US" smtClean="0"/>
              <a:t>4/27/2018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3049668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57C0AD-A7D1-4C63-B435-02D89F2CEA1C}" type="datetimeFigureOut">
              <a:rPr lang="en-US" smtClean="0"/>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22409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57C0AD-A7D1-4C63-B435-02D89F2CEA1C}" type="datetimeFigureOut">
              <a:rPr lang="en-US" smtClean="0"/>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3886963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1657C0AD-A7D1-4C63-B435-02D89F2CEA1C}" type="datetimeFigureOut">
              <a:rPr lang="en-US" smtClean="0"/>
              <a:t>4/27/2018</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509946AD-5999-4E99-AEDD-3BF910CA7252}" type="slidenum">
              <a:rPr lang="en-US" smtClean="0"/>
              <a:t>‹#›</a:t>
            </a:fld>
            <a:endParaRPr lang="en-US"/>
          </a:p>
        </p:txBody>
      </p:sp>
    </p:spTree>
    <p:extLst>
      <p:ext uri="{BB962C8B-B14F-4D97-AF65-F5344CB8AC3E}">
        <p14:creationId xmlns:p14="http://schemas.microsoft.com/office/powerpoint/2010/main" val="2902674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807" y="8001000"/>
            <a:ext cx="6324600" cy="646331"/>
          </a:xfrm>
          <a:prstGeom prst="rect">
            <a:avLst/>
          </a:prstGeom>
        </p:spPr>
        <p:txBody>
          <a:bodyPr wrap="square">
            <a:spAutoFit/>
          </a:bodyPr>
          <a:lstStyle/>
          <a:p>
            <a:r>
              <a:rPr lang="en-US" b="1" dirty="0"/>
              <a:t>Table S1. Mean of </a:t>
            </a:r>
            <a:r>
              <a:rPr lang="en-US" b="1" i="1" dirty="0"/>
              <a:t>B. cinerea </a:t>
            </a:r>
            <a:r>
              <a:rPr lang="en-US" b="1" dirty="0"/>
              <a:t>lesion size of all isolates across all tomato accessions.</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946610301"/>
              </p:ext>
            </p:extLst>
          </p:nvPr>
        </p:nvGraphicFramePr>
        <p:xfrm>
          <a:off x="1725138" y="0"/>
          <a:ext cx="4576307" cy="7736365"/>
        </p:xfrm>
        <a:graphic>
          <a:graphicData uri="http://schemas.openxmlformats.org/drawingml/2006/table">
            <a:tbl>
              <a:tblPr>
                <a:tableStyleId>{5C22544A-7EE6-4342-B048-85BDC9FD1C3A}</a:tableStyleId>
              </a:tblPr>
              <a:tblGrid>
                <a:gridCol w="634820">
                  <a:extLst>
                    <a:ext uri="{9D8B030D-6E8A-4147-A177-3AD203B41FA5}">
                      <a16:colId xmlns:a16="http://schemas.microsoft.com/office/drawing/2014/main" val="20000"/>
                    </a:ext>
                  </a:extLst>
                </a:gridCol>
                <a:gridCol w="252233">
                  <a:extLst>
                    <a:ext uri="{9D8B030D-6E8A-4147-A177-3AD203B41FA5}">
                      <a16:colId xmlns:a16="http://schemas.microsoft.com/office/drawing/2014/main" val="20001"/>
                    </a:ext>
                  </a:extLst>
                </a:gridCol>
                <a:gridCol w="333195">
                  <a:extLst>
                    <a:ext uri="{9D8B030D-6E8A-4147-A177-3AD203B41FA5}">
                      <a16:colId xmlns:a16="http://schemas.microsoft.com/office/drawing/2014/main" val="20002"/>
                    </a:ext>
                  </a:extLst>
                </a:gridCol>
                <a:gridCol w="333195">
                  <a:extLst>
                    <a:ext uri="{9D8B030D-6E8A-4147-A177-3AD203B41FA5}">
                      <a16:colId xmlns:a16="http://schemas.microsoft.com/office/drawing/2014/main" val="20003"/>
                    </a:ext>
                  </a:extLst>
                </a:gridCol>
                <a:gridCol w="333195">
                  <a:extLst>
                    <a:ext uri="{9D8B030D-6E8A-4147-A177-3AD203B41FA5}">
                      <a16:colId xmlns:a16="http://schemas.microsoft.com/office/drawing/2014/main" val="20004"/>
                    </a:ext>
                  </a:extLst>
                </a:gridCol>
                <a:gridCol w="333195">
                  <a:extLst>
                    <a:ext uri="{9D8B030D-6E8A-4147-A177-3AD203B41FA5}">
                      <a16:colId xmlns:a16="http://schemas.microsoft.com/office/drawing/2014/main" val="20005"/>
                    </a:ext>
                  </a:extLst>
                </a:gridCol>
                <a:gridCol w="333195">
                  <a:extLst>
                    <a:ext uri="{9D8B030D-6E8A-4147-A177-3AD203B41FA5}">
                      <a16:colId xmlns:a16="http://schemas.microsoft.com/office/drawing/2014/main" val="20006"/>
                    </a:ext>
                  </a:extLst>
                </a:gridCol>
                <a:gridCol w="357304">
                  <a:extLst>
                    <a:ext uri="{9D8B030D-6E8A-4147-A177-3AD203B41FA5}">
                      <a16:colId xmlns:a16="http://schemas.microsoft.com/office/drawing/2014/main" val="20007"/>
                    </a:ext>
                  </a:extLst>
                </a:gridCol>
                <a:gridCol w="333195">
                  <a:extLst>
                    <a:ext uri="{9D8B030D-6E8A-4147-A177-3AD203B41FA5}">
                      <a16:colId xmlns:a16="http://schemas.microsoft.com/office/drawing/2014/main" val="20008"/>
                    </a:ext>
                  </a:extLst>
                </a:gridCol>
                <a:gridCol w="333195">
                  <a:extLst>
                    <a:ext uri="{9D8B030D-6E8A-4147-A177-3AD203B41FA5}">
                      <a16:colId xmlns:a16="http://schemas.microsoft.com/office/drawing/2014/main" val="20009"/>
                    </a:ext>
                  </a:extLst>
                </a:gridCol>
                <a:gridCol w="333195">
                  <a:extLst>
                    <a:ext uri="{9D8B030D-6E8A-4147-A177-3AD203B41FA5}">
                      <a16:colId xmlns:a16="http://schemas.microsoft.com/office/drawing/2014/main" val="20010"/>
                    </a:ext>
                  </a:extLst>
                </a:gridCol>
                <a:gridCol w="333195">
                  <a:extLst>
                    <a:ext uri="{9D8B030D-6E8A-4147-A177-3AD203B41FA5}">
                      <a16:colId xmlns:a16="http://schemas.microsoft.com/office/drawing/2014/main" val="20011"/>
                    </a:ext>
                  </a:extLst>
                </a:gridCol>
                <a:gridCol w="333195">
                  <a:extLst>
                    <a:ext uri="{9D8B030D-6E8A-4147-A177-3AD203B41FA5}">
                      <a16:colId xmlns:a16="http://schemas.microsoft.com/office/drawing/2014/main" val="20012"/>
                    </a:ext>
                  </a:extLst>
                </a:gridCol>
              </a:tblGrid>
              <a:tr h="111662">
                <a:tc rowSpan="2">
                  <a:txBody>
                    <a:bodyPr/>
                    <a:lstStyle/>
                    <a:p>
                      <a:pPr algn="l" fontAlgn="b"/>
                      <a:r>
                        <a:rPr lang="en-US" sz="600" u="none" strike="noStrike" dirty="0">
                          <a:effectLst/>
                        </a:rPr>
                        <a:t> </a:t>
                      </a:r>
                      <a:endParaRPr lang="en-US" sz="600" b="0" i="0" u="none" strike="noStrike" dirty="0">
                        <a:solidFill>
                          <a:srgbClr val="000000"/>
                        </a:solidFill>
                        <a:effectLst/>
                        <a:latin typeface="Calibri"/>
                      </a:endParaRPr>
                    </a:p>
                  </a:txBody>
                  <a:tcPr marL="3085" marR="3085" marT="3085" marB="0" anchor="b"/>
                </a:tc>
                <a:tc gridSpan="6">
                  <a:txBody>
                    <a:bodyPr/>
                    <a:lstStyle/>
                    <a:p>
                      <a:pPr algn="l" fontAlgn="b"/>
                      <a:r>
                        <a:rPr lang="en-US" sz="800" u="none" strike="noStrike" dirty="0">
                          <a:effectLst/>
                        </a:rPr>
                        <a:t>Wild</a:t>
                      </a:r>
                      <a:endParaRPr lang="en-US" sz="800" b="0" i="0" u="none" strike="noStrike" dirty="0">
                        <a:solidFill>
                          <a:srgbClr val="000000"/>
                        </a:solidFill>
                        <a:effectLst/>
                        <a:latin typeface="Calibri"/>
                      </a:endParaRPr>
                    </a:p>
                  </a:txBody>
                  <a:tcPr marL="3085" marR="3085" marT="3085" marB="0" anchor="b"/>
                </a:tc>
                <a:tc hMerge="1">
                  <a:txBody>
                    <a:bodyPr/>
                    <a:lstStyle/>
                    <a:p>
                      <a:pPr algn="l" fontAlgn="b"/>
                      <a:endParaRPr lang="en-US" sz="800" b="0" i="0" u="none" strike="noStrike">
                        <a:solidFill>
                          <a:srgbClr val="000000"/>
                        </a:solidFill>
                        <a:effectLst/>
                        <a:latin typeface="Calibri"/>
                      </a:endParaRPr>
                    </a:p>
                  </a:txBody>
                  <a:tcPr marL="3085" marR="3085" marT="3085" marB="0" anchor="b"/>
                </a:tc>
                <a:tc hMerge="1">
                  <a:txBody>
                    <a:bodyPr/>
                    <a:lstStyle/>
                    <a:p>
                      <a:pPr algn="l" fontAlgn="b"/>
                      <a:endParaRPr lang="en-US" sz="800" b="0" i="0" u="none" strike="noStrike">
                        <a:solidFill>
                          <a:srgbClr val="000000"/>
                        </a:solidFill>
                        <a:effectLst/>
                        <a:latin typeface="Calibri"/>
                      </a:endParaRPr>
                    </a:p>
                  </a:txBody>
                  <a:tcPr marL="3085" marR="3085" marT="3085" marB="0" anchor="b"/>
                </a:tc>
                <a:tc hMerge="1">
                  <a:txBody>
                    <a:bodyPr/>
                    <a:lstStyle/>
                    <a:p>
                      <a:pPr algn="l" fontAlgn="b"/>
                      <a:endParaRPr lang="en-US" sz="800" b="0" i="0" u="none" strike="noStrike">
                        <a:solidFill>
                          <a:srgbClr val="000000"/>
                        </a:solidFill>
                        <a:effectLst/>
                        <a:latin typeface="Calibri"/>
                      </a:endParaRPr>
                    </a:p>
                  </a:txBody>
                  <a:tcPr marL="3085" marR="3085" marT="3085" marB="0" anchor="b"/>
                </a:tc>
                <a:tc hMerge="1">
                  <a:txBody>
                    <a:bodyPr/>
                    <a:lstStyle/>
                    <a:p>
                      <a:pPr algn="l" fontAlgn="b"/>
                      <a:endParaRPr lang="en-US" sz="800" b="0" i="0" u="none" strike="noStrike">
                        <a:solidFill>
                          <a:srgbClr val="000000"/>
                        </a:solidFill>
                        <a:effectLst/>
                        <a:latin typeface="Calibri"/>
                      </a:endParaRPr>
                    </a:p>
                  </a:txBody>
                  <a:tcPr marL="3085" marR="3085" marT="3085" marB="0" anchor="b"/>
                </a:tc>
                <a:tc hMerge="1">
                  <a:txBody>
                    <a:bodyPr/>
                    <a:lstStyle/>
                    <a:p>
                      <a:pPr algn="l" fontAlgn="b"/>
                      <a:endParaRPr lang="en-US" sz="800" b="0" i="0" u="none" strike="noStrike" dirty="0">
                        <a:solidFill>
                          <a:srgbClr val="000000"/>
                        </a:solidFill>
                        <a:effectLst/>
                        <a:latin typeface="Calibri"/>
                      </a:endParaRPr>
                    </a:p>
                  </a:txBody>
                  <a:tcPr marL="3085" marR="3085" marT="3085" marB="0" anchor="b"/>
                </a:tc>
                <a:tc gridSpan="6">
                  <a:txBody>
                    <a:bodyPr/>
                    <a:lstStyle/>
                    <a:p>
                      <a:pPr algn="l" fontAlgn="b"/>
                      <a:r>
                        <a:rPr lang="en-US" sz="800" u="none" strike="noStrike" dirty="0">
                          <a:effectLst/>
                        </a:rPr>
                        <a:t>Domesticated</a:t>
                      </a:r>
                      <a:endParaRPr lang="en-US" sz="800" b="0" i="0" u="none" strike="noStrike" dirty="0">
                        <a:solidFill>
                          <a:srgbClr val="000000"/>
                        </a:solidFill>
                        <a:effectLst/>
                        <a:latin typeface="Calibri"/>
                      </a:endParaRPr>
                    </a:p>
                  </a:txBody>
                  <a:tcPr marL="3085" marR="3085" marT="3085" marB="0" anchor="b"/>
                </a:tc>
                <a:tc hMerge="1">
                  <a:txBody>
                    <a:bodyPr/>
                    <a:lstStyle/>
                    <a:p>
                      <a:pPr algn="l" fontAlgn="b"/>
                      <a:endParaRPr lang="en-US" sz="800" b="0" i="0" u="none" strike="noStrike" dirty="0">
                        <a:solidFill>
                          <a:srgbClr val="000000"/>
                        </a:solidFill>
                        <a:effectLst/>
                        <a:latin typeface="Calibri"/>
                      </a:endParaRPr>
                    </a:p>
                  </a:txBody>
                  <a:tcPr marL="3085" marR="3085" marT="3085" marB="0" anchor="b"/>
                </a:tc>
                <a:tc hMerge="1">
                  <a:txBody>
                    <a:bodyPr/>
                    <a:lstStyle/>
                    <a:p>
                      <a:pPr algn="l" fontAlgn="b"/>
                      <a:endParaRPr lang="en-US" sz="800" b="0" i="0" u="none" strike="noStrike" dirty="0">
                        <a:solidFill>
                          <a:srgbClr val="000000"/>
                        </a:solidFill>
                        <a:effectLst/>
                        <a:latin typeface="Calibri"/>
                      </a:endParaRPr>
                    </a:p>
                  </a:txBody>
                  <a:tcPr marL="3085" marR="3085" marT="3085" marB="0" anchor="b"/>
                </a:tc>
                <a:tc hMerge="1">
                  <a:txBody>
                    <a:bodyPr/>
                    <a:lstStyle/>
                    <a:p>
                      <a:pPr algn="l" fontAlgn="b"/>
                      <a:endParaRPr lang="en-US" sz="800" b="0" i="0" u="none" strike="noStrike" dirty="0">
                        <a:solidFill>
                          <a:srgbClr val="000000"/>
                        </a:solidFill>
                        <a:effectLst/>
                        <a:latin typeface="Calibri"/>
                      </a:endParaRPr>
                    </a:p>
                  </a:txBody>
                  <a:tcPr marL="3085" marR="3085" marT="3085" marB="0" anchor="b"/>
                </a:tc>
                <a:tc hMerge="1">
                  <a:txBody>
                    <a:bodyPr/>
                    <a:lstStyle/>
                    <a:p>
                      <a:pPr algn="l" fontAlgn="b"/>
                      <a:endParaRPr lang="en-US" sz="800" b="0" i="0" u="none" strike="noStrike" dirty="0">
                        <a:solidFill>
                          <a:srgbClr val="000000"/>
                        </a:solidFill>
                        <a:effectLst/>
                        <a:latin typeface="Calibri"/>
                      </a:endParaRPr>
                    </a:p>
                  </a:txBody>
                  <a:tcPr marL="3085" marR="3085" marT="3085" marB="0" anchor="b"/>
                </a:tc>
                <a:tc hMerge="1">
                  <a:txBody>
                    <a:bodyPr/>
                    <a:lstStyle/>
                    <a:p>
                      <a:pPr algn="l" fontAlgn="b"/>
                      <a:endParaRPr lang="en-US" sz="800" b="0" i="0" u="none" strike="noStrike" dirty="0">
                        <a:solidFill>
                          <a:srgbClr val="000000"/>
                        </a:solidFill>
                        <a:effectLst/>
                        <a:latin typeface="Calibri"/>
                      </a:endParaRPr>
                    </a:p>
                  </a:txBody>
                  <a:tcPr marL="3085" marR="3085" marT="3085" marB="0" anchor="b"/>
                </a:tc>
                <a:extLst>
                  <a:ext uri="{0D108BD9-81ED-4DB2-BD59-A6C34878D82A}">
                    <a16:rowId xmlns:a16="http://schemas.microsoft.com/office/drawing/2014/main" val="10000"/>
                  </a:ext>
                </a:extLst>
              </a:tr>
              <a:tr h="61692">
                <a:tc vMerge="1">
                  <a:txBody>
                    <a:bodyPr/>
                    <a:lstStyle/>
                    <a:p>
                      <a:pPr algn="l" fontAlgn="b"/>
                      <a:endParaRPr lang="en-US" sz="800" b="0" i="0" u="none" strike="noStrike" dirty="0">
                        <a:solidFill>
                          <a:srgbClr val="000000"/>
                        </a:solidFill>
                        <a:effectLst/>
                        <a:latin typeface="Calibri"/>
                      </a:endParaRPr>
                    </a:p>
                  </a:txBody>
                  <a:tcPr marL="3085" marR="3085" marT="3085" marB="0" anchor="b"/>
                </a:tc>
                <a:tc>
                  <a:txBody>
                    <a:bodyPr/>
                    <a:lstStyle/>
                    <a:p>
                      <a:pPr algn="l" fontAlgn="b"/>
                      <a:r>
                        <a:rPr lang="en-US" sz="500" u="none" strike="noStrike" dirty="0">
                          <a:effectLst/>
                        </a:rPr>
                        <a:t>LA0480</a:t>
                      </a:r>
                      <a:endParaRPr lang="en-US" sz="500" b="0" i="0" u="none" strike="noStrike" dirty="0">
                        <a:solidFill>
                          <a:srgbClr val="000000"/>
                        </a:solidFill>
                        <a:effectLst/>
                        <a:latin typeface="Calibri"/>
                      </a:endParaRPr>
                    </a:p>
                  </a:txBody>
                  <a:tcPr marL="3085" marR="3085" marT="3085" marB="0" anchor="b"/>
                </a:tc>
                <a:tc>
                  <a:txBody>
                    <a:bodyPr/>
                    <a:lstStyle/>
                    <a:p>
                      <a:pPr algn="l" fontAlgn="b"/>
                      <a:r>
                        <a:rPr lang="en-US" sz="500" u="none" strike="noStrike">
                          <a:effectLst/>
                        </a:rPr>
                        <a:t>LA1547</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a:effectLst/>
                        </a:rPr>
                        <a:t>LA1589</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a:effectLst/>
                        </a:rPr>
                        <a:t>LA1684</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a:effectLst/>
                        </a:rPr>
                        <a:t>LA2093</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a:effectLst/>
                        </a:rPr>
                        <a:t>LA2176</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a:effectLst/>
                        </a:rPr>
                        <a:t>LA0410</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a:effectLst/>
                        </a:rPr>
                        <a:t>LA2706</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dirty="0">
                          <a:effectLst/>
                        </a:rPr>
                        <a:t>LA3008</a:t>
                      </a:r>
                      <a:endParaRPr lang="en-US" sz="500" b="0" i="0" u="none" strike="noStrike" dirty="0">
                        <a:solidFill>
                          <a:srgbClr val="000000"/>
                        </a:solidFill>
                        <a:effectLst/>
                        <a:latin typeface="Calibri"/>
                      </a:endParaRPr>
                    </a:p>
                  </a:txBody>
                  <a:tcPr marL="3085" marR="3085" marT="3085" marB="0" anchor="b"/>
                </a:tc>
                <a:tc>
                  <a:txBody>
                    <a:bodyPr/>
                    <a:lstStyle/>
                    <a:p>
                      <a:pPr algn="l" fontAlgn="b"/>
                      <a:r>
                        <a:rPr lang="en-US" sz="500" u="none" strike="noStrike">
                          <a:effectLst/>
                        </a:rPr>
                        <a:t>LA3475</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a:effectLst/>
                        </a:rPr>
                        <a:t>LA4345</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a:effectLst/>
                        </a:rPr>
                        <a:t>LA4355</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01"/>
                  </a:ext>
                </a:extLst>
              </a:tr>
              <a:tr h="61692">
                <a:tc>
                  <a:txBody>
                    <a:bodyPr/>
                    <a:lstStyle/>
                    <a:p>
                      <a:pPr algn="l" fontAlgn="b"/>
                      <a:r>
                        <a:rPr lang="en-US" sz="500" u="none" strike="noStrike" dirty="0">
                          <a:effectLst/>
                        </a:rPr>
                        <a:t>1.01.01</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0.489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0.308</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0.700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0.505</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dirty="0">
                          <a:effectLst/>
                        </a:rPr>
                        <a:t>0.677</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0.780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0.860</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02"/>
                  </a:ext>
                </a:extLst>
              </a:tr>
              <a:tr h="61692">
                <a:tc>
                  <a:txBody>
                    <a:bodyPr/>
                    <a:lstStyle/>
                    <a:p>
                      <a:pPr algn="l" fontAlgn="b"/>
                      <a:r>
                        <a:rPr lang="en-US" sz="500" u="none" strike="noStrike" dirty="0">
                          <a:effectLst/>
                        </a:rPr>
                        <a:t>1.01.02</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0.753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1.485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0.397</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03"/>
                  </a:ext>
                </a:extLst>
              </a:tr>
              <a:tr h="61692">
                <a:tc>
                  <a:txBody>
                    <a:bodyPr/>
                    <a:lstStyle/>
                    <a:p>
                      <a:pPr algn="l" fontAlgn="b"/>
                      <a:r>
                        <a:rPr lang="en-US" sz="500" u="none" strike="noStrike">
                          <a:effectLst/>
                        </a:rPr>
                        <a:t>1.01.03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0.437</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1.057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0.700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0.582</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04"/>
                  </a:ext>
                </a:extLst>
              </a:tr>
              <a:tr h="61692">
                <a:tc>
                  <a:txBody>
                    <a:bodyPr/>
                    <a:lstStyle/>
                    <a:p>
                      <a:pPr algn="l" fontAlgn="b"/>
                      <a:r>
                        <a:rPr lang="en-US" sz="500" u="none" strike="noStrike" dirty="0">
                          <a:effectLst/>
                        </a:rPr>
                        <a:t>1.01.04</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1.151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0.765</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0.586</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05"/>
                  </a:ext>
                </a:extLst>
              </a:tr>
              <a:tr h="61692">
                <a:tc>
                  <a:txBody>
                    <a:bodyPr/>
                    <a:lstStyle/>
                    <a:p>
                      <a:pPr algn="l" fontAlgn="b"/>
                      <a:r>
                        <a:rPr lang="en-US" sz="500" u="none" strike="noStrike">
                          <a:effectLst/>
                        </a:rPr>
                        <a:t>1.01.06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0.550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dirty="0">
                          <a:effectLst/>
                        </a:rPr>
                        <a:t>0.881</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0.587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0.510</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06"/>
                  </a:ext>
                </a:extLst>
              </a:tr>
              <a:tr h="61692">
                <a:tc>
                  <a:txBody>
                    <a:bodyPr/>
                    <a:lstStyle/>
                    <a:p>
                      <a:pPr algn="l" fontAlgn="b"/>
                      <a:r>
                        <a:rPr lang="en-US" sz="500" u="none" strike="noStrike">
                          <a:effectLst/>
                        </a:rPr>
                        <a:t>1.01.15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0.569</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dirty="0">
                          <a:effectLst/>
                        </a:rPr>
                        <a:t>0.577</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0.135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0.582</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07"/>
                  </a:ext>
                </a:extLst>
              </a:tr>
              <a:tr h="61692">
                <a:tc>
                  <a:txBody>
                    <a:bodyPr/>
                    <a:lstStyle/>
                    <a:p>
                      <a:pPr algn="l" fontAlgn="b"/>
                      <a:r>
                        <a:rPr lang="en-US" sz="500" u="none" strike="noStrike">
                          <a:effectLst/>
                        </a:rPr>
                        <a:t>1.02.01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0.840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1.004</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0.463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1.587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0.611</a:t>
                      </a:r>
                      <a:endParaRPr lang="en-US" sz="500" b="0" i="0" u="none" strike="noStrike" dirty="0">
                        <a:solidFill>
                          <a:srgbClr val="000000"/>
                        </a:solidFill>
                        <a:effectLst/>
                        <a:latin typeface="Calibri"/>
                      </a:endParaRPr>
                    </a:p>
                  </a:txBody>
                  <a:tcPr marL="3085" marR="3085" marT="3085" marB="0" anchor="b"/>
                </a:tc>
                <a:extLst>
                  <a:ext uri="{0D108BD9-81ED-4DB2-BD59-A6C34878D82A}">
                    <a16:rowId xmlns:a16="http://schemas.microsoft.com/office/drawing/2014/main" val="10008"/>
                  </a:ext>
                </a:extLst>
              </a:tr>
              <a:tr h="61692">
                <a:tc>
                  <a:txBody>
                    <a:bodyPr/>
                    <a:lstStyle/>
                    <a:p>
                      <a:pPr algn="l" fontAlgn="b"/>
                      <a:r>
                        <a:rPr lang="en-US" sz="500" u="none" strike="noStrike">
                          <a:effectLst/>
                        </a:rPr>
                        <a:t>1.02.02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0.384</a:t>
                      </a:r>
                      <a:endParaRPr lang="en-US" sz="500" b="0" i="0" u="none" strike="noStrike" dirty="0">
                        <a:solidFill>
                          <a:srgbClr val="000000"/>
                        </a:solidFill>
                        <a:effectLst/>
                        <a:latin typeface="Calibri"/>
                      </a:endParaRPr>
                    </a:p>
                  </a:txBody>
                  <a:tcPr marL="3085" marR="3085" marT="3085" marB="0" anchor="b"/>
                </a:tc>
                <a:extLst>
                  <a:ext uri="{0D108BD9-81ED-4DB2-BD59-A6C34878D82A}">
                    <a16:rowId xmlns:a16="http://schemas.microsoft.com/office/drawing/2014/main" val="10009"/>
                  </a:ext>
                </a:extLst>
              </a:tr>
              <a:tr h="61692">
                <a:tc>
                  <a:txBody>
                    <a:bodyPr/>
                    <a:lstStyle/>
                    <a:p>
                      <a:pPr algn="l" fontAlgn="b"/>
                      <a:r>
                        <a:rPr lang="en-US" sz="500" u="none" strike="noStrike" dirty="0">
                          <a:effectLst/>
                        </a:rPr>
                        <a:t>1.02.03</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0.782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0.575</a:t>
                      </a:r>
                      <a:endParaRPr lang="en-US" sz="500" b="0" i="0" u="none" strike="noStrike" dirty="0">
                        <a:solidFill>
                          <a:srgbClr val="000000"/>
                        </a:solidFill>
                        <a:effectLst/>
                        <a:latin typeface="Calibri"/>
                      </a:endParaRPr>
                    </a:p>
                  </a:txBody>
                  <a:tcPr marL="3085" marR="3085" marT="3085" marB="0" anchor="b"/>
                </a:tc>
                <a:extLst>
                  <a:ext uri="{0D108BD9-81ED-4DB2-BD59-A6C34878D82A}">
                    <a16:rowId xmlns:a16="http://schemas.microsoft.com/office/drawing/2014/main" val="10010"/>
                  </a:ext>
                </a:extLst>
              </a:tr>
              <a:tr h="61692">
                <a:tc>
                  <a:txBody>
                    <a:bodyPr/>
                    <a:lstStyle/>
                    <a:p>
                      <a:pPr algn="l" fontAlgn="b"/>
                      <a:r>
                        <a:rPr lang="en-US" sz="500" u="none" strike="noStrike">
                          <a:effectLst/>
                        </a:rPr>
                        <a:t>1.02.04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0.170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0.712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0.732</a:t>
                      </a:r>
                      <a:endParaRPr lang="en-US" sz="500" b="0" i="0" u="none" strike="noStrike" dirty="0">
                        <a:solidFill>
                          <a:srgbClr val="000000"/>
                        </a:solidFill>
                        <a:effectLst/>
                        <a:latin typeface="Calibri"/>
                      </a:endParaRPr>
                    </a:p>
                  </a:txBody>
                  <a:tcPr marL="3085" marR="3085" marT="3085" marB="0" anchor="b"/>
                </a:tc>
                <a:extLst>
                  <a:ext uri="{0D108BD9-81ED-4DB2-BD59-A6C34878D82A}">
                    <a16:rowId xmlns:a16="http://schemas.microsoft.com/office/drawing/2014/main" val="10011"/>
                  </a:ext>
                </a:extLst>
              </a:tr>
              <a:tr h="61692">
                <a:tc>
                  <a:txBody>
                    <a:bodyPr/>
                    <a:lstStyle/>
                    <a:p>
                      <a:pPr algn="l" fontAlgn="b"/>
                      <a:r>
                        <a:rPr lang="en-US" sz="500" u="none" strike="noStrike">
                          <a:effectLst/>
                        </a:rPr>
                        <a:t>1.02.05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0.652</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dirty="0">
                          <a:effectLst/>
                        </a:rPr>
                        <a:t>0.993</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0.869</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0.801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0.590</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12"/>
                  </a:ext>
                </a:extLst>
              </a:tr>
              <a:tr h="61692">
                <a:tc>
                  <a:txBody>
                    <a:bodyPr/>
                    <a:lstStyle/>
                    <a:p>
                      <a:pPr algn="l" fontAlgn="b"/>
                      <a:r>
                        <a:rPr lang="en-US" sz="500" u="none" strike="noStrike" dirty="0">
                          <a:effectLst/>
                        </a:rPr>
                        <a:t>1.02.06</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0.398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0.250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0.365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0.068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1.026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0.373</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13"/>
                  </a:ext>
                </a:extLst>
              </a:tr>
              <a:tr h="61692">
                <a:tc>
                  <a:txBody>
                    <a:bodyPr/>
                    <a:lstStyle/>
                    <a:p>
                      <a:pPr algn="l" fontAlgn="b"/>
                      <a:r>
                        <a:rPr lang="en-US" sz="500" u="none" strike="noStrike" dirty="0">
                          <a:effectLst/>
                        </a:rPr>
                        <a:t>1.02.15</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0.911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0.287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0.315</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14"/>
                  </a:ext>
                </a:extLst>
              </a:tr>
              <a:tr h="61692">
                <a:tc>
                  <a:txBody>
                    <a:bodyPr/>
                    <a:lstStyle/>
                    <a:p>
                      <a:pPr algn="l" fontAlgn="b"/>
                      <a:r>
                        <a:rPr lang="en-US" sz="500" u="none" strike="noStrike">
                          <a:effectLst/>
                        </a:rPr>
                        <a:t>1.02.16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0.639</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15"/>
                  </a:ext>
                </a:extLst>
              </a:tr>
              <a:tr h="61692">
                <a:tc>
                  <a:txBody>
                    <a:bodyPr/>
                    <a:lstStyle/>
                    <a:p>
                      <a:pPr algn="l" fontAlgn="b"/>
                      <a:r>
                        <a:rPr lang="en-US" sz="500" u="none" strike="noStrike">
                          <a:effectLst/>
                        </a:rPr>
                        <a:t>1.02.17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0.308</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16"/>
                  </a:ext>
                </a:extLst>
              </a:tr>
              <a:tr h="61692">
                <a:tc>
                  <a:txBody>
                    <a:bodyPr/>
                    <a:lstStyle/>
                    <a:p>
                      <a:pPr algn="l" fontAlgn="b"/>
                      <a:r>
                        <a:rPr lang="en-US" sz="500" u="none" strike="noStrike" dirty="0">
                          <a:effectLst/>
                        </a:rPr>
                        <a:t>1.02.18</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0.428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0.308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0.357</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0.513</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17"/>
                  </a:ext>
                </a:extLst>
              </a:tr>
              <a:tr h="61692">
                <a:tc>
                  <a:txBody>
                    <a:bodyPr/>
                    <a:lstStyle/>
                    <a:p>
                      <a:pPr algn="l" fontAlgn="b"/>
                      <a:r>
                        <a:rPr lang="en-US" sz="500" u="none" strike="noStrike" dirty="0">
                          <a:effectLst/>
                        </a:rPr>
                        <a:t>1.02.20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1.036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0.590</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18"/>
                  </a:ext>
                </a:extLst>
              </a:tr>
              <a:tr h="61692">
                <a:tc>
                  <a:txBody>
                    <a:bodyPr/>
                    <a:lstStyle/>
                    <a:p>
                      <a:pPr algn="l" fontAlgn="b"/>
                      <a:r>
                        <a:rPr lang="en-US" sz="500" u="none" strike="noStrike" dirty="0">
                          <a:effectLst/>
                        </a:rPr>
                        <a:t>1.03.02</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0.962</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0.656</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19"/>
                  </a:ext>
                </a:extLst>
              </a:tr>
              <a:tr h="61692">
                <a:tc>
                  <a:txBody>
                    <a:bodyPr/>
                    <a:lstStyle/>
                    <a:p>
                      <a:pPr algn="l" fontAlgn="b"/>
                      <a:r>
                        <a:rPr lang="en-US" sz="500" u="none" strike="noStrike">
                          <a:effectLst/>
                        </a:rPr>
                        <a:t>1.03.04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0.815</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dirty="0">
                          <a:effectLst/>
                        </a:rPr>
                        <a:t>0.340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0.750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0.694</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1.241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0.850</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20"/>
                  </a:ext>
                </a:extLst>
              </a:tr>
              <a:tr h="61692">
                <a:tc>
                  <a:txBody>
                    <a:bodyPr/>
                    <a:lstStyle/>
                    <a:p>
                      <a:pPr algn="l" fontAlgn="b"/>
                      <a:r>
                        <a:rPr lang="en-US" sz="500" u="none" strike="noStrike" dirty="0">
                          <a:effectLst/>
                        </a:rPr>
                        <a:t>1.03.12</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1.055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0.935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0.552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0.878</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21"/>
                  </a:ext>
                </a:extLst>
              </a:tr>
              <a:tr h="61692">
                <a:tc>
                  <a:txBody>
                    <a:bodyPr/>
                    <a:lstStyle/>
                    <a:p>
                      <a:pPr algn="l" fontAlgn="b"/>
                      <a:r>
                        <a:rPr lang="en-US" sz="500" u="none" strike="noStrike" dirty="0">
                          <a:effectLst/>
                        </a:rPr>
                        <a:t>1.03.16</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0.422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1.031</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22"/>
                  </a:ext>
                </a:extLst>
              </a:tr>
              <a:tr h="61692">
                <a:tc>
                  <a:txBody>
                    <a:bodyPr/>
                    <a:lstStyle/>
                    <a:p>
                      <a:pPr algn="l" fontAlgn="b"/>
                      <a:r>
                        <a:rPr lang="en-US" sz="500" u="none" strike="noStrike">
                          <a:effectLst/>
                        </a:rPr>
                        <a:t>1.03.18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0.383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1.542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0.285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0.571</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23"/>
                  </a:ext>
                </a:extLst>
              </a:tr>
              <a:tr h="61692">
                <a:tc>
                  <a:txBody>
                    <a:bodyPr/>
                    <a:lstStyle/>
                    <a:p>
                      <a:pPr algn="l" fontAlgn="b"/>
                      <a:r>
                        <a:rPr lang="en-US" sz="500" u="none" strike="noStrike">
                          <a:effectLst/>
                        </a:rPr>
                        <a:t>1.03.19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0.199</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24"/>
                  </a:ext>
                </a:extLst>
              </a:tr>
              <a:tr h="61692">
                <a:tc>
                  <a:txBody>
                    <a:bodyPr/>
                    <a:lstStyle/>
                    <a:p>
                      <a:pPr algn="l" fontAlgn="b"/>
                      <a:r>
                        <a:rPr lang="en-US" sz="500" u="none" strike="noStrike">
                          <a:effectLst/>
                        </a:rPr>
                        <a:t>1.03.20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0.961</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0.683</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25"/>
                  </a:ext>
                </a:extLst>
              </a:tr>
              <a:tr h="61692">
                <a:tc>
                  <a:txBody>
                    <a:bodyPr/>
                    <a:lstStyle/>
                    <a:p>
                      <a:pPr algn="l" fontAlgn="b"/>
                      <a:r>
                        <a:rPr lang="en-US" sz="500" u="none" strike="noStrike">
                          <a:effectLst/>
                        </a:rPr>
                        <a:t>1.03.22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0.494</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0.589</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26"/>
                  </a:ext>
                </a:extLst>
              </a:tr>
              <a:tr h="61692">
                <a:tc>
                  <a:txBody>
                    <a:bodyPr/>
                    <a:lstStyle/>
                    <a:p>
                      <a:pPr algn="l" fontAlgn="b"/>
                      <a:r>
                        <a:rPr lang="en-US" sz="500" u="none" strike="noStrike">
                          <a:effectLst/>
                        </a:rPr>
                        <a:t>1.03.23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0.833</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27"/>
                  </a:ext>
                </a:extLst>
              </a:tr>
              <a:tr h="61692">
                <a:tc>
                  <a:txBody>
                    <a:bodyPr/>
                    <a:lstStyle/>
                    <a:p>
                      <a:pPr algn="l" fontAlgn="b"/>
                      <a:r>
                        <a:rPr lang="en-US" sz="500" u="none" strike="noStrike">
                          <a:effectLst/>
                        </a:rPr>
                        <a:t>1.04.01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0.486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0.527</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28"/>
                  </a:ext>
                </a:extLst>
              </a:tr>
              <a:tr h="61692">
                <a:tc>
                  <a:txBody>
                    <a:bodyPr/>
                    <a:lstStyle/>
                    <a:p>
                      <a:pPr algn="l" fontAlgn="b"/>
                      <a:r>
                        <a:rPr lang="en-US" sz="500" u="none" strike="noStrike">
                          <a:effectLst/>
                        </a:rPr>
                        <a:t>1.04.02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0.267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0.427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0.856</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0.911</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29"/>
                  </a:ext>
                </a:extLst>
              </a:tr>
              <a:tr h="61692">
                <a:tc>
                  <a:txBody>
                    <a:bodyPr/>
                    <a:lstStyle/>
                    <a:p>
                      <a:pPr algn="l" fontAlgn="b"/>
                      <a:r>
                        <a:rPr lang="en-US" sz="500" u="none" strike="noStrike">
                          <a:effectLst/>
                        </a:rPr>
                        <a:t>1.04.03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0.778</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0.957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0.669</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30"/>
                  </a:ext>
                </a:extLst>
              </a:tr>
              <a:tr h="61692">
                <a:tc>
                  <a:txBody>
                    <a:bodyPr/>
                    <a:lstStyle/>
                    <a:p>
                      <a:pPr algn="l" fontAlgn="b"/>
                      <a:r>
                        <a:rPr lang="en-US" sz="500" u="none" strike="noStrike">
                          <a:effectLst/>
                        </a:rPr>
                        <a:t>1.04.04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0.329</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31"/>
                  </a:ext>
                </a:extLst>
              </a:tr>
              <a:tr h="61692">
                <a:tc>
                  <a:txBody>
                    <a:bodyPr/>
                    <a:lstStyle/>
                    <a:p>
                      <a:pPr algn="l" fontAlgn="b"/>
                      <a:r>
                        <a:rPr lang="en-US" sz="500" u="none" strike="noStrike">
                          <a:effectLst/>
                        </a:rPr>
                        <a:t>1.04.05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0.261</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0.260</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32"/>
                  </a:ext>
                </a:extLst>
              </a:tr>
              <a:tr h="61692">
                <a:tc>
                  <a:txBody>
                    <a:bodyPr/>
                    <a:lstStyle/>
                    <a:p>
                      <a:pPr algn="l" fontAlgn="b"/>
                      <a:r>
                        <a:rPr lang="en-US" sz="500" u="none" strike="noStrike">
                          <a:effectLst/>
                        </a:rPr>
                        <a:t>1.04.12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0.288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0.240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0.177</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33"/>
                  </a:ext>
                </a:extLst>
              </a:tr>
              <a:tr h="61692">
                <a:tc>
                  <a:txBody>
                    <a:bodyPr/>
                    <a:lstStyle/>
                    <a:p>
                      <a:pPr algn="l" fontAlgn="b"/>
                      <a:r>
                        <a:rPr lang="en-US" sz="500" u="none" strike="noStrike">
                          <a:effectLst/>
                        </a:rPr>
                        <a:t>1.04.15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0.256</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0.183</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34"/>
                  </a:ext>
                </a:extLst>
              </a:tr>
              <a:tr h="61692">
                <a:tc>
                  <a:txBody>
                    <a:bodyPr/>
                    <a:lstStyle/>
                    <a:p>
                      <a:pPr algn="l" fontAlgn="b"/>
                      <a:r>
                        <a:rPr lang="en-US" sz="500" u="none" strike="noStrike">
                          <a:effectLst/>
                        </a:rPr>
                        <a:t>1.04.17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0.641</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35"/>
                  </a:ext>
                </a:extLst>
              </a:tr>
              <a:tr h="61692">
                <a:tc>
                  <a:txBody>
                    <a:bodyPr/>
                    <a:lstStyle/>
                    <a:p>
                      <a:pPr algn="l" fontAlgn="b"/>
                      <a:r>
                        <a:rPr lang="en-US" sz="500" u="none" strike="noStrike">
                          <a:effectLst/>
                        </a:rPr>
                        <a:t>1.04.19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0.409</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36"/>
                  </a:ext>
                </a:extLst>
              </a:tr>
              <a:tr h="61692">
                <a:tc>
                  <a:txBody>
                    <a:bodyPr/>
                    <a:lstStyle/>
                    <a:p>
                      <a:pPr algn="l" fontAlgn="b"/>
                      <a:r>
                        <a:rPr lang="en-US" sz="500" u="none" strike="noStrike">
                          <a:effectLst/>
                        </a:rPr>
                        <a:t>1.04.20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0.497</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37"/>
                  </a:ext>
                </a:extLst>
              </a:tr>
              <a:tr h="61692">
                <a:tc>
                  <a:txBody>
                    <a:bodyPr/>
                    <a:lstStyle/>
                    <a:p>
                      <a:pPr algn="l" fontAlgn="b"/>
                      <a:r>
                        <a:rPr lang="en-US" sz="500" u="none" strike="noStrike">
                          <a:effectLst/>
                        </a:rPr>
                        <a:t>1.04.21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0.458</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0.576</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38"/>
                  </a:ext>
                </a:extLst>
              </a:tr>
              <a:tr h="61692">
                <a:tc>
                  <a:txBody>
                    <a:bodyPr/>
                    <a:lstStyle/>
                    <a:p>
                      <a:pPr algn="l" fontAlgn="b"/>
                      <a:r>
                        <a:rPr lang="en-US" sz="500" u="none" strike="noStrike">
                          <a:effectLst/>
                        </a:rPr>
                        <a:t>1.04.25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0.887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0.937</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39"/>
                  </a:ext>
                </a:extLst>
              </a:tr>
              <a:tr h="61692">
                <a:tc>
                  <a:txBody>
                    <a:bodyPr/>
                    <a:lstStyle/>
                    <a:p>
                      <a:pPr algn="l" fontAlgn="b"/>
                      <a:r>
                        <a:rPr lang="en-US" sz="500" u="none" strike="noStrike">
                          <a:effectLst/>
                        </a:rPr>
                        <a:t>1.05.04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0.386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1.198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0.258</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40"/>
                  </a:ext>
                </a:extLst>
              </a:tr>
              <a:tr h="61692">
                <a:tc>
                  <a:txBody>
                    <a:bodyPr/>
                    <a:lstStyle/>
                    <a:p>
                      <a:pPr algn="l" fontAlgn="b"/>
                      <a:r>
                        <a:rPr lang="en-US" sz="500" u="none" strike="noStrike">
                          <a:effectLst/>
                        </a:rPr>
                        <a:t>1.05.11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0.426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0.414</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41"/>
                  </a:ext>
                </a:extLst>
              </a:tr>
              <a:tr h="61692">
                <a:tc>
                  <a:txBody>
                    <a:bodyPr/>
                    <a:lstStyle/>
                    <a:p>
                      <a:pPr algn="l" fontAlgn="b"/>
                      <a:r>
                        <a:rPr lang="en-US" sz="500" u="none" strike="noStrike">
                          <a:effectLst/>
                        </a:rPr>
                        <a:t>1.05.14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0.374</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0.889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0.469</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42"/>
                  </a:ext>
                </a:extLst>
              </a:tr>
              <a:tr h="61692">
                <a:tc>
                  <a:txBody>
                    <a:bodyPr/>
                    <a:lstStyle/>
                    <a:p>
                      <a:pPr algn="l" fontAlgn="b"/>
                      <a:r>
                        <a:rPr lang="en-US" sz="500" u="none" strike="noStrike">
                          <a:effectLst/>
                        </a:rPr>
                        <a:t>1.05.16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0.350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0.551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0.494</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43"/>
                  </a:ext>
                </a:extLst>
              </a:tr>
              <a:tr h="61692">
                <a:tc>
                  <a:txBody>
                    <a:bodyPr/>
                    <a:lstStyle/>
                    <a:p>
                      <a:pPr algn="l" fontAlgn="b"/>
                      <a:r>
                        <a:rPr lang="en-US" sz="500" u="none" strike="noStrike">
                          <a:effectLst/>
                        </a:rPr>
                        <a:t>1.05.17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0.986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0.593</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44"/>
                  </a:ext>
                </a:extLst>
              </a:tr>
              <a:tr h="61692">
                <a:tc>
                  <a:txBody>
                    <a:bodyPr/>
                    <a:lstStyle/>
                    <a:p>
                      <a:pPr algn="l" fontAlgn="b"/>
                      <a:r>
                        <a:rPr lang="en-US" sz="500" u="none" strike="noStrike">
                          <a:effectLst/>
                        </a:rPr>
                        <a:t>1.05.22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0.213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0.240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0.390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0.316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0.441</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45"/>
                  </a:ext>
                </a:extLst>
              </a:tr>
              <a:tr h="61692">
                <a:tc>
                  <a:txBody>
                    <a:bodyPr/>
                    <a:lstStyle/>
                    <a:p>
                      <a:pPr algn="l" fontAlgn="b"/>
                      <a:r>
                        <a:rPr lang="en-US" sz="500" u="none" strike="noStrike">
                          <a:effectLst/>
                        </a:rPr>
                        <a:t>1.05.24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0.429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0.278</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46"/>
                  </a:ext>
                </a:extLst>
              </a:tr>
              <a:tr h="61692">
                <a:tc>
                  <a:txBody>
                    <a:bodyPr/>
                    <a:lstStyle/>
                    <a:p>
                      <a:pPr algn="l" fontAlgn="b"/>
                      <a:r>
                        <a:rPr lang="en-US" sz="500" u="none" strike="noStrike">
                          <a:effectLst/>
                        </a:rPr>
                        <a:t>2.04.03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0.785</a:t>
                      </a:r>
                      <a:endParaRPr lang="en-US" sz="500" b="0" i="0" u="none" strike="noStrike" dirty="0">
                        <a:solidFill>
                          <a:srgbClr val="000000"/>
                        </a:solidFill>
                        <a:effectLst/>
                        <a:latin typeface="Calibri"/>
                      </a:endParaRPr>
                    </a:p>
                  </a:txBody>
                  <a:tcPr marL="3085" marR="3085" marT="3085" marB="0" anchor="b"/>
                </a:tc>
                <a:extLst>
                  <a:ext uri="{0D108BD9-81ED-4DB2-BD59-A6C34878D82A}">
                    <a16:rowId xmlns:a16="http://schemas.microsoft.com/office/drawing/2014/main" val="10047"/>
                  </a:ext>
                </a:extLst>
              </a:tr>
              <a:tr h="61692">
                <a:tc>
                  <a:txBody>
                    <a:bodyPr/>
                    <a:lstStyle/>
                    <a:p>
                      <a:pPr algn="l" fontAlgn="b"/>
                      <a:r>
                        <a:rPr lang="en-US" sz="500" u="none" strike="noStrike">
                          <a:effectLst/>
                        </a:rPr>
                        <a:t>2.04.04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1.013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0.978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1.547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0.695</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48"/>
                  </a:ext>
                </a:extLst>
              </a:tr>
              <a:tr h="61692">
                <a:tc>
                  <a:txBody>
                    <a:bodyPr/>
                    <a:lstStyle/>
                    <a:p>
                      <a:pPr algn="l" fontAlgn="b"/>
                      <a:r>
                        <a:rPr lang="en-US" sz="500" u="none" strike="noStrike">
                          <a:effectLst/>
                        </a:rPr>
                        <a:t>2.04.08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0.979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1.085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0.785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1.049</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49"/>
                  </a:ext>
                </a:extLst>
              </a:tr>
              <a:tr h="61692">
                <a:tc>
                  <a:txBody>
                    <a:bodyPr/>
                    <a:lstStyle/>
                    <a:p>
                      <a:pPr algn="l" fontAlgn="b"/>
                      <a:r>
                        <a:rPr lang="en-US" sz="500" u="none" strike="noStrike">
                          <a:effectLst/>
                        </a:rPr>
                        <a:t>2.04.09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1.088</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50"/>
                  </a:ext>
                </a:extLst>
              </a:tr>
              <a:tr h="61692">
                <a:tc>
                  <a:txBody>
                    <a:bodyPr/>
                    <a:lstStyle/>
                    <a:p>
                      <a:pPr algn="l" fontAlgn="b"/>
                      <a:r>
                        <a:rPr lang="en-US" sz="500" u="none" strike="noStrike">
                          <a:effectLst/>
                        </a:rPr>
                        <a:t>2.04.11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1.121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0.820</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51"/>
                  </a:ext>
                </a:extLst>
              </a:tr>
              <a:tr h="61692">
                <a:tc>
                  <a:txBody>
                    <a:bodyPr/>
                    <a:lstStyle/>
                    <a:p>
                      <a:pPr algn="l" fontAlgn="b"/>
                      <a:r>
                        <a:rPr lang="en-US" sz="500" u="none" strike="noStrike">
                          <a:effectLst/>
                        </a:rPr>
                        <a:t>2.04.12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1.621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1.108</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52"/>
                  </a:ext>
                </a:extLst>
              </a:tr>
              <a:tr h="61692">
                <a:tc>
                  <a:txBody>
                    <a:bodyPr/>
                    <a:lstStyle/>
                    <a:p>
                      <a:pPr algn="l" fontAlgn="b"/>
                      <a:r>
                        <a:rPr lang="en-US" sz="500" u="none" strike="noStrike">
                          <a:effectLst/>
                        </a:rPr>
                        <a:t>2.04.14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0.483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0.620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0.948</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53"/>
                  </a:ext>
                </a:extLst>
              </a:tr>
              <a:tr h="61692">
                <a:tc>
                  <a:txBody>
                    <a:bodyPr/>
                    <a:lstStyle/>
                    <a:p>
                      <a:pPr algn="l" fontAlgn="b"/>
                      <a:r>
                        <a:rPr lang="en-US" sz="500" u="none" strike="noStrike" dirty="0">
                          <a:effectLst/>
                        </a:rPr>
                        <a:t>2.04.17</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1.561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0.676</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54"/>
                  </a:ext>
                </a:extLst>
              </a:tr>
              <a:tr h="61692">
                <a:tc>
                  <a:txBody>
                    <a:bodyPr/>
                    <a:lstStyle/>
                    <a:p>
                      <a:pPr algn="l" fontAlgn="b"/>
                      <a:r>
                        <a:rPr lang="en-US" sz="500" u="none" strike="noStrike">
                          <a:effectLst/>
                        </a:rPr>
                        <a:t>2.04.18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0.970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0.774</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1.305</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55"/>
                  </a:ext>
                </a:extLst>
              </a:tr>
              <a:tr h="61692">
                <a:tc>
                  <a:txBody>
                    <a:bodyPr/>
                    <a:lstStyle/>
                    <a:p>
                      <a:pPr algn="l" fontAlgn="b"/>
                      <a:r>
                        <a:rPr lang="en-US" sz="500" u="none" strike="noStrike">
                          <a:effectLst/>
                        </a:rPr>
                        <a:t>2.04.20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1.167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0.530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0.758</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56"/>
                  </a:ext>
                </a:extLst>
              </a:tr>
              <a:tr h="61692">
                <a:tc>
                  <a:txBody>
                    <a:bodyPr/>
                    <a:lstStyle/>
                    <a:p>
                      <a:pPr algn="l" fontAlgn="b"/>
                      <a:r>
                        <a:rPr lang="en-US" sz="500" u="none" strike="noStrike">
                          <a:effectLst/>
                        </a:rPr>
                        <a:t>2.04.21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0.860</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57"/>
                  </a:ext>
                </a:extLst>
              </a:tr>
              <a:tr h="61692">
                <a:tc>
                  <a:txBody>
                    <a:bodyPr/>
                    <a:lstStyle/>
                    <a:p>
                      <a:pPr algn="l" fontAlgn="b"/>
                      <a:r>
                        <a:rPr lang="en-US" sz="500" u="none" strike="noStrike">
                          <a:effectLst/>
                        </a:rPr>
                        <a:t>2004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0.443</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58"/>
                  </a:ext>
                </a:extLst>
              </a:tr>
              <a:tr h="61692">
                <a:tc>
                  <a:txBody>
                    <a:bodyPr/>
                    <a:lstStyle/>
                    <a:p>
                      <a:pPr algn="l" fontAlgn="b"/>
                      <a:r>
                        <a:rPr lang="en-US" sz="500" u="none" strike="noStrike">
                          <a:effectLst/>
                        </a:rPr>
                        <a:t>94.4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0.666</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59"/>
                  </a:ext>
                </a:extLst>
              </a:tr>
              <a:tr h="61692">
                <a:tc>
                  <a:txBody>
                    <a:bodyPr/>
                    <a:lstStyle/>
                    <a:p>
                      <a:pPr algn="l" fontAlgn="b"/>
                      <a:r>
                        <a:rPr lang="en-US" sz="500" u="none" strike="noStrike">
                          <a:effectLst/>
                        </a:rPr>
                        <a:t>Acacia</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1.044</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60"/>
                  </a:ext>
                </a:extLst>
              </a:tr>
              <a:tr h="61692">
                <a:tc>
                  <a:txBody>
                    <a:bodyPr/>
                    <a:lstStyle/>
                    <a:p>
                      <a:pPr algn="l" fontAlgn="b"/>
                      <a:r>
                        <a:rPr lang="en-US" sz="500" u="none" strike="noStrike">
                          <a:effectLst/>
                        </a:rPr>
                        <a:t>Apple 404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0.725</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61"/>
                  </a:ext>
                </a:extLst>
              </a:tr>
              <a:tr h="61692">
                <a:tc>
                  <a:txBody>
                    <a:bodyPr/>
                    <a:lstStyle/>
                    <a:p>
                      <a:pPr algn="l" fontAlgn="b"/>
                      <a:r>
                        <a:rPr lang="en-US" sz="500" u="none" strike="noStrike">
                          <a:effectLst/>
                        </a:rPr>
                        <a:t>Apple 517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1.251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1.024</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62"/>
                  </a:ext>
                </a:extLst>
              </a:tr>
              <a:tr h="61692">
                <a:tc>
                  <a:txBody>
                    <a:bodyPr/>
                    <a:lstStyle/>
                    <a:p>
                      <a:pPr algn="l" fontAlgn="b"/>
                      <a:r>
                        <a:rPr lang="en-US" sz="500" u="none" strike="noStrike">
                          <a:effectLst/>
                        </a:rPr>
                        <a:t>Ausubel</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0.986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0.861</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63"/>
                  </a:ext>
                </a:extLst>
              </a:tr>
              <a:tr h="61692">
                <a:tc>
                  <a:txBody>
                    <a:bodyPr/>
                    <a:lstStyle/>
                    <a:p>
                      <a:pPr algn="l" fontAlgn="b"/>
                      <a:r>
                        <a:rPr lang="en-US" sz="500" u="none" strike="noStrike">
                          <a:effectLst/>
                        </a:rPr>
                        <a:t>B05.10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0.312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0.872</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0.909</a:t>
                      </a:r>
                      <a:endParaRPr lang="en-US" sz="500" b="0" i="0" u="none" strike="noStrike" dirty="0">
                        <a:solidFill>
                          <a:srgbClr val="000000"/>
                        </a:solidFill>
                        <a:effectLst/>
                        <a:latin typeface="Calibri"/>
                      </a:endParaRPr>
                    </a:p>
                  </a:txBody>
                  <a:tcPr marL="3085" marR="3085" marT="3085" marB="0" anchor="b"/>
                </a:tc>
                <a:extLst>
                  <a:ext uri="{0D108BD9-81ED-4DB2-BD59-A6C34878D82A}">
                    <a16:rowId xmlns:a16="http://schemas.microsoft.com/office/drawing/2014/main" val="10064"/>
                  </a:ext>
                </a:extLst>
              </a:tr>
              <a:tr h="61692">
                <a:tc>
                  <a:txBody>
                    <a:bodyPr/>
                    <a:lstStyle/>
                    <a:p>
                      <a:pPr algn="l" fontAlgn="b"/>
                      <a:r>
                        <a:rPr lang="en-US" sz="500" u="none" strike="noStrike">
                          <a:effectLst/>
                        </a:rPr>
                        <a:t>BMM</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0.607</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65"/>
                  </a:ext>
                </a:extLst>
              </a:tr>
              <a:tr h="61692">
                <a:tc>
                  <a:txBody>
                    <a:bodyPr/>
                    <a:lstStyle/>
                    <a:p>
                      <a:pPr algn="l" fontAlgn="b"/>
                      <a:r>
                        <a:rPr lang="en-US" sz="500" u="none" strike="noStrike">
                          <a:effectLst/>
                        </a:rPr>
                        <a:t>BPA1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0.617</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66"/>
                  </a:ext>
                </a:extLst>
              </a:tr>
              <a:tr h="61692">
                <a:tc>
                  <a:txBody>
                    <a:bodyPr/>
                    <a:lstStyle/>
                    <a:p>
                      <a:pPr algn="l" fontAlgn="b"/>
                      <a:r>
                        <a:rPr lang="en-US" sz="500" u="none" strike="noStrike">
                          <a:effectLst/>
                        </a:rPr>
                        <a:t>Davis Navel</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0.608</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67"/>
                  </a:ext>
                </a:extLst>
              </a:tr>
              <a:tr h="61692">
                <a:tc>
                  <a:txBody>
                    <a:bodyPr/>
                    <a:lstStyle/>
                    <a:p>
                      <a:pPr algn="l" fontAlgn="b"/>
                      <a:r>
                        <a:rPr lang="en-US" sz="500" u="none" strike="noStrike">
                          <a:effectLst/>
                        </a:rPr>
                        <a:t>Esparato Fresa</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0.485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0.226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0.383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0.284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0.287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0.360</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68"/>
                  </a:ext>
                </a:extLst>
              </a:tr>
              <a:tr h="61692">
                <a:tc>
                  <a:txBody>
                    <a:bodyPr/>
                    <a:lstStyle/>
                    <a:p>
                      <a:pPr algn="l" fontAlgn="b"/>
                      <a:r>
                        <a:rPr lang="en-US" sz="500" u="none" strike="noStrike">
                          <a:effectLst/>
                        </a:rPr>
                        <a:t>Fd1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0.884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0.494</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69"/>
                  </a:ext>
                </a:extLst>
              </a:tr>
              <a:tr h="61692">
                <a:tc>
                  <a:txBody>
                    <a:bodyPr/>
                    <a:lstStyle/>
                    <a:p>
                      <a:pPr algn="l" fontAlgn="b"/>
                      <a:r>
                        <a:rPr lang="en-US" sz="500" u="none" strike="noStrike">
                          <a:effectLst/>
                        </a:rPr>
                        <a:t>Fd2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1.691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1.457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0.820</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70"/>
                  </a:ext>
                </a:extLst>
              </a:tr>
              <a:tr h="61692">
                <a:tc>
                  <a:txBody>
                    <a:bodyPr/>
                    <a:lstStyle/>
                    <a:p>
                      <a:pPr algn="l" fontAlgn="b"/>
                      <a:r>
                        <a:rPr lang="en-US" sz="500" u="none" strike="noStrike" dirty="0" err="1">
                          <a:effectLst/>
                        </a:rPr>
                        <a:t>Fresa</a:t>
                      </a:r>
                      <a:r>
                        <a:rPr lang="en-US" sz="500" u="none" strike="noStrike" dirty="0">
                          <a:effectLst/>
                        </a:rPr>
                        <a:t> 525</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1.427</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71"/>
                  </a:ext>
                </a:extLst>
              </a:tr>
              <a:tr h="61692">
                <a:tc>
                  <a:txBody>
                    <a:bodyPr/>
                    <a:lstStyle/>
                    <a:p>
                      <a:pPr algn="l" fontAlgn="b"/>
                      <a:r>
                        <a:rPr lang="en-US" sz="500" u="none" strike="noStrike">
                          <a:effectLst/>
                        </a:rPr>
                        <a:t>Fresa SD</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0.394</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0.428</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72"/>
                  </a:ext>
                </a:extLst>
              </a:tr>
              <a:tr h="61692">
                <a:tc>
                  <a:txBody>
                    <a:bodyPr/>
                    <a:lstStyle/>
                    <a:p>
                      <a:pPr algn="l" fontAlgn="b"/>
                      <a:r>
                        <a:rPr lang="en-US" sz="500" u="none" strike="noStrike">
                          <a:effectLst/>
                        </a:rPr>
                        <a:t>Gallo 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0.329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0.391</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73"/>
                  </a:ext>
                </a:extLst>
              </a:tr>
              <a:tr h="61692">
                <a:tc>
                  <a:txBody>
                    <a:bodyPr/>
                    <a:lstStyle/>
                    <a:p>
                      <a:pPr algn="l" fontAlgn="b"/>
                      <a:r>
                        <a:rPr lang="en-US" sz="500" u="none" strike="noStrike">
                          <a:effectLst/>
                        </a:rPr>
                        <a:t>Gallo 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0.129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0.053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0.292</a:t>
                      </a:r>
                      <a:endParaRPr lang="en-US" sz="500" b="0" i="0" u="none" strike="noStrike" dirty="0">
                        <a:solidFill>
                          <a:srgbClr val="000000"/>
                        </a:solidFill>
                        <a:effectLst/>
                        <a:latin typeface="Calibri"/>
                      </a:endParaRPr>
                    </a:p>
                  </a:txBody>
                  <a:tcPr marL="3085" marR="3085" marT="3085" marB="0" anchor="b"/>
                </a:tc>
                <a:extLst>
                  <a:ext uri="{0D108BD9-81ED-4DB2-BD59-A6C34878D82A}">
                    <a16:rowId xmlns:a16="http://schemas.microsoft.com/office/drawing/2014/main" val="10074"/>
                  </a:ext>
                </a:extLst>
              </a:tr>
              <a:tr h="61692">
                <a:tc>
                  <a:txBody>
                    <a:bodyPr/>
                    <a:lstStyle/>
                    <a:p>
                      <a:pPr algn="l" fontAlgn="b"/>
                      <a:r>
                        <a:rPr lang="en-US" sz="500" u="none" strike="noStrike">
                          <a:effectLst/>
                        </a:rPr>
                        <a:t>Geranium</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1.083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0.679</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75"/>
                  </a:ext>
                </a:extLst>
              </a:tr>
              <a:tr h="61692">
                <a:tc>
                  <a:txBody>
                    <a:bodyPr/>
                    <a:lstStyle/>
                    <a:p>
                      <a:pPr algn="l" fontAlgn="b"/>
                      <a:r>
                        <a:rPr lang="en-US" sz="500" u="none" strike="noStrike">
                          <a:effectLst/>
                        </a:rPr>
                        <a:t>Grape</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0.877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0.695</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76"/>
                  </a:ext>
                </a:extLst>
              </a:tr>
              <a:tr h="61692">
                <a:tc>
                  <a:txBody>
                    <a:bodyPr/>
                    <a:lstStyle/>
                    <a:p>
                      <a:pPr algn="l" fontAlgn="b"/>
                      <a:r>
                        <a:rPr lang="en-US" sz="500" u="none" strike="noStrike">
                          <a:effectLst/>
                        </a:rPr>
                        <a:t>Katie Tomato</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1.628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0.919</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77"/>
                  </a:ext>
                </a:extLst>
              </a:tr>
              <a:tr h="61692">
                <a:tc>
                  <a:txBody>
                    <a:bodyPr/>
                    <a:lstStyle/>
                    <a:p>
                      <a:pPr algn="l" fontAlgn="b"/>
                      <a:r>
                        <a:rPr lang="en-US" sz="500" u="none" strike="noStrike">
                          <a:effectLst/>
                        </a:rPr>
                        <a:t>Kern A2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1.709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1.170</a:t>
                      </a:r>
                      <a:endParaRPr lang="en-US" sz="500" b="0" i="0" u="none" strike="noStrike" dirty="0">
                        <a:solidFill>
                          <a:srgbClr val="000000"/>
                        </a:solidFill>
                        <a:effectLst/>
                        <a:latin typeface="Calibri"/>
                      </a:endParaRPr>
                    </a:p>
                  </a:txBody>
                  <a:tcPr marL="3085" marR="3085" marT="3085" marB="0" anchor="b"/>
                </a:tc>
                <a:extLst>
                  <a:ext uri="{0D108BD9-81ED-4DB2-BD59-A6C34878D82A}">
                    <a16:rowId xmlns:a16="http://schemas.microsoft.com/office/drawing/2014/main" val="10078"/>
                  </a:ext>
                </a:extLst>
              </a:tr>
              <a:tr h="61692">
                <a:tc>
                  <a:txBody>
                    <a:bodyPr/>
                    <a:lstStyle/>
                    <a:p>
                      <a:pPr algn="l" fontAlgn="b"/>
                      <a:r>
                        <a:rPr lang="en-US" sz="500" u="none" strike="noStrike">
                          <a:effectLst/>
                        </a:rPr>
                        <a:t>Kern B1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1.183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1.122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0.983</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79"/>
                  </a:ext>
                </a:extLst>
              </a:tr>
              <a:tr h="61692">
                <a:tc>
                  <a:txBody>
                    <a:bodyPr/>
                    <a:lstStyle/>
                    <a:p>
                      <a:pPr algn="l" fontAlgn="b"/>
                      <a:r>
                        <a:rPr lang="en-US" sz="500" u="none" strike="noStrike">
                          <a:effectLst/>
                        </a:rPr>
                        <a:t>Kern B2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1.155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1.024</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80"/>
                  </a:ext>
                </a:extLst>
              </a:tr>
              <a:tr h="61692">
                <a:tc>
                  <a:txBody>
                    <a:bodyPr/>
                    <a:lstStyle/>
                    <a:p>
                      <a:pPr algn="l" fontAlgn="b"/>
                      <a:r>
                        <a:rPr lang="en-US" sz="500" u="none" strike="noStrike">
                          <a:effectLst/>
                        </a:rPr>
                        <a:t>KGB1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0.322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0.426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0.288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0.333</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81"/>
                  </a:ext>
                </a:extLst>
              </a:tr>
              <a:tr h="61692">
                <a:tc>
                  <a:txBody>
                    <a:bodyPr/>
                    <a:lstStyle/>
                    <a:p>
                      <a:pPr algn="l" fontAlgn="b"/>
                      <a:r>
                        <a:rPr lang="en-US" sz="500" u="none" strike="noStrike">
                          <a:effectLst/>
                        </a:rPr>
                        <a:t>KGB2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0.936</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82"/>
                  </a:ext>
                </a:extLst>
              </a:tr>
              <a:tr h="61692">
                <a:tc>
                  <a:txBody>
                    <a:bodyPr/>
                    <a:lstStyle/>
                    <a:p>
                      <a:pPr algn="l" fontAlgn="b"/>
                      <a:r>
                        <a:rPr lang="en-US" sz="500" u="none" strike="noStrike">
                          <a:effectLst/>
                        </a:rPr>
                        <a:t>MEAP6G</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0.087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0.955</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83"/>
                  </a:ext>
                </a:extLst>
              </a:tr>
              <a:tr h="61692">
                <a:tc>
                  <a:txBody>
                    <a:bodyPr/>
                    <a:lstStyle/>
                    <a:p>
                      <a:pPr algn="l" fontAlgn="b"/>
                      <a:r>
                        <a:rPr lang="en-US" sz="500" u="none" strike="noStrike">
                          <a:effectLst/>
                        </a:rPr>
                        <a:t>Mex 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1.013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0.435</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84"/>
                  </a:ext>
                </a:extLst>
              </a:tr>
              <a:tr h="61692">
                <a:tc>
                  <a:txBody>
                    <a:bodyPr/>
                    <a:lstStyle/>
                    <a:p>
                      <a:pPr algn="l" fontAlgn="b"/>
                      <a:r>
                        <a:rPr lang="en-US" sz="500" u="none" strike="noStrike">
                          <a:effectLst/>
                        </a:rPr>
                        <a:t>Molly</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0.788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0.733</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85"/>
                  </a:ext>
                </a:extLst>
              </a:tr>
              <a:tr h="61692">
                <a:tc>
                  <a:txBody>
                    <a:bodyPr/>
                    <a:lstStyle/>
                    <a:p>
                      <a:pPr algn="l" fontAlgn="b"/>
                      <a:r>
                        <a:rPr lang="en-US" sz="500" u="none" strike="noStrike">
                          <a:effectLst/>
                        </a:rPr>
                        <a:t>Navel</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0.149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0.112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0.074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0.167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0.053</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86"/>
                  </a:ext>
                </a:extLst>
              </a:tr>
              <a:tr h="61692">
                <a:tc>
                  <a:txBody>
                    <a:bodyPr/>
                    <a:lstStyle/>
                    <a:p>
                      <a:pPr algn="l" fontAlgn="b"/>
                      <a:r>
                        <a:rPr lang="en-US" sz="500" u="none" strike="noStrike">
                          <a:effectLst/>
                        </a:rPr>
                        <a:t>Noble Rot</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0.186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0.113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0.172</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87"/>
                  </a:ext>
                </a:extLst>
              </a:tr>
              <a:tr h="61692">
                <a:tc>
                  <a:txBody>
                    <a:bodyPr/>
                    <a:lstStyle/>
                    <a:p>
                      <a:pPr algn="l" fontAlgn="b"/>
                      <a:r>
                        <a:rPr lang="en-US" sz="500" u="none" strike="noStrike" dirty="0">
                          <a:effectLst/>
                        </a:rPr>
                        <a:t>Peachy</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0.440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0.870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0.397</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88"/>
                  </a:ext>
                </a:extLst>
              </a:tr>
              <a:tr h="61692">
                <a:tc>
                  <a:txBody>
                    <a:bodyPr/>
                    <a:lstStyle/>
                    <a:p>
                      <a:pPr algn="l" fontAlgn="b"/>
                      <a:r>
                        <a:rPr lang="en-US" sz="500" u="none" strike="noStrike">
                          <a:effectLst/>
                        </a:rPr>
                        <a:t>Pepper</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0.643</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0.464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0.524</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89"/>
                  </a:ext>
                </a:extLst>
              </a:tr>
              <a:tr h="61692">
                <a:tc>
                  <a:txBody>
                    <a:bodyPr/>
                    <a:lstStyle/>
                    <a:p>
                      <a:pPr algn="l" fontAlgn="b"/>
                      <a:r>
                        <a:rPr lang="en-US" sz="500" u="none" strike="noStrike">
                          <a:effectLst/>
                        </a:rPr>
                        <a:t>Pepper Sub</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0.814</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90"/>
                  </a:ext>
                </a:extLst>
              </a:tr>
              <a:tr h="61692">
                <a:tc>
                  <a:txBody>
                    <a:bodyPr/>
                    <a:lstStyle/>
                    <a:p>
                      <a:pPr algn="l" fontAlgn="b"/>
                      <a:r>
                        <a:rPr lang="en-US" sz="500" u="none" strike="noStrike">
                          <a:effectLst/>
                        </a:rPr>
                        <a:t>Philo Menlo</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1.543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1.252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0.952</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0.972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0.691</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0.836</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91"/>
                  </a:ext>
                </a:extLst>
              </a:tr>
              <a:tr h="61692">
                <a:tc>
                  <a:txBody>
                    <a:bodyPr/>
                    <a:lstStyle/>
                    <a:p>
                      <a:pPr algn="l" fontAlgn="b"/>
                      <a:r>
                        <a:rPr lang="en-US" sz="500" u="none" strike="noStrike">
                          <a:effectLst/>
                        </a:rPr>
                        <a:t>Rasp</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1.127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1.567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0.714</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92"/>
                  </a:ext>
                </a:extLst>
              </a:tr>
              <a:tr h="61692">
                <a:tc>
                  <a:txBody>
                    <a:bodyPr/>
                    <a:lstStyle/>
                    <a:p>
                      <a:pPr algn="l" fontAlgn="b"/>
                      <a:r>
                        <a:rPr lang="en-US" sz="500" u="none" strike="noStrike">
                          <a:effectLst/>
                        </a:rPr>
                        <a:t>Rose</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0.072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0.108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0.208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0.385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0.429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0.569</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93"/>
                  </a:ext>
                </a:extLst>
              </a:tr>
              <a:tr h="61692">
                <a:tc>
                  <a:txBody>
                    <a:bodyPr/>
                    <a:lstStyle/>
                    <a:p>
                      <a:pPr algn="l" fontAlgn="b"/>
                      <a:r>
                        <a:rPr lang="en-US" sz="500" u="none" strike="noStrike">
                          <a:effectLst/>
                        </a:rPr>
                        <a:t>Supersteak</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0.855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1.092</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94"/>
                  </a:ext>
                </a:extLst>
              </a:tr>
              <a:tr h="61692">
                <a:tc>
                  <a:txBody>
                    <a:bodyPr/>
                    <a:lstStyle/>
                    <a:p>
                      <a:pPr algn="l" fontAlgn="b"/>
                      <a:r>
                        <a:rPr lang="en-US" sz="500" u="none" strike="noStrike">
                          <a:effectLst/>
                        </a:rPr>
                        <a:t>Triple 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1.157</a:t>
                      </a:r>
                      <a:endParaRPr lang="en-US" sz="500" b="0" i="0" u="none" strike="noStrike" dirty="0">
                        <a:solidFill>
                          <a:srgbClr val="000000"/>
                        </a:solidFill>
                        <a:effectLst/>
                        <a:latin typeface="Calibri"/>
                      </a:endParaRPr>
                    </a:p>
                  </a:txBody>
                  <a:tcPr marL="3085" marR="3085" marT="3085" marB="0" anchor="b"/>
                </a:tc>
                <a:extLst>
                  <a:ext uri="{0D108BD9-81ED-4DB2-BD59-A6C34878D82A}">
                    <a16:rowId xmlns:a16="http://schemas.microsoft.com/office/drawing/2014/main" val="10095"/>
                  </a:ext>
                </a:extLst>
              </a:tr>
              <a:tr h="61692">
                <a:tc>
                  <a:txBody>
                    <a:bodyPr/>
                    <a:lstStyle/>
                    <a:p>
                      <a:pPr algn="l" fontAlgn="b"/>
                      <a:r>
                        <a:rPr lang="en-US" sz="500" u="none" strike="noStrike" dirty="0">
                          <a:effectLst/>
                        </a:rPr>
                        <a:t>UK Razz</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0.907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1.660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0.898</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dirty="0">
                          <a:effectLst/>
                        </a:rPr>
                        <a:t>1.208</a:t>
                      </a:r>
                      <a:endParaRPr lang="en-US" sz="500" b="0" i="0" u="none" strike="noStrike" dirty="0">
                        <a:solidFill>
                          <a:srgbClr val="000000"/>
                        </a:solidFill>
                        <a:effectLst/>
                        <a:latin typeface="Calibri"/>
                      </a:endParaRPr>
                    </a:p>
                  </a:txBody>
                  <a:tcPr marL="3085" marR="3085" marT="3085" marB="0" anchor="b"/>
                </a:tc>
                <a:extLst>
                  <a:ext uri="{0D108BD9-81ED-4DB2-BD59-A6C34878D82A}">
                    <a16:rowId xmlns:a16="http://schemas.microsoft.com/office/drawing/2014/main" val="10096"/>
                  </a:ext>
                </a:extLst>
              </a:tr>
            </a:tbl>
          </a:graphicData>
        </a:graphic>
      </p:graphicFrame>
    </p:spTree>
    <p:extLst>
      <p:ext uri="{BB962C8B-B14F-4D97-AF65-F5344CB8AC3E}">
        <p14:creationId xmlns:p14="http://schemas.microsoft.com/office/powerpoint/2010/main" val="4243197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819400"/>
            <a:ext cx="4686300" cy="5632311"/>
          </a:xfrm>
          <a:prstGeom prst="rect">
            <a:avLst/>
          </a:prstGeom>
        </p:spPr>
        <p:txBody>
          <a:bodyPr wrap="square">
            <a:spAutoFit/>
          </a:bodyPr>
          <a:lstStyle/>
          <a:p>
            <a:r>
              <a:rPr lang="en-US" b="1" dirty="0"/>
              <a:t>Figure S4. GEMMA GWA analysis of domestication sensitivity in </a:t>
            </a:r>
            <a:r>
              <a:rPr lang="en-US" b="1" i="1" dirty="0"/>
              <a:t>B. cinerea</a:t>
            </a:r>
            <a:r>
              <a:rPr lang="en-US" b="1" dirty="0"/>
              <a:t>.</a:t>
            </a:r>
            <a:endParaRPr lang="en-US" dirty="0"/>
          </a:p>
          <a:p>
            <a:r>
              <a:rPr lang="en-US" dirty="0"/>
              <a:t>Domestication sensitivity of each isolate was estimated using the average virulence on the wild and domesticated tomato germplasm and using calculated Sensitivity. This was then utilized for GWA mapping by GEMMA.</a:t>
            </a:r>
          </a:p>
          <a:p>
            <a:r>
              <a:rPr lang="en-US" dirty="0"/>
              <a:t>a) The top 1000 SNPs that significantly affect lesion size across domesticated tomato, wild tomato or domestication sensitivity are shown. Significance is called at 99.9% permutation threshold.</a:t>
            </a:r>
          </a:p>
          <a:p>
            <a:r>
              <a:rPr lang="en-US" dirty="0"/>
              <a:t>b) Venn diagram of overlapping SNPs identified as crossing the 99.9% permutation threshold for each trait.</a:t>
            </a:r>
          </a:p>
          <a:p>
            <a:r>
              <a:rPr lang="en-US" dirty="0"/>
              <a:t>c) Venn diagram of overlapping genes identified as crossing the 99.9% permutation threshold for each trait. Genes were called as significant if there was one significant SNP within the gene body or within 2kb of the gene body.</a:t>
            </a:r>
          </a:p>
        </p:txBody>
      </p:sp>
    </p:spTree>
    <p:extLst>
      <p:ext uri="{BB962C8B-B14F-4D97-AF65-F5344CB8AC3E}">
        <p14:creationId xmlns:p14="http://schemas.microsoft.com/office/powerpoint/2010/main" val="39607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140767656"/>
              </p:ext>
            </p:extLst>
          </p:nvPr>
        </p:nvGraphicFramePr>
        <p:xfrm>
          <a:off x="914400" y="762000"/>
          <a:ext cx="4927598" cy="1929130"/>
        </p:xfrm>
        <a:graphic>
          <a:graphicData uri="http://schemas.openxmlformats.org/drawingml/2006/table">
            <a:tbl>
              <a:tblPr/>
              <a:tblGrid>
                <a:gridCol w="437731">
                  <a:extLst>
                    <a:ext uri="{9D8B030D-6E8A-4147-A177-3AD203B41FA5}">
                      <a16:colId xmlns:a16="http://schemas.microsoft.com/office/drawing/2014/main" val="20000"/>
                    </a:ext>
                  </a:extLst>
                </a:gridCol>
                <a:gridCol w="437731">
                  <a:extLst>
                    <a:ext uri="{9D8B030D-6E8A-4147-A177-3AD203B41FA5}">
                      <a16:colId xmlns:a16="http://schemas.microsoft.com/office/drawing/2014/main" val="20001"/>
                    </a:ext>
                  </a:extLst>
                </a:gridCol>
                <a:gridCol w="337678">
                  <a:extLst>
                    <a:ext uri="{9D8B030D-6E8A-4147-A177-3AD203B41FA5}">
                      <a16:colId xmlns:a16="http://schemas.microsoft.com/office/drawing/2014/main" val="20002"/>
                    </a:ext>
                  </a:extLst>
                </a:gridCol>
                <a:gridCol w="337678">
                  <a:extLst>
                    <a:ext uri="{9D8B030D-6E8A-4147-A177-3AD203B41FA5}">
                      <a16:colId xmlns:a16="http://schemas.microsoft.com/office/drawing/2014/main" val="20003"/>
                    </a:ext>
                  </a:extLst>
                </a:gridCol>
                <a:gridCol w="337678">
                  <a:extLst>
                    <a:ext uri="{9D8B030D-6E8A-4147-A177-3AD203B41FA5}">
                      <a16:colId xmlns:a16="http://schemas.microsoft.com/office/drawing/2014/main" val="20004"/>
                    </a:ext>
                  </a:extLst>
                </a:gridCol>
                <a:gridCol w="337678">
                  <a:extLst>
                    <a:ext uri="{9D8B030D-6E8A-4147-A177-3AD203B41FA5}">
                      <a16:colId xmlns:a16="http://schemas.microsoft.com/office/drawing/2014/main" val="20005"/>
                    </a:ext>
                  </a:extLst>
                </a:gridCol>
                <a:gridCol w="337678">
                  <a:extLst>
                    <a:ext uri="{9D8B030D-6E8A-4147-A177-3AD203B41FA5}">
                      <a16:colId xmlns:a16="http://schemas.microsoft.com/office/drawing/2014/main" val="20006"/>
                    </a:ext>
                  </a:extLst>
                </a:gridCol>
                <a:gridCol w="337678">
                  <a:extLst>
                    <a:ext uri="{9D8B030D-6E8A-4147-A177-3AD203B41FA5}">
                      <a16:colId xmlns:a16="http://schemas.microsoft.com/office/drawing/2014/main" val="20007"/>
                    </a:ext>
                  </a:extLst>
                </a:gridCol>
                <a:gridCol w="337678">
                  <a:extLst>
                    <a:ext uri="{9D8B030D-6E8A-4147-A177-3AD203B41FA5}">
                      <a16:colId xmlns:a16="http://schemas.microsoft.com/office/drawing/2014/main" val="20008"/>
                    </a:ext>
                  </a:extLst>
                </a:gridCol>
                <a:gridCol w="337678">
                  <a:extLst>
                    <a:ext uri="{9D8B030D-6E8A-4147-A177-3AD203B41FA5}">
                      <a16:colId xmlns:a16="http://schemas.microsoft.com/office/drawing/2014/main" val="20009"/>
                    </a:ext>
                  </a:extLst>
                </a:gridCol>
                <a:gridCol w="337678">
                  <a:extLst>
                    <a:ext uri="{9D8B030D-6E8A-4147-A177-3AD203B41FA5}">
                      <a16:colId xmlns:a16="http://schemas.microsoft.com/office/drawing/2014/main" val="20010"/>
                    </a:ext>
                  </a:extLst>
                </a:gridCol>
                <a:gridCol w="337678">
                  <a:extLst>
                    <a:ext uri="{9D8B030D-6E8A-4147-A177-3AD203B41FA5}">
                      <a16:colId xmlns:a16="http://schemas.microsoft.com/office/drawing/2014/main" val="20011"/>
                    </a:ext>
                  </a:extLst>
                </a:gridCol>
                <a:gridCol w="337678">
                  <a:extLst>
                    <a:ext uri="{9D8B030D-6E8A-4147-A177-3AD203B41FA5}">
                      <a16:colId xmlns:a16="http://schemas.microsoft.com/office/drawing/2014/main" val="20012"/>
                    </a:ext>
                  </a:extLst>
                </a:gridCol>
                <a:gridCol w="337678">
                  <a:extLst>
                    <a:ext uri="{9D8B030D-6E8A-4147-A177-3AD203B41FA5}">
                      <a16:colId xmlns:a16="http://schemas.microsoft.com/office/drawing/2014/main" val="20013"/>
                    </a:ext>
                  </a:extLst>
                </a:gridCol>
              </a:tblGrid>
              <a:tr h="137795">
                <a:tc rowSpan="2" gridSpan="2">
                  <a:txBody>
                    <a:bodyPr/>
                    <a:lstStyle/>
                    <a:p>
                      <a:endParaRPr lang="en-US" sz="1100">
                        <a:effectLst/>
                        <a:latin typeface="Calibri"/>
                      </a:endParaRPr>
                    </a:p>
                  </a:txBody>
                  <a:tcPr marL="6985" marR="6985" marT="698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rowSpan="2" hMerge="1">
                  <a:txBody>
                    <a:bodyPr/>
                    <a:lstStyle/>
                    <a:p>
                      <a:endParaRPr lang="en-US"/>
                    </a:p>
                  </a:txBody>
                  <a:tcPr/>
                </a:tc>
                <a:tc gridSpan="6">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Wild</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Domesticated</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37795">
                <a:tc gridSpan="2" vMerge="1">
                  <a:txBody>
                    <a:bodyPr/>
                    <a:lstStyle/>
                    <a:p>
                      <a:endParaRPr lang="en-US"/>
                    </a:p>
                  </a:txBody>
                  <a:tcPr/>
                </a:tc>
                <a:tc hMerge="1"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LA1547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LA1589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LA1684</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LA2093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LA2176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LA480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LA2706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LA3008</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LA3475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LA410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LA4345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LA4355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7795">
                <a:tc rowSpan="6">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 Wild</a:t>
                      </a:r>
                      <a:endParaRPr lang="en-US" sz="1100">
                        <a:effectLst/>
                        <a:latin typeface="Calibri"/>
                        <a:ea typeface="Calibri"/>
                        <a:cs typeface="Arial"/>
                      </a:endParaRPr>
                    </a:p>
                  </a:txBody>
                  <a:tcPr marL="6985" marR="6985" marT="6985" marB="0" vert="vert27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LA1547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3256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3975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3069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2228</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3006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2165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3478</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1847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1253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3942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2970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LA1589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5323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4755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3566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4563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3396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4860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3173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2406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5491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4426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3"/>
                  </a:ext>
                </a:extLst>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LA1684</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0.086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4020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3008</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3926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2885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4194</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2627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1959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4776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3810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4"/>
                  </a:ext>
                </a:extLst>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LA2093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3395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4575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3260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4943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2919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2093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5630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4384</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5"/>
                  </a:ext>
                </a:extLst>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LA2176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5766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4428</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5955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4287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3411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6670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5610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6"/>
                  </a:ext>
                </a:extLst>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LA480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0.067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0.012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5939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4376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6212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6999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3703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4869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7"/>
                  </a:ext>
                </a:extLst>
              </a:tr>
              <a:tr h="137795">
                <a:tc rowSpan="6">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 Domesticated</a:t>
                      </a:r>
                      <a:endParaRPr lang="en-US" sz="1100">
                        <a:effectLst/>
                        <a:latin typeface="Calibri"/>
                        <a:ea typeface="Calibri"/>
                        <a:cs typeface="Arial"/>
                      </a:endParaRPr>
                    </a:p>
                  </a:txBody>
                  <a:tcPr marL="6985" marR="6985" marT="6985" marB="0" vert="vert27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LA2706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6071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4564</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3785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6716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5794</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LA3008</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0.607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3062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2339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5309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4283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9"/>
                  </a:ext>
                </a:extLst>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LA3475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3824</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7088</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6022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LA410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0.030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0.037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7779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6820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LA4345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0.072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0.065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0.030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0.018</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3601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LA4355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0.034</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0.032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0.010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dirty="0">
                          <a:solidFill>
                            <a:srgbClr val="000000"/>
                          </a:solidFill>
                          <a:effectLst/>
                          <a:latin typeface="Calibri"/>
                          <a:ea typeface="Times New Roman"/>
                          <a:cs typeface="Arial"/>
                        </a:rPr>
                        <a:t> </a:t>
                      </a:r>
                      <a:endParaRPr lang="en-US" sz="1100" dirty="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13"/>
                  </a:ext>
                </a:extLst>
              </a:tr>
            </a:tbl>
          </a:graphicData>
        </a:graphic>
      </p:graphicFrame>
      <p:sp>
        <p:nvSpPr>
          <p:cNvPr id="3" name="Rectangle 2"/>
          <p:cNvSpPr/>
          <p:nvPr/>
        </p:nvSpPr>
        <p:spPr>
          <a:xfrm>
            <a:off x="228600" y="3352800"/>
            <a:ext cx="6324600" cy="3416320"/>
          </a:xfrm>
          <a:prstGeom prst="rect">
            <a:avLst/>
          </a:prstGeom>
        </p:spPr>
        <p:txBody>
          <a:bodyPr wrap="square">
            <a:spAutoFit/>
          </a:bodyPr>
          <a:lstStyle/>
          <a:p>
            <a:r>
              <a:rPr lang="en-US" b="1" dirty="0"/>
              <a:t>Table S2. Rank order shifts of 97 </a:t>
            </a:r>
            <a:r>
              <a:rPr lang="en-US" b="1" i="1" dirty="0"/>
              <a:t>B. cinerea </a:t>
            </a:r>
            <a:r>
              <a:rPr lang="en-US" b="1" dirty="0"/>
              <a:t>isolates by lesion area across all of the tomato accessions.</a:t>
            </a:r>
            <a:endParaRPr lang="en-US" dirty="0"/>
          </a:p>
          <a:p>
            <a:r>
              <a:rPr lang="en-US" dirty="0"/>
              <a:t>Wilcoxon signed-rank test comparing mean </a:t>
            </a:r>
            <a:r>
              <a:rPr lang="en-US" i="1" dirty="0"/>
              <a:t>B. cinerea</a:t>
            </a:r>
            <a:r>
              <a:rPr lang="en-US" dirty="0"/>
              <a:t> lesion area on tomato accessions. This tests for a change in the rank order of the 97 isolates between each pair of tomato accessions. A significant p-value suggests that the relative performance of individual isolates is altered from one host to the other. The lower left corner of the chart includes FDR-corrected p-values, the upper right corner includes the test statistic (W). Bold text indicates significance at p&lt;0.01 after correction, italicized text indicates suggestive p-values 0.01 &lt; p &lt; 0.1. NS shows non-significant interactions.</a:t>
            </a:r>
          </a:p>
        </p:txBody>
      </p:sp>
    </p:spTree>
    <p:extLst>
      <p:ext uri="{BB962C8B-B14F-4D97-AF65-F5344CB8AC3E}">
        <p14:creationId xmlns:p14="http://schemas.microsoft.com/office/powerpoint/2010/main" val="4006530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6200" y="2863840"/>
            <a:ext cx="6477000" cy="4801314"/>
          </a:xfrm>
          <a:prstGeom prst="rect">
            <a:avLst/>
          </a:prstGeom>
        </p:spPr>
        <p:txBody>
          <a:bodyPr wrap="square">
            <a:spAutoFit/>
          </a:bodyPr>
          <a:lstStyle/>
          <a:p>
            <a:r>
              <a:rPr lang="en-US" dirty="0"/>
              <a:t>Table</a:t>
            </a:r>
            <a:r>
              <a:rPr lang="en-US" baseline="0" dirty="0"/>
              <a:t> S3. </a:t>
            </a:r>
          </a:p>
          <a:p>
            <a:r>
              <a:rPr lang="en-US" baseline="0" dirty="0"/>
              <a:t>a) Genes with significant SNPs </a:t>
            </a:r>
            <a:r>
              <a:rPr lang="en-US" dirty="0"/>
              <a:t>on at least two tomato accessions by both </a:t>
            </a:r>
            <a:r>
              <a:rPr lang="en-US" dirty="0" err="1"/>
              <a:t>bigRR</a:t>
            </a:r>
            <a:r>
              <a:rPr lang="en-US" dirty="0"/>
              <a:t> on T4 and GEMMA on B05.10.</a:t>
            </a:r>
          </a:p>
          <a:p>
            <a:r>
              <a:rPr lang="en-US" baseline="0" dirty="0"/>
              <a:t>b) Genes with significant SNPs linked to Botrytis virulence response to tomato domestication </a:t>
            </a:r>
            <a:r>
              <a:rPr lang="en-US" dirty="0"/>
              <a:t> by both </a:t>
            </a:r>
            <a:r>
              <a:rPr lang="en-US" dirty="0" err="1"/>
              <a:t>bigRR</a:t>
            </a:r>
            <a:r>
              <a:rPr lang="en-US" dirty="0"/>
              <a:t> on T4 and GEMMA on B05.10.</a:t>
            </a:r>
            <a:endParaRPr lang="en-US" baseline="0" dirty="0"/>
          </a:p>
          <a:p>
            <a:r>
              <a:rPr lang="en-US" baseline="0" dirty="0"/>
              <a:t>c) </a:t>
            </a:r>
            <a:r>
              <a:rPr lang="en-US" dirty="0"/>
              <a:t>Functional categories significantly overrepresented in genes linked to Botrytis virulence response to tomato by both </a:t>
            </a:r>
            <a:r>
              <a:rPr lang="en-US" dirty="0" err="1"/>
              <a:t>bigRR</a:t>
            </a:r>
            <a:r>
              <a:rPr lang="en-US" dirty="0"/>
              <a:t> on T4 and GEMMA on B05.10.</a:t>
            </a:r>
          </a:p>
          <a:p>
            <a:r>
              <a:rPr lang="en-US" baseline="0" dirty="0"/>
              <a:t>d) </a:t>
            </a:r>
            <a:r>
              <a:rPr lang="en-US" dirty="0"/>
              <a:t>Functional categories significantly overrepresented in genes linked to Botrytis virulence response to tomato domestication by both </a:t>
            </a:r>
            <a:r>
              <a:rPr lang="en-US" dirty="0" err="1"/>
              <a:t>bigRR</a:t>
            </a:r>
            <a:r>
              <a:rPr lang="en-US" dirty="0"/>
              <a:t> on T4 and GEMMA on B05.10.</a:t>
            </a:r>
          </a:p>
          <a:p>
            <a:r>
              <a:rPr lang="en-US" dirty="0"/>
              <a:t>e</a:t>
            </a:r>
            <a:r>
              <a:rPr lang="en-US" baseline="0" dirty="0"/>
              <a:t>) Genes with significant SNPs from </a:t>
            </a:r>
            <a:r>
              <a:rPr lang="en-US" baseline="0" dirty="0" err="1"/>
              <a:t>bigRR</a:t>
            </a:r>
            <a:r>
              <a:rPr lang="en-US" baseline="0" dirty="0"/>
              <a:t> on T4 for Botrytis virulence in 11 or 12 of the tomato accessions. </a:t>
            </a:r>
          </a:p>
          <a:p>
            <a:r>
              <a:rPr lang="en-US" baseline="0" dirty="0"/>
              <a:t>f) </a:t>
            </a:r>
            <a:r>
              <a:rPr lang="en-US" dirty="0"/>
              <a:t>F</a:t>
            </a:r>
            <a:r>
              <a:rPr lang="en-US" baseline="0" dirty="0"/>
              <a:t>unctional categories significantly overrepresented in genes linked to Botrytis virulence response to tomato domestication by </a:t>
            </a:r>
            <a:r>
              <a:rPr lang="en-US" baseline="0" dirty="0" err="1"/>
              <a:t>bigRR</a:t>
            </a:r>
            <a:r>
              <a:rPr lang="en-US" baseline="0" dirty="0"/>
              <a:t> on T4 alone.</a:t>
            </a:r>
          </a:p>
        </p:txBody>
      </p:sp>
      <p:sp>
        <p:nvSpPr>
          <p:cNvPr id="4" name="TextBox 3">
            <a:extLst>
              <a:ext uri="{FF2B5EF4-FFF2-40B4-BE49-F238E27FC236}">
                <a16:creationId xmlns:a16="http://schemas.microsoft.com/office/drawing/2014/main" id="{AAE7CE75-FA19-4508-82F9-100625407C76}"/>
              </a:ext>
            </a:extLst>
          </p:cNvPr>
          <p:cNvSpPr txBox="1"/>
          <p:nvPr/>
        </p:nvSpPr>
        <p:spPr>
          <a:xfrm>
            <a:off x="2273261" y="685800"/>
            <a:ext cx="2082878" cy="369332"/>
          </a:xfrm>
          <a:prstGeom prst="rect">
            <a:avLst/>
          </a:prstGeom>
          <a:noFill/>
        </p:spPr>
        <p:txBody>
          <a:bodyPr wrap="none" rtlCol="0">
            <a:spAutoFit/>
          </a:bodyPr>
          <a:lstStyle/>
          <a:p>
            <a:r>
              <a:rPr lang="en-US" dirty="0"/>
              <a:t>See separate .</a:t>
            </a:r>
            <a:r>
              <a:rPr lang="en-US" dirty="0" err="1"/>
              <a:t>xls</a:t>
            </a:r>
            <a:r>
              <a:rPr lang="en-US" dirty="0"/>
              <a:t> file</a:t>
            </a:r>
          </a:p>
        </p:txBody>
      </p:sp>
    </p:spTree>
    <p:extLst>
      <p:ext uri="{BB962C8B-B14F-4D97-AF65-F5344CB8AC3E}">
        <p14:creationId xmlns:p14="http://schemas.microsoft.com/office/powerpoint/2010/main" val="1092615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nesoltis\Documents\Projects\BcSolGWAS\paper\plots\FigR5\FigR5_Sl_LesionSize_IntMean_wilcoxtop.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140677"/>
            <a:ext cx="3200401" cy="337624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81000" y="3733800"/>
            <a:ext cx="3429000" cy="3693319"/>
          </a:xfrm>
          <a:prstGeom prst="rect">
            <a:avLst/>
          </a:prstGeom>
        </p:spPr>
        <p:txBody>
          <a:bodyPr>
            <a:spAutoFit/>
          </a:bodyPr>
          <a:lstStyle/>
          <a:p>
            <a:r>
              <a:rPr lang="en-US" b="1" dirty="0"/>
              <a:t>Figure S1. Rank order plot of B. cinerea lesion size on two tomato genotypes. </a:t>
            </a:r>
            <a:endParaRPr lang="en-US" dirty="0"/>
          </a:p>
          <a:p>
            <a:r>
              <a:rPr lang="en-US" dirty="0"/>
              <a:t>Each B. cinerea isolate is a straight line tracing mean lesion size on LA1547 to mean on LA0410, the two host genotypes with the most pronounced effect on the rank order of isolates by lesion size (Wilcoxon signed-rank test with FDR-correction, p &lt; 7.18e-17, Table S1). </a:t>
            </a:r>
          </a:p>
          <a:p>
            <a:endParaRPr lang="en-US" dirty="0"/>
          </a:p>
        </p:txBody>
      </p:sp>
    </p:spTree>
    <p:extLst>
      <p:ext uri="{BB962C8B-B14F-4D97-AF65-F5344CB8AC3E}">
        <p14:creationId xmlns:p14="http://schemas.microsoft.com/office/powerpoint/2010/main" val="420653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02C4F0-DD72-46F0-A9E7-3588C82D5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870813"/>
            <a:ext cx="6858000" cy="4286250"/>
          </a:xfrm>
          <a:prstGeom prst="rect">
            <a:avLst/>
          </a:prstGeom>
        </p:spPr>
      </p:pic>
      <p:pic>
        <p:nvPicPr>
          <p:cNvPr id="7" name="Picture 6">
            <a:extLst>
              <a:ext uri="{FF2B5EF4-FFF2-40B4-BE49-F238E27FC236}">
                <a16:creationId xmlns:a16="http://schemas.microsoft.com/office/drawing/2014/main" id="{F4C59987-03D8-437A-9512-79263CA94D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57200"/>
            <a:ext cx="6858000" cy="4286250"/>
          </a:xfrm>
          <a:prstGeom prst="rect">
            <a:avLst/>
          </a:prstGeom>
        </p:spPr>
      </p:pic>
    </p:spTree>
    <p:extLst>
      <p:ext uri="{BB962C8B-B14F-4D97-AF65-F5344CB8AC3E}">
        <p14:creationId xmlns:p14="http://schemas.microsoft.com/office/powerpoint/2010/main" val="3208062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381000" y="3733800"/>
            <a:ext cx="4800600" cy="5078313"/>
          </a:xfrm>
          <a:prstGeom prst="rect">
            <a:avLst/>
          </a:prstGeom>
        </p:spPr>
        <p:txBody>
          <a:bodyPr wrap="square">
            <a:spAutoFit/>
          </a:bodyPr>
          <a:lstStyle/>
          <a:p>
            <a:r>
              <a:rPr lang="en-US" b="1" dirty="0"/>
              <a:t>Figure S2. GWA by GEMMA of </a:t>
            </a:r>
            <a:r>
              <a:rPr lang="en-US" b="1" i="1" dirty="0"/>
              <a:t>B. cinerea</a:t>
            </a:r>
            <a:r>
              <a:rPr lang="en-US" b="1" dirty="0"/>
              <a:t> lesion size on individual tomato genotypes.</a:t>
            </a:r>
            <a:endParaRPr lang="en-US" dirty="0"/>
          </a:p>
          <a:p>
            <a:r>
              <a:rPr lang="en-US" i="1" dirty="0"/>
              <a:t>Botrytis cinerea </a:t>
            </a:r>
            <a:r>
              <a:rPr lang="en-US" dirty="0"/>
              <a:t>chromosomes are differentiated by shading, alternating light and dark grey.</a:t>
            </a:r>
          </a:p>
          <a:p>
            <a:r>
              <a:rPr lang="en-US" dirty="0"/>
              <a:t>a) Manhattan plot of estimated SNP effect sizes for </a:t>
            </a:r>
            <a:r>
              <a:rPr lang="en-US" i="1" dirty="0"/>
              <a:t>B. cinerea </a:t>
            </a:r>
            <a:r>
              <a:rPr lang="en-US" dirty="0"/>
              <a:t>lesion size using a single tomato accession, LA2093. The 99% permutation threshold for SNP significance is shown with a dotted line, the 99.9% threshold is a dashed line.</a:t>
            </a:r>
          </a:p>
          <a:p>
            <a:r>
              <a:rPr lang="en-US" dirty="0"/>
              <a:t>b) The number of tomato accessions for which a </a:t>
            </a:r>
            <a:r>
              <a:rPr lang="en-US" i="1" dirty="0"/>
              <a:t>B. cinerea</a:t>
            </a:r>
            <a:r>
              <a:rPr lang="en-US" dirty="0"/>
              <a:t> SNP was significantly linked to lesion development using the 99.9% permutation threshold. Frequency is number of phenotypes in which the SNP is significant. Vertical dotted lines identify regions with overlap between the significant SNPs for LA2093 and significance across most (≥10) of tomato genotypes tested.</a:t>
            </a:r>
          </a:p>
          <a:p>
            <a:endParaRPr lang="en-US" dirty="0"/>
          </a:p>
        </p:txBody>
      </p:sp>
    </p:spTree>
    <p:extLst>
      <p:ext uri="{BB962C8B-B14F-4D97-AF65-F5344CB8AC3E}">
        <p14:creationId xmlns:p14="http://schemas.microsoft.com/office/powerpoint/2010/main" val="2371028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C8B5EC8-7FA7-4CBE-97F8-8F61F2FB86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6858000" cy="4286250"/>
          </a:xfrm>
          <a:prstGeom prst="rect">
            <a:avLst/>
          </a:prstGeom>
        </p:spPr>
      </p:pic>
      <p:pic>
        <p:nvPicPr>
          <p:cNvPr id="9" name="Picture 8">
            <a:extLst>
              <a:ext uri="{FF2B5EF4-FFF2-40B4-BE49-F238E27FC236}">
                <a16:creationId xmlns:a16="http://schemas.microsoft.com/office/drawing/2014/main" id="{B46AE097-1415-4373-ADD7-F376751411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0400" y="0"/>
            <a:ext cx="3657600" cy="2743200"/>
          </a:xfrm>
          <a:prstGeom prst="rect">
            <a:avLst/>
          </a:prstGeom>
        </p:spPr>
      </p:pic>
      <p:pic>
        <p:nvPicPr>
          <p:cNvPr id="13" name="Picture 12">
            <a:extLst>
              <a:ext uri="{FF2B5EF4-FFF2-40B4-BE49-F238E27FC236}">
                <a16:creationId xmlns:a16="http://schemas.microsoft.com/office/drawing/2014/main" id="{8F451C69-72F1-4149-9586-91F46E744A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055326"/>
            <a:ext cx="6858000" cy="4572000"/>
          </a:xfrm>
          <a:prstGeom prst="rect">
            <a:avLst/>
          </a:prstGeom>
        </p:spPr>
      </p:pic>
      <p:pic>
        <p:nvPicPr>
          <p:cNvPr id="11" name="Picture 10">
            <a:extLst>
              <a:ext uri="{FF2B5EF4-FFF2-40B4-BE49-F238E27FC236}">
                <a16:creationId xmlns:a16="http://schemas.microsoft.com/office/drawing/2014/main" id="{6C6F7BB8-2FE9-4D98-8ED0-DE4A88A170E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00400" y="5055326"/>
            <a:ext cx="3657600" cy="2743200"/>
          </a:xfrm>
          <a:prstGeom prst="rect">
            <a:avLst/>
          </a:prstGeom>
        </p:spPr>
      </p:pic>
    </p:spTree>
    <p:extLst>
      <p:ext uri="{BB962C8B-B14F-4D97-AF65-F5344CB8AC3E}">
        <p14:creationId xmlns:p14="http://schemas.microsoft.com/office/powerpoint/2010/main" val="3314333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36786" y="2696735"/>
            <a:ext cx="4151586" cy="4801314"/>
          </a:xfrm>
          <a:prstGeom prst="rect">
            <a:avLst/>
          </a:prstGeom>
        </p:spPr>
        <p:txBody>
          <a:bodyPr wrap="square">
            <a:spAutoFit/>
          </a:bodyPr>
          <a:lstStyle/>
          <a:p>
            <a:r>
              <a:rPr lang="en-US" b="1" dirty="0"/>
              <a:t>Figure S3. Frequency of overlap in </a:t>
            </a:r>
            <a:r>
              <a:rPr lang="en-US" b="1" i="1" dirty="0"/>
              <a:t>B. cinerea</a:t>
            </a:r>
            <a:r>
              <a:rPr lang="en-US" b="1" dirty="0"/>
              <a:t> GEMMA GWA significance across tomato accessions.</a:t>
            </a:r>
            <a:endParaRPr lang="en-US" dirty="0"/>
          </a:p>
          <a:p>
            <a:pPr marL="342900" indent="-342900">
              <a:buAutoNum type="alphaLcParenR"/>
            </a:pPr>
            <a:r>
              <a:rPr lang="en-US" dirty="0"/>
              <a:t>Frequency with which the top 1000 </a:t>
            </a:r>
            <a:r>
              <a:rPr lang="en-US" i="1" dirty="0"/>
              <a:t>B. cinerea</a:t>
            </a:r>
            <a:r>
              <a:rPr lang="en-US" dirty="0"/>
              <a:t> SNPs per phenotype significantly associated with lesion size on the 12 tomato accessions using the 99.9% permutation threshold. </a:t>
            </a:r>
          </a:p>
          <a:p>
            <a:pPr marL="342900" indent="-342900">
              <a:buAutoNum type="alphaLcParenR"/>
            </a:pPr>
            <a:r>
              <a:rPr lang="en-US" dirty="0"/>
              <a:t>Frequency with which a </a:t>
            </a:r>
            <a:r>
              <a:rPr lang="en-US" i="1" dirty="0"/>
              <a:t>B. cinerea</a:t>
            </a:r>
            <a:r>
              <a:rPr lang="en-US" dirty="0"/>
              <a:t> gene significantly associated with lesion size on the 12 tomato accessions. Genes were called as significant if there was one of the top 1000 significant SNPs per phenotype at the 99.9% permutation threshold within the gene body, or within 2kb of the gene body.</a:t>
            </a:r>
          </a:p>
        </p:txBody>
      </p:sp>
    </p:spTree>
    <p:extLst>
      <p:ext uri="{BB962C8B-B14F-4D97-AF65-F5344CB8AC3E}">
        <p14:creationId xmlns:p14="http://schemas.microsoft.com/office/powerpoint/2010/main" val="241645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DB7A42-B28A-4379-919A-A7BE1BB560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76"/>
            <a:ext cx="6858000" cy="4572000"/>
          </a:xfrm>
          <a:prstGeom prst="rect">
            <a:avLst/>
          </a:prstGeom>
        </p:spPr>
      </p:pic>
      <p:pic>
        <p:nvPicPr>
          <p:cNvPr id="7" name="Picture 6">
            <a:extLst>
              <a:ext uri="{FF2B5EF4-FFF2-40B4-BE49-F238E27FC236}">
                <a16:creationId xmlns:a16="http://schemas.microsoft.com/office/drawing/2014/main" id="{1E28D4AE-5D99-427E-94C0-0B8E37181D1F}"/>
              </a:ext>
            </a:extLst>
          </p:cNvPr>
          <p:cNvPicPr>
            <a:picLocks noChangeAspect="1"/>
          </p:cNvPicPr>
          <p:nvPr/>
        </p:nvPicPr>
        <p:blipFill rotWithShape="1">
          <a:blip r:embed="rId3">
            <a:extLst>
              <a:ext uri="{28A0092B-C50C-407E-A947-70E740481C1C}">
                <a14:useLocalDpi xmlns:a14="http://schemas.microsoft.com/office/drawing/2010/main" val="0"/>
              </a:ext>
            </a:extLst>
          </a:blip>
          <a:srcRect l="13333" b="10000"/>
          <a:stretch/>
        </p:blipFill>
        <p:spPr>
          <a:xfrm>
            <a:off x="103946" y="4879522"/>
            <a:ext cx="3325053" cy="3452940"/>
          </a:xfrm>
          <a:prstGeom prst="rect">
            <a:avLst/>
          </a:prstGeom>
        </p:spPr>
      </p:pic>
      <p:pic>
        <p:nvPicPr>
          <p:cNvPr id="9" name="Picture 8">
            <a:extLst>
              <a:ext uri="{FF2B5EF4-FFF2-40B4-BE49-F238E27FC236}">
                <a16:creationId xmlns:a16="http://schemas.microsoft.com/office/drawing/2014/main" id="{287301AE-4C85-4E28-8581-A1DDFA6A7C4B}"/>
              </a:ext>
            </a:extLst>
          </p:cNvPr>
          <p:cNvPicPr>
            <a:picLocks noChangeAspect="1"/>
          </p:cNvPicPr>
          <p:nvPr/>
        </p:nvPicPr>
        <p:blipFill rotWithShape="1">
          <a:blip r:embed="rId4">
            <a:extLst>
              <a:ext uri="{28A0092B-C50C-407E-A947-70E740481C1C}">
                <a14:useLocalDpi xmlns:a14="http://schemas.microsoft.com/office/drawing/2010/main" val="0"/>
              </a:ext>
            </a:extLst>
          </a:blip>
          <a:srcRect l="8022" t="7778" r="6423" b="6666"/>
          <a:stretch/>
        </p:blipFill>
        <p:spPr>
          <a:xfrm>
            <a:off x="3549686" y="5064954"/>
            <a:ext cx="3282426" cy="3282424"/>
          </a:xfrm>
          <a:prstGeom prst="rect">
            <a:avLst/>
          </a:prstGeom>
        </p:spPr>
      </p:pic>
    </p:spTree>
    <p:extLst>
      <p:ext uri="{BB962C8B-B14F-4D97-AF65-F5344CB8AC3E}">
        <p14:creationId xmlns:p14="http://schemas.microsoft.com/office/powerpoint/2010/main" val="2020308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20740</TotalTime>
  <Words>2203</Words>
  <Application>Microsoft Office PowerPoint</Application>
  <PresentationFormat>On-screen Show (4:3)</PresentationFormat>
  <Paragraphs>1450</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California,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 Soltis</dc:creator>
  <cp:lastModifiedBy>nesol</cp:lastModifiedBy>
  <cp:revision>43</cp:revision>
  <dcterms:created xsi:type="dcterms:W3CDTF">2018-01-09T00:51:21Z</dcterms:created>
  <dcterms:modified xsi:type="dcterms:W3CDTF">2018-05-03T23:20:08Z</dcterms:modified>
</cp:coreProperties>
</file>