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72" r:id="rId2"/>
    <p:sldId id="273" r:id="rId3"/>
  </p:sldIdLst>
  <p:sldSz cx="6858000" cy="9144000" type="letter"/>
  <p:notesSz cx="6858000" cy="9144000"/>
  <p:defaultTextStyle>
    <a:defPPr>
      <a:defRPr lang="en-US"/>
    </a:defPPr>
    <a:lvl1pPr marL="0" algn="l" defTabSz="9577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78898" algn="l" defTabSz="9577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57795" algn="l" defTabSz="9577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436694" algn="l" defTabSz="9577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915592" algn="l" defTabSz="9577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94489" algn="l" defTabSz="9577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873387" algn="l" defTabSz="9577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352284" algn="l" defTabSz="9577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831183" algn="l" defTabSz="9577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463" autoAdjust="0"/>
  </p:normalViewPr>
  <p:slideViewPr>
    <p:cSldViewPr>
      <p:cViewPr varScale="1">
        <p:scale>
          <a:sx n="40" d="100"/>
          <a:sy n="40" d="100"/>
        </p:scale>
        <p:origin x="2324" y="3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565908-5270-4969-9DF6-BEB77AF8793D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FED858-65C7-45A1-8FE1-9A5B869AA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548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 7.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4A299-5F04-4920-B439-51E63F0439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66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78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66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4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3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22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11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91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05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6"/>
            <a:ext cx="1543050" cy="78020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6"/>
            <a:ext cx="4514850" cy="78020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10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46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4" y="5875868"/>
            <a:ext cx="5829300" cy="1816100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4" y="3875618"/>
            <a:ext cx="5829300" cy="2000249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7889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5779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3669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155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39448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87338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35228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3118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20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8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8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80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9"/>
            <a:ext cx="3030141" cy="853015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898" indent="0">
              <a:buNone/>
              <a:defRPr sz="2200" b="1"/>
            </a:lvl2pPr>
            <a:lvl3pPr marL="957795" indent="0">
              <a:buNone/>
              <a:defRPr sz="1800" b="1"/>
            </a:lvl3pPr>
            <a:lvl4pPr marL="1436694" indent="0">
              <a:buNone/>
              <a:defRPr sz="1700" b="1"/>
            </a:lvl4pPr>
            <a:lvl5pPr marL="1915592" indent="0">
              <a:buNone/>
              <a:defRPr sz="1700" b="1"/>
            </a:lvl5pPr>
            <a:lvl6pPr marL="2394489" indent="0">
              <a:buNone/>
              <a:defRPr sz="1700" b="1"/>
            </a:lvl6pPr>
            <a:lvl7pPr marL="2873387" indent="0">
              <a:buNone/>
              <a:defRPr sz="1700" b="1"/>
            </a:lvl7pPr>
            <a:lvl8pPr marL="3352284" indent="0">
              <a:buNone/>
              <a:defRPr sz="1700" b="1"/>
            </a:lvl8pPr>
            <a:lvl9pPr marL="3831183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5"/>
            <a:ext cx="3030141" cy="5268384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8" y="2046819"/>
            <a:ext cx="3031332" cy="853015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898" indent="0">
              <a:buNone/>
              <a:defRPr sz="2200" b="1"/>
            </a:lvl2pPr>
            <a:lvl3pPr marL="957795" indent="0">
              <a:buNone/>
              <a:defRPr sz="1800" b="1"/>
            </a:lvl3pPr>
            <a:lvl4pPr marL="1436694" indent="0">
              <a:buNone/>
              <a:defRPr sz="1700" b="1"/>
            </a:lvl4pPr>
            <a:lvl5pPr marL="1915592" indent="0">
              <a:buNone/>
              <a:defRPr sz="1700" b="1"/>
            </a:lvl5pPr>
            <a:lvl6pPr marL="2394489" indent="0">
              <a:buNone/>
              <a:defRPr sz="1700" b="1"/>
            </a:lvl6pPr>
            <a:lvl7pPr marL="2873387" indent="0">
              <a:buNone/>
              <a:defRPr sz="1700" b="1"/>
            </a:lvl7pPr>
            <a:lvl8pPr marL="3352284" indent="0">
              <a:buNone/>
              <a:defRPr sz="1700" b="1"/>
            </a:lvl8pPr>
            <a:lvl9pPr marL="3831183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8" y="2899835"/>
            <a:ext cx="3031332" cy="5268384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83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84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82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2" y="364067"/>
            <a:ext cx="2256234" cy="154940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4068"/>
            <a:ext cx="3833813" cy="7804151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2" y="1913466"/>
            <a:ext cx="2256234" cy="6254751"/>
          </a:xfrm>
        </p:spPr>
        <p:txBody>
          <a:bodyPr/>
          <a:lstStyle>
            <a:lvl1pPr marL="0" indent="0">
              <a:buNone/>
              <a:defRPr sz="1500"/>
            </a:lvl1pPr>
            <a:lvl2pPr marL="478898" indent="0">
              <a:buNone/>
              <a:defRPr sz="1300"/>
            </a:lvl2pPr>
            <a:lvl3pPr marL="957795" indent="0">
              <a:buNone/>
              <a:defRPr sz="1000"/>
            </a:lvl3pPr>
            <a:lvl4pPr marL="1436694" indent="0">
              <a:buNone/>
              <a:defRPr sz="1000"/>
            </a:lvl4pPr>
            <a:lvl5pPr marL="1915592" indent="0">
              <a:buNone/>
              <a:defRPr sz="1000"/>
            </a:lvl5pPr>
            <a:lvl6pPr marL="2394489" indent="0">
              <a:buNone/>
              <a:defRPr sz="1000"/>
            </a:lvl6pPr>
            <a:lvl7pPr marL="2873387" indent="0">
              <a:buNone/>
              <a:defRPr sz="1000"/>
            </a:lvl7pPr>
            <a:lvl8pPr marL="3352284" indent="0">
              <a:buNone/>
              <a:defRPr sz="1000"/>
            </a:lvl8pPr>
            <a:lvl9pPr marL="383118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79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300"/>
            </a:lvl1pPr>
            <a:lvl2pPr marL="478898" indent="0">
              <a:buNone/>
              <a:defRPr sz="3000"/>
            </a:lvl2pPr>
            <a:lvl3pPr marL="957795" indent="0">
              <a:buNone/>
              <a:defRPr sz="2500"/>
            </a:lvl3pPr>
            <a:lvl4pPr marL="1436694" indent="0">
              <a:buNone/>
              <a:defRPr sz="2200"/>
            </a:lvl4pPr>
            <a:lvl5pPr marL="1915592" indent="0">
              <a:buNone/>
              <a:defRPr sz="2200"/>
            </a:lvl5pPr>
            <a:lvl6pPr marL="2394489" indent="0">
              <a:buNone/>
              <a:defRPr sz="2200"/>
            </a:lvl6pPr>
            <a:lvl7pPr marL="2873387" indent="0">
              <a:buNone/>
              <a:defRPr sz="2200"/>
            </a:lvl7pPr>
            <a:lvl8pPr marL="3352284" indent="0">
              <a:buNone/>
              <a:defRPr sz="2200"/>
            </a:lvl8pPr>
            <a:lvl9pPr marL="3831183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500"/>
            </a:lvl1pPr>
            <a:lvl2pPr marL="478898" indent="0">
              <a:buNone/>
              <a:defRPr sz="1300"/>
            </a:lvl2pPr>
            <a:lvl3pPr marL="957795" indent="0">
              <a:buNone/>
              <a:defRPr sz="1000"/>
            </a:lvl3pPr>
            <a:lvl4pPr marL="1436694" indent="0">
              <a:buNone/>
              <a:defRPr sz="1000"/>
            </a:lvl4pPr>
            <a:lvl5pPr marL="1915592" indent="0">
              <a:buNone/>
              <a:defRPr sz="1000"/>
            </a:lvl5pPr>
            <a:lvl6pPr marL="2394489" indent="0">
              <a:buNone/>
              <a:defRPr sz="1000"/>
            </a:lvl6pPr>
            <a:lvl7pPr marL="2873387" indent="0">
              <a:buNone/>
              <a:defRPr sz="1000"/>
            </a:lvl7pPr>
            <a:lvl8pPr marL="3352284" indent="0">
              <a:buNone/>
              <a:defRPr sz="1000"/>
            </a:lvl8pPr>
            <a:lvl9pPr marL="383118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0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5"/>
            <a:ext cx="6172200" cy="1524000"/>
          </a:xfrm>
          <a:prstGeom prst="rect">
            <a:avLst/>
          </a:prstGeom>
        </p:spPr>
        <p:txBody>
          <a:bodyPr vert="horz" lIns="95780" tIns="47890" rIns="95780" bIns="4789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8"/>
          </a:xfrm>
          <a:prstGeom prst="rect">
            <a:avLst/>
          </a:prstGeom>
        </p:spPr>
        <p:txBody>
          <a:bodyPr vert="horz" lIns="95780" tIns="47890" rIns="95780" bIns="4789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5"/>
            <a:ext cx="1600200" cy="486834"/>
          </a:xfrm>
          <a:prstGeom prst="rect">
            <a:avLst/>
          </a:prstGeom>
        </p:spPr>
        <p:txBody>
          <a:bodyPr vert="horz" lIns="95780" tIns="47890" rIns="95780" bIns="47890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36AD2-7272-43A5-83B9-65017B25DD9B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5"/>
            <a:ext cx="2171700" cy="486834"/>
          </a:xfrm>
          <a:prstGeom prst="rect">
            <a:avLst/>
          </a:prstGeom>
        </p:spPr>
        <p:txBody>
          <a:bodyPr vert="horz" lIns="95780" tIns="47890" rIns="95780" bIns="4789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5"/>
            <a:ext cx="1600200" cy="486834"/>
          </a:xfrm>
          <a:prstGeom prst="rect">
            <a:avLst/>
          </a:prstGeom>
        </p:spPr>
        <p:txBody>
          <a:bodyPr vert="horz" lIns="95780" tIns="47890" rIns="95780" bIns="47890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135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57795" rtl="0" eaLnBrk="1" latinLnBrk="0" hangingPunct="1">
        <a:spcBef>
          <a:spcPct val="0"/>
        </a:spcBef>
        <a:buNone/>
        <a:defRPr sz="4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174" indent="-359174" algn="l" defTabSz="957795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778209" indent="-299311" algn="l" defTabSz="957795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197245" indent="-239449" algn="l" defTabSz="9577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76143" indent="-239449" algn="l" defTabSz="957795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55040" indent="-239449" algn="l" defTabSz="957795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633938" indent="-239449" algn="l" defTabSz="9577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835" indent="-239449" algn="l" defTabSz="9577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735" indent="-239449" algn="l" defTabSz="9577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632" indent="-239449" algn="l" defTabSz="9577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77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78898" algn="l" defTabSz="9577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57795" algn="l" defTabSz="9577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694" algn="l" defTabSz="9577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592" algn="l" defTabSz="9577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489" algn="l" defTabSz="9577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387" algn="l" defTabSz="9577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284" algn="l" defTabSz="9577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183" algn="l" defTabSz="9577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17981"/>
            <a:ext cx="6858000" cy="9058230"/>
            <a:chOff x="0" y="17981"/>
            <a:chExt cx="6858000" cy="905823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47" t="12792" r="11417" b="11572"/>
            <a:stretch/>
          </p:blipFill>
          <p:spPr bwMode="auto">
            <a:xfrm>
              <a:off x="3298834" y="5185548"/>
              <a:ext cx="3515762" cy="3666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3" descr="C:\Users\nesoltis\Documents\Projects\BcSolGWAS\paper\plots\ActualPaper\FigR8\Venn_SNPs_10NA_numbered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014" t="4861" r="6294" b="4146"/>
            <a:stretch/>
          </p:blipFill>
          <p:spPr bwMode="auto">
            <a:xfrm>
              <a:off x="0" y="5062112"/>
              <a:ext cx="3383280" cy="401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Picture 2" descr="C:\Users\nesoltis\Documents\Projects\BcSolGWAS\paper\plots\ActualPaper\FigR8\FigR8_SlBc_trueMAF20_10NA_domest.ManhattanPlot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47185"/>
              <a:ext cx="6858000" cy="45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23327" y="17981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0" y="488514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32500" y="4903857"/>
              <a:ext cx="2808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</a:t>
              </a:r>
            </a:p>
          </p:txBody>
        </p:sp>
        <p:pic>
          <p:nvPicPr>
            <p:cNvPr id="1031" name="Picture 7" descr="C:\Users\nesoltis\Documents\Projects\BcSolGWAS\paper\plots\ActualPaper\FigR8\FigR8_Sl_legend.jp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761" t="27706" b="56450"/>
            <a:stretch/>
          </p:blipFill>
          <p:spPr bwMode="auto">
            <a:xfrm>
              <a:off x="5478438" y="3429000"/>
              <a:ext cx="1250868" cy="724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79635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71C07-92A1-466A-9BD1-C02889F97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Figure 7. GWA analysis of domestication sensitivity in </a:t>
            </a:r>
            <a:r>
              <a:rPr lang="en-US" b="1" i="1" dirty="0"/>
              <a:t>B. cinerea</a:t>
            </a:r>
            <a:r>
              <a:rPr lang="en-US" b="1" dirty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Domestication sensitivity of each isolate was estimated using the average virulence on the wild and domesticated tomato germplasm and using calculated Sensitivity. This was then utilized for GWA mapping by </a:t>
            </a:r>
            <a:r>
              <a:rPr lang="en-US" dirty="0" err="1"/>
              <a:t>bigRR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a) The top 1000 SNPs that significantly affect lesion size across domesticated tomato, wild tomato or domestication sensitivity are shown. Significance is called as crossing the 99% permutation threshold.</a:t>
            </a:r>
          </a:p>
          <a:p>
            <a:pPr marL="0" indent="0">
              <a:buNone/>
            </a:pPr>
            <a:r>
              <a:rPr lang="en-US" dirty="0"/>
              <a:t>b) Venn diagram of overlapping SNPs identified as crossing the 99% permutation threshold for each trait.</a:t>
            </a:r>
          </a:p>
          <a:p>
            <a:pPr marL="0" indent="0">
              <a:buNone/>
            </a:pPr>
            <a:r>
              <a:rPr lang="en-US" dirty="0"/>
              <a:t>c) Venn diagram of overlapping genes identified as crossing the 99% permutation threshold for each trait. Genes were called as significant if there was one significant SNP within the gene body or within 2kb of the gene body.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490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7249</TotalTime>
  <Words>148</Words>
  <Application>Microsoft Office PowerPoint</Application>
  <PresentationFormat>Letter Paper (8.5x11 in)</PresentationFormat>
  <Paragraphs>10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>University of California, Davis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Nicole Soltis</dc:creator>
  <cp:lastModifiedBy>N S</cp:lastModifiedBy>
  <cp:revision>73</cp:revision>
  <dcterms:created xsi:type="dcterms:W3CDTF">2017-01-23T23:35:12Z</dcterms:created>
  <dcterms:modified xsi:type="dcterms:W3CDTF">2018-08-13T22:41:28Z</dcterms:modified>
</cp:coreProperties>
</file>