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6858000" cy="9144000" type="letter"/>
  <p:notesSz cx="6858000" cy="9144000"/>
  <p:defaultTextStyle>
    <a:defPPr>
      <a:defRPr lang="en-US"/>
    </a:defPPr>
    <a:lvl1pPr marL="0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898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795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69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592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489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387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28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183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48" autoAdjust="0"/>
  </p:normalViewPr>
  <p:slideViewPr>
    <p:cSldViewPr>
      <p:cViewPr varScale="1">
        <p:scale>
          <a:sx n="48" d="100"/>
          <a:sy n="48" d="100"/>
        </p:scale>
        <p:origin x="2144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5908-5270-4969-9DF6-BEB77AF8793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ED858-65C7-45A1-8FE1-9A5B869A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4.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ED858-65C7-45A1-8FE1-9A5B869AA1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5875868"/>
            <a:ext cx="5829300" cy="18161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3875618"/>
            <a:ext cx="5829300" cy="200024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88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3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2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1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9"/>
            <a:ext cx="3030141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8" y="2046819"/>
            <a:ext cx="3031332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8" y="2899835"/>
            <a:ext cx="3031332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4" cy="154940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3" cy="7804151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6"/>
            <a:ext cx="2256234" cy="6254751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300"/>
            </a:lvl1pPr>
            <a:lvl2pPr marL="478898" indent="0">
              <a:buNone/>
              <a:defRPr sz="3000"/>
            </a:lvl2pPr>
            <a:lvl3pPr marL="957795" indent="0">
              <a:buNone/>
              <a:defRPr sz="2500"/>
            </a:lvl3pPr>
            <a:lvl4pPr marL="1436694" indent="0">
              <a:buNone/>
              <a:defRPr sz="2200"/>
            </a:lvl4pPr>
            <a:lvl5pPr marL="1915592" indent="0">
              <a:buNone/>
              <a:defRPr sz="2200"/>
            </a:lvl5pPr>
            <a:lvl6pPr marL="2394489" indent="0">
              <a:buNone/>
              <a:defRPr sz="2200"/>
            </a:lvl6pPr>
            <a:lvl7pPr marL="2873387" indent="0">
              <a:buNone/>
              <a:defRPr sz="2200"/>
            </a:lvl7pPr>
            <a:lvl8pPr marL="3352284" indent="0">
              <a:buNone/>
              <a:defRPr sz="2200"/>
            </a:lvl8pPr>
            <a:lvl9pPr marL="383118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  <a:prstGeom prst="rect">
            <a:avLst/>
          </a:prstGeom>
        </p:spPr>
        <p:txBody>
          <a:bodyPr vert="horz" lIns="95780" tIns="47890" rIns="95780" bIns="478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8"/>
          </a:xfrm>
          <a:prstGeom prst="rect">
            <a:avLst/>
          </a:prstGeom>
        </p:spPr>
        <p:txBody>
          <a:bodyPr vert="horz" lIns="95780" tIns="47890" rIns="95780" bIns="478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6AD2-7272-43A5-83B9-65017B25DD9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795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4" indent="-359174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9" indent="-299311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4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43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40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38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32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5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2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89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87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3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839D7C-FC84-422E-B800-DB21645208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81" y="4747520"/>
            <a:ext cx="6480419" cy="43202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AAD451-C9E0-4CEA-99BD-1666B4D1E8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17" y="0"/>
            <a:ext cx="6858000" cy="4572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07613" y="76201"/>
            <a:ext cx="447226" cy="4783806"/>
            <a:chOff x="107613" y="76201"/>
            <a:chExt cx="447226" cy="4783806"/>
          </a:xfrm>
        </p:grpSpPr>
        <p:sp>
          <p:nvSpPr>
            <p:cNvPr id="7" name="TextBox 6"/>
            <p:cNvSpPr txBox="1"/>
            <p:nvPr/>
          </p:nvSpPr>
          <p:spPr>
            <a:xfrm>
              <a:off x="107613" y="76201"/>
              <a:ext cx="421578" cy="430881"/>
            </a:xfrm>
            <a:prstGeom prst="rect">
              <a:avLst/>
            </a:prstGeom>
            <a:noFill/>
          </p:spPr>
          <p:txBody>
            <a:bodyPr wrap="none" lIns="152394" tIns="76197" rIns="152394" bIns="76197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7231" y="4429126"/>
              <a:ext cx="437608" cy="430881"/>
            </a:xfrm>
            <a:prstGeom prst="rect">
              <a:avLst/>
            </a:prstGeom>
            <a:noFill/>
          </p:spPr>
          <p:txBody>
            <a:bodyPr wrap="none" lIns="152394" tIns="76197" rIns="152394" bIns="76197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5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E15C-72BD-43FB-9C95-89F53E5C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Figure 4. GWA of </a:t>
            </a:r>
            <a:r>
              <a:rPr lang="en-US" sz="1700" b="1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lesion size on individual tomato genotypes.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Botrytis cinerea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chromosomes are differentiated by shading, alternating light and dark grey.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a) Manhattan plot of estimated SNP effect sizes from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bigRR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B. cinerea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lesion size using a single tomato accession, LA2093. Permutation-derived thresholds are shown in horizontal dashed lines.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b) The number of tomato accessions for which a </a:t>
            </a: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SNP was significantly linked to lesion development by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bigRR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using the 99% permutation threshold. Frequency is number of phenotypes in which the SNP exceeds the threshold. Vertical dotted lines identify regions with overlap between the top 100 large-effect SNPs for LA2093 and significance across the majority (≥6) of tomato genotypes tested.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8752</TotalTime>
  <Words>140</Words>
  <Application>Microsoft Office PowerPoint</Application>
  <PresentationFormat>Letter Paper (8.5x11 in)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Soltis</dc:creator>
  <cp:lastModifiedBy>N S</cp:lastModifiedBy>
  <cp:revision>76</cp:revision>
  <dcterms:created xsi:type="dcterms:W3CDTF">2017-01-23T23:35:12Z</dcterms:created>
  <dcterms:modified xsi:type="dcterms:W3CDTF">2018-10-25T19:10:10Z</dcterms:modified>
</cp:coreProperties>
</file>