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58" r:id="rId3"/>
    <p:sldId id="259" r:id="rId4"/>
    <p:sldId id="257" r:id="rId5"/>
    <p:sldId id="261" r:id="rId6"/>
    <p:sldId id="262" r:id="rId7"/>
    <p:sldId id="264" r:id="rId8"/>
    <p:sldId id="263" r:id="rId9"/>
    <p:sldId id="266" r:id="rId10"/>
    <p:sldId id="265" r:id="rId11"/>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010" y="-1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C002CC-E2BA-41CA-BDE6-E7BB7463F30E}" type="datetimeFigureOut">
              <a:rPr lang="en-US" smtClean="0"/>
              <a:t>3/27/2018</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16A4-E228-459D-AC12-879C14B32598}" type="slidenum">
              <a:rPr lang="en-US" smtClean="0"/>
              <a:t>‹#›</a:t>
            </a:fld>
            <a:endParaRPr lang="en-US"/>
          </a:p>
        </p:txBody>
      </p:sp>
    </p:spTree>
    <p:extLst>
      <p:ext uri="{BB962C8B-B14F-4D97-AF65-F5344CB8AC3E}">
        <p14:creationId xmlns:p14="http://schemas.microsoft.com/office/powerpoint/2010/main" val="2682006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33C562-BC5F-4D3C-94A2-6EC1CE9B317B}" type="slidenum">
              <a:rPr lang="en-US" smtClean="0"/>
              <a:t>2</a:t>
            </a:fld>
            <a:endParaRPr lang="en-US"/>
          </a:p>
        </p:txBody>
      </p:sp>
    </p:spTree>
    <p:extLst>
      <p:ext uri="{BB962C8B-B14F-4D97-AF65-F5344CB8AC3E}">
        <p14:creationId xmlns:p14="http://schemas.microsoft.com/office/powerpoint/2010/main" val="828935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B21816A4-E228-459D-AC12-879C14B32598}" type="slidenum">
              <a:rPr lang="en-US" smtClean="0"/>
              <a:t>3</a:t>
            </a:fld>
            <a:endParaRPr lang="en-US"/>
          </a:p>
        </p:txBody>
      </p:sp>
    </p:spTree>
    <p:extLst>
      <p:ext uri="{BB962C8B-B14F-4D97-AF65-F5344CB8AC3E}">
        <p14:creationId xmlns:p14="http://schemas.microsoft.com/office/powerpoint/2010/main" val="245573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3125" y="685800"/>
            <a:ext cx="2571750" cy="34290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3FED858-65C7-45A1-8FE1-9A5B869AA1BA}" type="slidenum">
              <a:rPr lang="en-US" smtClean="0"/>
              <a:t>4</a:t>
            </a:fld>
            <a:endParaRPr lang="en-US"/>
          </a:p>
        </p:txBody>
      </p:sp>
    </p:spTree>
    <p:extLst>
      <p:ext uri="{BB962C8B-B14F-4D97-AF65-F5344CB8AC3E}">
        <p14:creationId xmlns:p14="http://schemas.microsoft.com/office/powerpoint/2010/main" val="1162890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19601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20278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0268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57C0AD-A7D1-4C63-B435-02D89F2CEA1C}"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54719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57C0AD-A7D1-4C63-B435-02D89F2CEA1C}" type="datetimeFigureOut">
              <a:rPr lang="en-US" smtClean="0"/>
              <a:t>3/27/2018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572428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57C0AD-A7D1-4C63-B435-02D89F2CEA1C}"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77614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57C0AD-A7D1-4C63-B435-02D89F2CEA1C}" type="datetimeFigureOut">
              <a:rPr lang="en-US" smtClean="0"/>
              <a:t>3/27/2018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1111341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57C0AD-A7D1-4C63-B435-02D89F2CEA1C}" type="datetimeFigureOut">
              <a:rPr lang="en-US" smtClean="0"/>
              <a:t>3/27/2018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68336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57C0AD-A7D1-4C63-B435-02D89F2CEA1C}" type="datetimeFigureOut">
              <a:rPr lang="en-US" smtClean="0"/>
              <a:t>3/27/2018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049668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22409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7C0AD-A7D1-4C63-B435-02D89F2CEA1C}" type="datetimeFigureOut">
              <a:rPr lang="en-US" smtClean="0"/>
              <a:t>3/27/2018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9946AD-5999-4E99-AEDD-3BF910CA7252}" type="slidenum">
              <a:rPr lang="en-US" smtClean="0"/>
              <a:t>‹#›</a:t>
            </a:fld>
            <a:endParaRPr lang="en-US"/>
          </a:p>
        </p:txBody>
      </p:sp>
    </p:spTree>
    <p:extLst>
      <p:ext uri="{BB962C8B-B14F-4D97-AF65-F5344CB8AC3E}">
        <p14:creationId xmlns:p14="http://schemas.microsoft.com/office/powerpoint/2010/main" val="38869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657C0AD-A7D1-4C63-B435-02D89F2CEA1C}" type="datetimeFigureOut">
              <a:rPr lang="en-US" smtClean="0"/>
              <a:t>3/27/2018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509946AD-5999-4E99-AEDD-3BF910CA7252}" type="slidenum">
              <a:rPr lang="en-US" smtClean="0"/>
              <a:t>‹#›</a:t>
            </a:fld>
            <a:endParaRPr lang="en-US"/>
          </a:p>
        </p:txBody>
      </p:sp>
    </p:spTree>
    <p:extLst>
      <p:ext uri="{BB962C8B-B14F-4D97-AF65-F5344CB8AC3E}">
        <p14:creationId xmlns:p14="http://schemas.microsoft.com/office/powerpoint/2010/main" val="290267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7" y="8001000"/>
            <a:ext cx="6324600" cy="646331"/>
          </a:xfrm>
          <a:prstGeom prst="rect">
            <a:avLst/>
          </a:prstGeom>
        </p:spPr>
        <p:txBody>
          <a:bodyPr wrap="square">
            <a:spAutoFit/>
          </a:bodyPr>
          <a:lstStyle/>
          <a:p>
            <a:r>
              <a:rPr lang="en-US" b="1" dirty="0"/>
              <a:t>Table </a:t>
            </a:r>
            <a:r>
              <a:rPr lang="en-US" b="1" dirty="0" smtClean="0"/>
              <a:t>S1. Mean of </a:t>
            </a:r>
            <a:r>
              <a:rPr lang="en-US" b="1" i="1" dirty="0" smtClean="0"/>
              <a:t>B. cinerea </a:t>
            </a:r>
            <a:r>
              <a:rPr lang="en-US" b="1" dirty="0" smtClean="0"/>
              <a:t>lesion size of all isolates across all tomato accessions.</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46610301"/>
              </p:ext>
            </p:extLst>
          </p:nvPr>
        </p:nvGraphicFramePr>
        <p:xfrm>
          <a:off x="1725138" y="0"/>
          <a:ext cx="4576307" cy="7736365"/>
        </p:xfrm>
        <a:graphic>
          <a:graphicData uri="http://schemas.openxmlformats.org/drawingml/2006/table">
            <a:tbl>
              <a:tblPr>
                <a:tableStyleId>{5C22544A-7EE6-4342-B048-85BDC9FD1C3A}</a:tableStyleId>
              </a:tblPr>
              <a:tblGrid>
                <a:gridCol w="634820"/>
                <a:gridCol w="252233"/>
                <a:gridCol w="333195"/>
                <a:gridCol w="333195"/>
                <a:gridCol w="333195"/>
                <a:gridCol w="333195"/>
                <a:gridCol w="333195"/>
                <a:gridCol w="357304"/>
                <a:gridCol w="333195"/>
                <a:gridCol w="333195"/>
                <a:gridCol w="333195"/>
                <a:gridCol w="333195"/>
                <a:gridCol w="333195"/>
              </a:tblGrid>
              <a:tr h="111662">
                <a:tc rowSpan="2">
                  <a:txBody>
                    <a:bodyPr/>
                    <a:lstStyle/>
                    <a:p>
                      <a:pPr algn="l" fontAlgn="b"/>
                      <a:r>
                        <a:rPr lang="en-US" sz="600" u="none" strike="noStrike" dirty="0">
                          <a:effectLst/>
                        </a:rPr>
                        <a:t> </a:t>
                      </a:r>
                      <a:endParaRPr lang="en-US" sz="6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smtClean="0">
                          <a:effectLst/>
                        </a:rPr>
                        <a:t>Wild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gridSpan="6">
                  <a:txBody>
                    <a:bodyPr/>
                    <a:lstStyle/>
                    <a:p>
                      <a:pPr algn="l" fontAlgn="b"/>
                      <a:r>
                        <a:rPr lang="en-US" sz="800" u="none" strike="noStrike" dirty="0" smtClean="0">
                          <a:effectLst/>
                        </a:rPr>
                        <a:t>Domesticated</a:t>
                      </a:r>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c hMerge="1">
                  <a:txBody>
                    <a:bodyPr/>
                    <a:lstStyle/>
                    <a:p>
                      <a:pPr algn="l" fontAlgn="b"/>
                      <a:endParaRPr lang="en-US" sz="800" b="0" i="0" u="none" strike="noStrike" dirty="0">
                        <a:solidFill>
                          <a:srgbClr val="000000"/>
                        </a:solidFill>
                        <a:effectLst/>
                        <a:latin typeface="Calibri"/>
                      </a:endParaRPr>
                    </a:p>
                  </a:txBody>
                  <a:tcPr marL="3085" marR="3085" marT="3085" marB="0" anchor="b"/>
                </a:tc>
              </a:tr>
              <a:tr h="61692">
                <a:tc vMerge="1">
                  <a:txBody>
                    <a:bodyPr/>
                    <a:lstStyle/>
                    <a:p>
                      <a:pPr algn="l" fontAlgn="b"/>
                      <a:endParaRPr lang="en-US" sz="8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dirty="0">
                          <a:effectLst/>
                        </a:rPr>
                        <a:t>LA0480</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LA1547</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LA1589</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LA1684</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LA2093</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LA2176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LA0410</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LA2706</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dirty="0">
                          <a:effectLst/>
                        </a:rPr>
                        <a:t>LA3008</a:t>
                      </a:r>
                      <a:endParaRPr lang="en-US" sz="500" b="0" i="0" u="none" strike="noStrike" dirty="0">
                        <a:solidFill>
                          <a:srgbClr val="000000"/>
                        </a:solidFill>
                        <a:effectLst/>
                        <a:latin typeface="Calibri"/>
                      </a:endParaRPr>
                    </a:p>
                  </a:txBody>
                  <a:tcPr marL="3085" marR="3085" marT="3085" marB="0" anchor="b"/>
                </a:tc>
                <a:tc>
                  <a:txBody>
                    <a:bodyPr/>
                    <a:lstStyle/>
                    <a:p>
                      <a:pPr algn="l" fontAlgn="b"/>
                      <a:r>
                        <a:rPr lang="en-US" sz="500" u="none" strike="noStrike">
                          <a:effectLst/>
                        </a:rPr>
                        <a:t>LA3475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LA4345</a:t>
                      </a:r>
                      <a:endParaRPr lang="en-US" sz="500" b="0" i="0" u="none" strike="noStrike">
                        <a:solidFill>
                          <a:srgbClr val="000000"/>
                        </a:solidFill>
                        <a:effectLst/>
                        <a:latin typeface="Calibri"/>
                      </a:endParaRPr>
                    </a:p>
                  </a:txBody>
                  <a:tcPr marL="3085" marR="3085" marT="3085" marB="0" anchor="b"/>
                </a:tc>
                <a:tc>
                  <a:txBody>
                    <a:bodyPr/>
                    <a:lstStyle/>
                    <a:p>
                      <a:pPr algn="l" fontAlgn="b"/>
                      <a:r>
                        <a:rPr lang="en-US" sz="500" u="none" strike="noStrike">
                          <a:effectLst/>
                        </a:rPr>
                        <a:t>LA4355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0.308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0.505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0.677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0.437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0.700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1.01.04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0.765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0.881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1.01.15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0.577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1.004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0.611</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0.384</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1.02.03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0.575</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0.732</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0.993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0.869</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1.02.06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1.02.18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1.02.20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1.03.02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0.815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0.340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1.03.12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1.03.16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1.03.23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0.261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0.260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0.256</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0.183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0.458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0.350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0.316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1.05.24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0.785</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0.620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2.04.17</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0.581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0.774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1.305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0.530</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2.04.21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2004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94.4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Acacia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Apple 404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Apple 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Ausubel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0.872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0.909</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BMM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BPA1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Davis 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Esparato Fresa</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Fd1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0.494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Fd2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0.820</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err="1">
                          <a:effectLst/>
                        </a:rPr>
                        <a:t>Fresa</a:t>
                      </a:r>
                      <a:r>
                        <a:rPr lang="en-US" sz="500" u="none" strike="noStrike" dirty="0">
                          <a:effectLst/>
                        </a:rPr>
                        <a:t> 525</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0.673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Fresa SD</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0.394</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0.428</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Gallo 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0.391</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Gallo 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0.292</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Geranium</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Grape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Katie Tomato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1.004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A2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1.709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1.170</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1.183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0.983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Kern 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1.303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KGB1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0.322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KGB2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MEAP6G</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0.087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0.535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0.777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0.955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Mex 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0.833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0.728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0.435</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Molly</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0.301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0.788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Navel</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0.149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0.299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0.053</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Noble Rot</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0.275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0.123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0.113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0.172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Peachy</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0.440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0.345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0.268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0.397</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Pepper</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0.571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0.447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0.643</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0.464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0.524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Pepper Sub</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0.584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0.802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1.130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0.374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Philo Menlo</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1.016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1.543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1.494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0.952</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0.691</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0.836</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Rasp</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0.794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1.127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1.567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0.914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0.909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0.751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0.714</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Rose</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0.108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0.208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0.385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0.681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0.429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0.218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0.569</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Supersteak</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0.815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0.510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1.146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0.854</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0.841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1.092</a:t>
                      </a:r>
                      <a:endParaRPr lang="en-US" sz="500" b="0" i="0" u="none" strike="noStrike">
                        <a:solidFill>
                          <a:srgbClr val="000000"/>
                        </a:solidFill>
                        <a:effectLst/>
                        <a:latin typeface="Calibri"/>
                      </a:endParaRPr>
                    </a:p>
                  </a:txBody>
                  <a:tcPr marL="3085" marR="3085" marT="3085" marB="0" anchor="b"/>
                </a:tc>
              </a:tr>
              <a:tr h="61692">
                <a:tc>
                  <a:txBody>
                    <a:bodyPr/>
                    <a:lstStyle/>
                    <a:p>
                      <a:pPr algn="l" fontAlgn="b"/>
                      <a:r>
                        <a:rPr lang="en-US" sz="500" u="none" strike="noStrike">
                          <a:effectLst/>
                        </a:rPr>
                        <a:t>Triple 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0.659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1.295</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1.150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0.893</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1.217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1.032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1.106</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1.162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1.157</a:t>
                      </a:r>
                      <a:endParaRPr lang="en-US" sz="500" b="0" i="0" u="none" strike="noStrike" dirty="0">
                        <a:solidFill>
                          <a:srgbClr val="000000"/>
                        </a:solidFill>
                        <a:effectLst/>
                        <a:latin typeface="Calibri"/>
                      </a:endParaRPr>
                    </a:p>
                  </a:txBody>
                  <a:tcPr marL="3085" marR="3085" marT="3085" marB="0" anchor="b"/>
                </a:tc>
              </a:tr>
              <a:tr h="61692">
                <a:tc>
                  <a:txBody>
                    <a:bodyPr/>
                    <a:lstStyle/>
                    <a:p>
                      <a:pPr algn="l" fontAlgn="b"/>
                      <a:r>
                        <a:rPr lang="en-US" sz="500" u="none" strike="noStrike" dirty="0">
                          <a:effectLst/>
                        </a:rPr>
                        <a:t>UK Razz</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a:effectLst/>
                        </a:rPr>
                        <a:t>0.907</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0.489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1.072</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0.548</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0.761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1.291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1.660</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1.111</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a:effectLst/>
                        </a:rPr>
                        <a:t>0.939</a:t>
                      </a:r>
                      <a:endParaRPr lang="en-US" sz="500" b="0" i="0" u="none" strike="noStrike">
                        <a:solidFill>
                          <a:srgbClr val="000000"/>
                        </a:solidFill>
                        <a:effectLst/>
                        <a:latin typeface="Calibri"/>
                      </a:endParaRPr>
                    </a:p>
                  </a:txBody>
                  <a:tcPr marL="3085" marR="3085" marT="3085" marB="0" anchor="b"/>
                </a:tc>
                <a:tc>
                  <a:txBody>
                    <a:bodyPr/>
                    <a:lstStyle/>
                    <a:p>
                      <a:pPr algn="r" fontAlgn="b"/>
                      <a:r>
                        <a:rPr lang="en-US" sz="500" u="none" strike="noStrike" dirty="0">
                          <a:effectLst/>
                        </a:rPr>
                        <a:t>0.898</a:t>
                      </a:r>
                      <a:endParaRPr lang="en-US" sz="500" b="0" i="0" u="none" strike="noStrike" dirty="0">
                        <a:solidFill>
                          <a:srgbClr val="000000"/>
                        </a:solidFill>
                        <a:effectLst/>
                        <a:latin typeface="Calibri"/>
                      </a:endParaRPr>
                    </a:p>
                  </a:txBody>
                  <a:tcPr marL="3085" marR="3085" marT="3085" marB="0" anchor="b"/>
                </a:tc>
                <a:tc>
                  <a:txBody>
                    <a:bodyPr/>
                    <a:lstStyle/>
                    <a:p>
                      <a:pPr algn="r" fontAlgn="b"/>
                      <a:r>
                        <a:rPr lang="en-US" sz="500" u="none" strike="noStrike" dirty="0">
                          <a:effectLst/>
                        </a:rPr>
                        <a:t>1.208</a:t>
                      </a:r>
                      <a:endParaRPr lang="en-US" sz="500" b="0" i="0" u="none" strike="noStrike" dirty="0">
                        <a:solidFill>
                          <a:srgbClr val="000000"/>
                        </a:solidFill>
                        <a:effectLst/>
                        <a:latin typeface="Calibri"/>
                      </a:endParaRPr>
                    </a:p>
                  </a:txBody>
                  <a:tcPr marL="3085" marR="3085" marT="3085" marB="0" anchor="b"/>
                </a:tc>
              </a:tr>
            </a:tbl>
          </a:graphicData>
        </a:graphic>
      </p:graphicFrame>
    </p:spTree>
    <p:extLst>
      <p:ext uri="{BB962C8B-B14F-4D97-AF65-F5344CB8AC3E}">
        <p14:creationId xmlns:p14="http://schemas.microsoft.com/office/powerpoint/2010/main" val="424319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819400"/>
            <a:ext cx="4686300" cy="5078313"/>
          </a:xfrm>
          <a:prstGeom prst="rect">
            <a:avLst/>
          </a:prstGeom>
        </p:spPr>
        <p:txBody>
          <a:bodyPr wrap="square">
            <a:spAutoFit/>
          </a:bodyPr>
          <a:lstStyle/>
          <a:p>
            <a:r>
              <a:rPr lang="en-US" b="1" dirty="0"/>
              <a:t>Figure </a:t>
            </a:r>
            <a:r>
              <a:rPr lang="en-US" b="1" dirty="0" smtClean="0"/>
              <a:t>S4. GEMMA GWA </a:t>
            </a:r>
            <a:r>
              <a:rPr lang="en-US" b="1" dirty="0"/>
              <a:t>analysis of domestication sensitivity in </a:t>
            </a:r>
            <a:r>
              <a:rPr lang="en-US" b="1" i="1" dirty="0"/>
              <a:t>B. cinerea</a:t>
            </a:r>
            <a:r>
              <a:rPr lang="en-US" b="1" dirty="0"/>
              <a:t>.</a:t>
            </a:r>
            <a:endParaRPr lang="en-US" dirty="0"/>
          </a:p>
          <a:p>
            <a:r>
              <a:rPr lang="en-US" dirty="0"/>
              <a:t>Domestication sensitivity of each isolate was estimated using the average virulence on the wild and domesticated tomato germplasm and using calculated Sensitivity. This was then utilized for GWA </a:t>
            </a:r>
            <a:r>
              <a:rPr lang="en-US" dirty="0" smtClean="0"/>
              <a:t>mapping by GEMMA.</a:t>
            </a:r>
            <a:endParaRPr lang="en-US" dirty="0"/>
          </a:p>
          <a:p>
            <a:r>
              <a:rPr lang="en-US" dirty="0"/>
              <a:t>a) The top 1000 SNPs that significantly affect lesion size across domesticated tomato, wild tomato or domestication sensitivity are shown. Significance is called </a:t>
            </a:r>
            <a:r>
              <a:rPr lang="en-US" dirty="0" smtClean="0"/>
              <a:t>at p &lt; 0.01 </a:t>
            </a:r>
            <a:r>
              <a:rPr lang="en-US" dirty="0"/>
              <a:t>threshold.</a:t>
            </a:r>
          </a:p>
          <a:p>
            <a:r>
              <a:rPr lang="en-US" dirty="0"/>
              <a:t>b) Venn diagram of overlapping SNPs identified as crossing the </a:t>
            </a:r>
            <a:r>
              <a:rPr lang="en-US" dirty="0" smtClean="0"/>
              <a:t>p &lt; 0.01 </a:t>
            </a:r>
            <a:r>
              <a:rPr lang="en-US" dirty="0"/>
              <a:t>threshold for each trait.</a:t>
            </a:r>
          </a:p>
          <a:p>
            <a:r>
              <a:rPr lang="en-US" dirty="0"/>
              <a:t>c) Venn diagram of overlapping genes identified as crossing the </a:t>
            </a:r>
            <a:r>
              <a:rPr lang="en-US" dirty="0" smtClean="0"/>
              <a:t>p &lt; 0.01 threshold </a:t>
            </a:r>
            <a:r>
              <a:rPr lang="en-US" dirty="0"/>
              <a:t>for each trait. Genes were called as significant if there was one significant SNP within the gene body or within 2kb of the gene body.</a:t>
            </a:r>
          </a:p>
        </p:txBody>
      </p:sp>
    </p:spTree>
    <p:extLst>
      <p:ext uri="{BB962C8B-B14F-4D97-AF65-F5344CB8AC3E}">
        <p14:creationId xmlns:p14="http://schemas.microsoft.com/office/powerpoint/2010/main" val="39607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0767656"/>
              </p:ext>
            </p:extLst>
          </p:nvPr>
        </p:nvGraphicFramePr>
        <p:xfrm>
          <a:off x="914400" y="762000"/>
          <a:ext cx="4927598" cy="2053590"/>
        </p:xfrm>
        <a:graphic>
          <a:graphicData uri="http://schemas.openxmlformats.org/drawingml/2006/table">
            <a:tbl>
              <a:tblPr/>
              <a:tblGrid>
                <a:gridCol w="437731"/>
                <a:gridCol w="437731"/>
                <a:gridCol w="337678"/>
                <a:gridCol w="337678"/>
                <a:gridCol w="337678"/>
                <a:gridCol w="337678"/>
                <a:gridCol w="337678"/>
                <a:gridCol w="337678"/>
                <a:gridCol w="337678"/>
                <a:gridCol w="337678"/>
                <a:gridCol w="337678"/>
                <a:gridCol w="337678"/>
                <a:gridCol w="337678"/>
                <a:gridCol w="337678"/>
              </a:tblGrid>
              <a:tr h="137795">
                <a:tc rowSpan="2" gridSpan="2">
                  <a:txBody>
                    <a:bodyPr/>
                    <a:lstStyle/>
                    <a:p>
                      <a:endParaRPr lang="en-US" sz="1100">
                        <a:effectLst/>
                        <a:latin typeface="Calibri"/>
                      </a:endParaRPr>
                    </a:p>
                  </a:txBody>
                  <a:tcPr marL="6985" marR="6985" marT="698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rowSpan="2"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Wild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Domesticated</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7795">
                <a:tc gridSpan="2" vMerge="1">
                  <a:txBody>
                    <a:bodyPr/>
                    <a:lstStyle/>
                    <a:p>
                      <a:endParaRPr lang="en-US"/>
                    </a:p>
                  </a:txBody>
                  <a:tcPr/>
                </a:tc>
                <a:tc hMerge="1"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Wild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3256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2228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2165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3478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1847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1253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3942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LA1589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5323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3566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3173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2406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5491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LA1684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0.086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4020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3926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2885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4194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2627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1959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4776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3395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3260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4943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2919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2093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4384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LA2176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5766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4428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3411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6670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5610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LA480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5939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4376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6212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6999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4869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rowSpan="6">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 Domesticated</a:t>
                      </a:r>
                      <a:endParaRPr lang="en-US" sz="1100">
                        <a:effectLst/>
                        <a:latin typeface="Calibri"/>
                        <a:ea typeface="Calibri"/>
                        <a:cs typeface="Arial"/>
                      </a:endParaRPr>
                    </a:p>
                  </a:txBody>
                  <a:tcPr marL="6985" marR="6985" marT="6985" marB="0" vert="vert27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LA2706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6071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4564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3785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6716</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5794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LA3008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0.607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3062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2339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5309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4283</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LA3475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3824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7088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6022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0.037</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7779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6820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LA4345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0.072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0.065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0.018</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 </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3601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7795">
                <a:tc vMerge="1">
                  <a:txBody>
                    <a:bodyPr/>
                    <a:lstStyle/>
                    <a:p>
                      <a:endParaRPr lang="en-US"/>
                    </a:p>
                  </a:txBody>
                  <a:tcPr/>
                </a:tc>
                <a:tc>
                  <a:txBody>
                    <a:bodyPr/>
                    <a:lstStyle/>
                    <a:p>
                      <a:pPr marL="0" marR="0" fontAlgn="b">
                        <a:lnSpc>
                          <a:spcPts val="1085"/>
                        </a:lnSpc>
                        <a:spcBef>
                          <a:spcPts val="0"/>
                        </a:spcBef>
                        <a:spcAft>
                          <a:spcPts val="0"/>
                        </a:spcAft>
                      </a:pPr>
                      <a:r>
                        <a:rPr lang="en-US" sz="800" kern="1200">
                          <a:solidFill>
                            <a:srgbClr val="000000"/>
                          </a:solidFill>
                          <a:effectLst/>
                          <a:latin typeface="Calibri"/>
                          <a:ea typeface="Times New Roman"/>
                          <a:cs typeface="Arial"/>
                        </a:rPr>
                        <a:t>LA4355</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0.034</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i="1" kern="1200">
                          <a:solidFill>
                            <a:srgbClr val="000000"/>
                          </a:solidFill>
                          <a:effectLst/>
                          <a:latin typeface="Calibri"/>
                          <a:ea typeface="Times New Roman"/>
                          <a:cs typeface="Arial"/>
                        </a:rPr>
                        <a:t>0.032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0.010</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a:solidFill>
                            <a:srgbClr val="000000"/>
                          </a:solidFill>
                          <a:effectLst/>
                          <a:latin typeface="Calibri"/>
                          <a:ea typeface="Times New Roman"/>
                          <a:cs typeface="Arial"/>
                        </a:rPr>
                        <a:t>NS</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0.002</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&lt;0.001</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b="1" kern="1200">
                          <a:solidFill>
                            <a:srgbClr val="000000"/>
                          </a:solidFill>
                          <a:effectLst/>
                          <a:latin typeface="Calibri"/>
                          <a:ea typeface="Times New Roman"/>
                          <a:cs typeface="Arial"/>
                        </a:rPr>
                        <a:t>0.009</a:t>
                      </a:r>
                      <a:endParaRPr lang="en-US" sz="110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fontAlgn="b">
                        <a:lnSpc>
                          <a:spcPts val="1085"/>
                        </a:lnSpc>
                        <a:spcBef>
                          <a:spcPts val="0"/>
                        </a:spcBef>
                        <a:spcAft>
                          <a:spcPts val="0"/>
                        </a:spcAft>
                      </a:pPr>
                      <a:r>
                        <a:rPr lang="en-US" sz="800" kern="1200" dirty="0">
                          <a:solidFill>
                            <a:srgbClr val="000000"/>
                          </a:solidFill>
                          <a:effectLst/>
                          <a:latin typeface="Calibri"/>
                          <a:ea typeface="Times New Roman"/>
                          <a:cs typeface="Arial"/>
                        </a:rPr>
                        <a:t> </a:t>
                      </a:r>
                      <a:endParaRPr lang="en-US" sz="1100" dirty="0">
                        <a:effectLst/>
                        <a:latin typeface="Calibri"/>
                        <a:ea typeface="Calibri"/>
                        <a:cs typeface="Arial"/>
                      </a:endParaRPr>
                    </a:p>
                  </a:txBody>
                  <a:tcPr marL="6985" marR="6985" marT="698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bl>
          </a:graphicData>
        </a:graphic>
      </p:graphicFrame>
      <p:sp>
        <p:nvSpPr>
          <p:cNvPr id="3" name="Rectangle 2"/>
          <p:cNvSpPr/>
          <p:nvPr/>
        </p:nvSpPr>
        <p:spPr>
          <a:xfrm>
            <a:off x="228600" y="3352800"/>
            <a:ext cx="6324600" cy="3416320"/>
          </a:xfrm>
          <a:prstGeom prst="rect">
            <a:avLst/>
          </a:prstGeom>
        </p:spPr>
        <p:txBody>
          <a:bodyPr wrap="square">
            <a:spAutoFit/>
          </a:bodyPr>
          <a:lstStyle/>
          <a:p>
            <a:r>
              <a:rPr lang="en-US" b="1" dirty="0"/>
              <a:t>Table </a:t>
            </a:r>
            <a:r>
              <a:rPr lang="en-US" b="1" dirty="0" smtClean="0"/>
              <a:t>S2. </a:t>
            </a:r>
            <a:r>
              <a:rPr lang="en-US" b="1" dirty="0"/>
              <a:t>Rank order shifts of 97 </a:t>
            </a:r>
            <a:r>
              <a:rPr lang="en-US" b="1" i="1" dirty="0"/>
              <a:t>B. cinerea </a:t>
            </a:r>
            <a:r>
              <a:rPr lang="en-US" b="1" dirty="0"/>
              <a:t>isolates by lesion area across all of the tomato accessions.</a:t>
            </a:r>
            <a:endParaRPr lang="en-US" dirty="0"/>
          </a:p>
          <a:p>
            <a:r>
              <a:rPr lang="en-US" dirty="0"/>
              <a:t>Wilcoxon signed-rank test comparing mean </a:t>
            </a:r>
            <a:r>
              <a:rPr lang="en-US" i="1" dirty="0"/>
              <a:t>B. cinerea</a:t>
            </a:r>
            <a:r>
              <a:rPr lang="en-US" dirty="0"/>
              <a:t> lesion area on tomato accessions. This tests for a change in the rank order of the 97 isolates between each pair of tomato accessions. A significant p-value suggests that the relative performance of individual isolates is altered from one host to the other. The lower left corner of the chart includes FDR-corrected p-values, the upper right corner includes the test statistic (W). Bold text indicates significance at p&lt;0.01 after correction, italicized text indicates suggestive p-values 0.01 &lt; p &lt; 0.1. NS shows non-significant interactions.</a:t>
            </a:r>
          </a:p>
        </p:txBody>
      </p:sp>
    </p:spTree>
    <p:extLst>
      <p:ext uri="{BB962C8B-B14F-4D97-AF65-F5344CB8AC3E}">
        <p14:creationId xmlns:p14="http://schemas.microsoft.com/office/powerpoint/2010/main" val="40065304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301220242"/>
              </p:ext>
            </p:extLst>
          </p:nvPr>
        </p:nvGraphicFramePr>
        <p:xfrm>
          <a:off x="152400" y="152400"/>
          <a:ext cx="6477004" cy="4933980"/>
        </p:xfrm>
        <a:graphic>
          <a:graphicData uri="http://schemas.openxmlformats.org/drawingml/2006/table">
            <a:tbl>
              <a:tblPr>
                <a:tableStyleId>{5C22544A-7EE6-4342-B048-85BDC9FD1C3A}</a:tableStyleId>
              </a:tblPr>
              <a:tblGrid>
                <a:gridCol w="468920"/>
                <a:gridCol w="341034"/>
                <a:gridCol w="341034"/>
                <a:gridCol w="341034"/>
                <a:gridCol w="341034"/>
                <a:gridCol w="341034"/>
                <a:gridCol w="341034"/>
                <a:gridCol w="341034"/>
                <a:gridCol w="341034"/>
                <a:gridCol w="341034"/>
                <a:gridCol w="341034"/>
                <a:gridCol w="341034"/>
                <a:gridCol w="341034"/>
                <a:gridCol w="341034"/>
                <a:gridCol w="341034"/>
                <a:gridCol w="892574"/>
                <a:gridCol w="341034"/>
              </a:tblGrid>
              <a:tr h="350259">
                <a:tc>
                  <a:txBody>
                    <a:bodyPr/>
                    <a:lstStyle/>
                    <a:p>
                      <a:pPr algn="l" fontAlgn="b"/>
                      <a:r>
                        <a:rPr lang="en-US" sz="500" u="none" strike="noStrike" dirty="0" err="1">
                          <a:effectLst/>
                        </a:rPr>
                        <a:t>geneID</a:t>
                      </a:r>
                      <a:endParaRPr lang="en-US" sz="500" b="0" i="0" u="none" strike="noStrike" dirty="0">
                        <a:solidFill>
                          <a:srgbClr val="000000"/>
                        </a:solidFill>
                        <a:effectLst/>
                        <a:latin typeface="Calibri"/>
                      </a:endParaRPr>
                    </a:p>
                  </a:txBody>
                  <a:tcPr marL="4375" marR="4375" marT="4375" marB="0" anchor="b"/>
                </a:tc>
                <a:tc>
                  <a:txBody>
                    <a:bodyPr/>
                    <a:lstStyle/>
                    <a:p>
                      <a:pPr algn="l" fontAlgn="b"/>
                      <a:r>
                        <a:rPr lang="en-US" sz="500" u="none" strike="noStrike">
                          <a:effectLst/>
                        </a:rPr>
                        <a:t>tot_LA0410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tot_LA0480</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tot_LA1547</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tot_LA1589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tot_LA1684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tot_LA2093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tot_LA2176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tot_LA2706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tot_LA3008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tot_LA3475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tot_LA4345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tot_LA4355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TotPhenos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PFAM_NAME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PFAM_DESCRIPTION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a:t>
                      </a:r>
                      <a:endParaRPr lang="en-US" sz="500" b="0" i="0" u="none" strike="noStrike" dirty="0">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BcT4_8813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M20_dimer</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Peptidase dimerisation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Bcin01g10130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BcT4_8803</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Bcin01g10020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BcT4_6001</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Pectinesterase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Bcin14g00860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BcT4_6000</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Bcin14g00870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BcT4_5778</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Pkinase</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kinase domain</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Bcin15g04110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130209">
                <a:tc>
                  <a:txBody>
                    <a:bodyPr/>
                    <a:lstStyle/>
                    <a:p>
                      <a:pPr algn="l" fontAlgn="b"/>
                      <a:r>
                        <a:rPr lang="en-US" sz="500" u="none" strike="noStrike">
                          <a:effectLst/>
                        </a:rPr>
                        <a:t>BcT4_2485</a:t>
                      </a:r>
                      <a:endParaRPr lang="en-US" sz="500" b="1"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1"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12</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Heterokaryon incompatibility protein (HET)</a:t>
                      </a:r>
                      <a:endParaRPr lang="en-US" sz="500" b="1"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NA</a:t>
                      </a:r>
                      <a:endParaRPr lang="en-US" sz="500" b="1"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BcT4_8805</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Domain of unknown function (DUF3506)</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Bcin01g10040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194010">
                <a:tc>
                  <a:txBody>
                    <a:bodyPr/>
                    <a:lstStyle/>
                    <a:p>
                      <a:pPr algn="l" fontAlgn="b"/>
                      <a:r>
                        <a:rPr lang="en-US" sz="500" u="none" strike="noStrike">
                          <a:effectLst/>
                        </a:rPr>
                        <a:t>BcT4_8749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Ecm29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Proteasome stabiliser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Bcin01g09300</a:t>
                      </a:r>
                      <a:endParaRPr lang="en-US" sz="400" b="0" i="0" u="none" strike="noStrike">
                        <a:solidFill>
                          <a:srgbClr val="000000"/>
                        </a:solidFill>
                        <a:effectLst/>
                        <a:latin typeface="Times New Roman"/>
                      </a:endParaRPr>
                    </a:p>
                  </a:txBody>
                  <a:tcPr marL="4375" marR="4375" marT="4375" marB="0" anchor="b"/>
                </a:tc>
              </a:tr>
              <a:tr h="235677">
                <a:tc>
                  <a:txBody>
                    <a:bodyPr/>
                    <a:lstStyle/>
                    <a:p>
                      <a:pPr algn="l" fontAlgn="b"/>
                      <a:r>
                        <a:rPr lang="en-US" sz="500" u="none" strike="noStrike" dirty="0">
                          <a:effectLst/>
                        </a:rPr>
                        <a:t>BcT4_6975</a:t>
                      </a:r>
                      <a:endParaRPr lang="en-US" sz="500" b="0" i="0" u="none" strike="noStrike" dirty="0">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Semialdhyde_dh</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Semialdehyde dehydrogenase</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Bcin12g03680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40017">
                <a:tc>
                  <a:txBody>
                    <a:bodyPr/>
                    <a:lstStyle/>
                    <a:p>
                      <a:pPr algn="l" fontAlgn="b"/>
                      <a:r>
                        <a:rPr lang="en-US" sz="500" u="none" strike="noStrike">
                          <a:effectLst/>
                        </a:rPr>
                        <a:t>BcT4_6901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Thi4 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Bcin12g02910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28600">
                <a:tc>
                  <a:txBody>
                    <a:bodyPr/>
                    <a:lstStyle/>
                    <a:p>
                      <a:pPr algn="l" fontAlgn="b"/>
                      <a:r>
                        <a:rPr lang="en-US" sz="500" u="none" strike="noStrike">
                          <a:effectLst/>
                        </a:rPr>
                        <a:t>BcT4_6018</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Bcin14g00690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Protein of unknown function (DUF1279)</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BcT4_6002</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Glyco_hydro_28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Glycosyl hydrolases family 28</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Bcin14g00850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BcT4_5054</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MFS_1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Major Facilitator Superfamily</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Bcin01g05010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350259">
                <a:tc>
                  <a:txBody>
                    <a:bodyPr/>
                    <a:lstStyle/>
                    <a:p>
                      <a:pPr algn="l" fontAlgn="b"/>
                      <a:r>
                        <a:rPr lang="en-US" sz="500" u="none" strike="noStrike">
                          <a:effectLst/>
                        </a:rPr>
                        <a:t>BcT4_4123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Ion_trans</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Ion transport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Bcin11g05810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BcT4_2339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CorA-like Mg2+ transporter protein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Bcin04g03640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350259">
                <a:tc>
                  <a:txBody>
                    <a:bodyPr/>
                    <a:lstStyle/>
                    <a:p>
                      <a:pPr algn="l" fontAlgn="b"/>
                      <a:r>
                        <a:rPr lang="en-US" sz="500" u="none" strike="noStrike">
                          <a:effectLst/>
                        </a:rPr>
                        <a:t>BcT4_1921</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Sugar_tr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Sugar (and other) transporter</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Bcin09g05080</a:t>
                      </a:r>
                      <a:r>
                        <a:rPr lang="en-US" sz="400" u="none" strike="noStrike">
                          <a:effectLst/>
                        </a:rPr>
                        <a:t> </a:t>
                      </a:r>
                      <a:endParaRPr lang="en-US" sz="500" b="0" i="0" u="none" strike="noStrike">
                        <a:solidFill>
                          <a:srgbClr val="000000"/>
                        </a:solidFill>
                        <a:effectLst/>
                        <a:latin typeface="Calibri"/>
                      </a:endParaRPr>
                    </a:p>
                  </a:txBody>
                  <a:tcPr marL="4375" marR="4375" marT="4375" marB="0" anchor="b"/>
                </a:tc>
              </a:tr>
              <a:tr h="235677">
                <a:tc>
                  <a:txBody>
                    <a:bodyPr/>
                    <a:lstStyle/>
                    <a:p>
                      <a:pPr algn="l" fontAlgn="b"/>
                      <a:r>
                        <a:rPr lang="en-US" sz="500" u="none" strike="noStrike">
                          <a:effectLst/>
                        </a:rPr>
                        <a:t>BcT4_1613</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Methyltransf_23</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Methyltransferase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400" u="none" strike="noStrike">
                          <a:effectLst/>
                        </a:rPr>
                        <a:t>Bcin09g01570</a:t>
                      </a:r>
                      <a:endParaRPr lang="en-US" sz="400" b="0" i="0" u="none" strike="noStrike">
                        <a:solidFill>
                          <a:srgbClr val="000000"/>
                        </a:solidFill>
                        <a:effectLst/>
                        <a:latin typeface="Times New Roman"/>
                      </a:endParaRPr>
                    </a:p>
                  </a:txBody>
                  <a:tcPr marL="4375" marR="4375" marT="4375" marB="0" anchor="b"/>
                </a:tc>
              </a:tr>
              <a:tr h="235677">
                <a:tc>
                  <a:txBody>
                    <a:bodyPr/>
                    <a:lstStyle/>
                    <a:p>
                      <a:pPr algn="l" fontAlgn="b"/>
                      <a:r>
                        <a:rPr lang="en-US" sz="500" u="none" strike="noStrike">
                          <a:effectLst/>
                        </a:rPr>
                        <a:t>BcT4_10249</a:t>
                      </a:r>
                      <a:endParaRPr lang="en-US" sz="500" b="0" i="0" u="none" strike="noStrike">
                        <a:solidFill>
                          <a:srgbClr val="FF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0</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375" marR="4375" marT="4375" marB="0" anchor="b"/>
                </a:tc>
                <a:tc>
                  <a:txBody>
                    <a:bodyPr/>
                    <a:lstStyle/>
                    <a:p>
                      <a:pPr algn="r" fontAlgn="b"/>
                      <a:r>
                        <a:rPr lang="en-US" sz="500" u="none" strike="noStrike">
                          <a:effectLst/>
                        </a:rPr>
                        <a:t>11</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Cyt-b5</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a:effectLst/>
                        </a:rPr>
                        <a:t>Cytochrome b5-like Heme/Steroid binding domain</a:t>
                      </a:r>
                      <a:endParaRPr lang="en-US" sz="500" b="0" i="0" u="none" strike="noStrike">
                        <a:solidFill>
                          <a:srgbClr val="000000"/>
                        </a:solidFill>
                        <a:effectLst/>
                        <a:latin typeface="Calibri"/>
                      </a:endParaRPr>
                    </a:p>
                  </a:txBody>
                  <a:tcPr marL="4375" marR="4375" marT="4375" marB="0" anchor="b"/>
                </a:tc>
                <a:tc>
                  <a:txBody>
                    <a:bodyPr/>
                    <a:lstStyle/>
                    <a:p>
                      <a:pPr algn="l" fontAlgn="b"/>
                      <a:r>
                        <a:rPr lang="en-US" sz="500" u="none" strike="noStrike" dirty="0">
                          <a:effectLst/>
                        </a:rPr>
                        <a:t>Bcin01g03790</a:t>
                      </a:r>
                      <a:r>
                        <a:rPr lang="en-US" sz="400" u="none" strike="noStrike" dirty="0">
                          <a:effectLst/>
                        </a:rPr>
                        <a:t> </a:t>
                      </a:r>
                      <a:endParaRPr lang="en-US" sz="500" b="0" i="0" u="none" strike="noStrike" dirty="0">
                        <a:solidFill>
                          <a:srgbClr val="000000"/>
                        </a:solidFill>
                        <a:effectLst/>
                        <a:latin typeface="Calibri"/>
                      </a:endParaRPr>
                    </a:p>
                  </a:txBody>
                  <a:tcPr marL="4375" marR="4375" marT="437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84478107"/>
              </p:ext>
            </p:extLst>
          </p:nvPr>
        </p:nvGraphicFramePr>
        <p:xfrm>
          <a:off x="152400" y="5562600"/>
          <a:ext cx="6172198" cy="2155261"/>
        </p:xfrm>
        <a:graphic>
          <a:graphicData uri="http://schemas.openxmlformats.org/drawingml/2006/table">
            <a:tbl>
              <a:tblPr>
                <a:tableStyleId>{5C22544A-7EE6-4342-B048-85BDC9FD1C3A}</a:tableStyleId>
              </a:tblPr>
              <a:tblGrid>
                <a:gridCol w="1505567"/>
                <a:gridCol w="2792483"/>
                <a:gridCol w="299864"/>
                <a:gridCol w="393571"/>
                <a:gridCol w="393571"/>
                <a:gridCol w="393571"/>
                <a:gridCol w="393571"/>
              </a:tblGrid>
              <a:tr h="93707">
                <a:tc>
                  <a:txBody>
                    <a:bodyPr/>
                    <a:lstStyle/>
                    <a:p>
                      <a:pPr algn="l" fontAlgn="b"/>
                      <a:r>
                        <a:rPr lang="en-US" sz="500" u="none" strike="noStrike">
                          <a:effectLst/>
                        </a:rPr>
                        <a:t>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More Function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Enzyme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fisher.up.All</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fisher.up.Do</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fisher.up.Wi</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fisher.up.Se</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PHD-zinc-finger 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Pre-mRNA splicing Prp18-interacting factor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0.167028635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Dopa 4</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betalain biosynthesis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0.274715652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0.257708474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0.003339128</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Sulfatase</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likely miscat: Type I phosphodiesterase/nucleotide pyrophosphatase/phosphate transferase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0.474006167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0.006668033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Indoleamine 2</a:t>
                      </a:r>
                      <a:endParaRPr lang="en-US" sz="500" b="1"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possibly: trp degradation in tomato. Indoleamine 2,3-dioxygenase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0.337610912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0.647739513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0.47263339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0.011642283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Haloacid dehalogenase-like hydrolase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0.216119104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0.412560339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0.064377777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0.014945753</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OPT oligopeptide transporter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0.282408636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0.018239099</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Enoyl-CoA hydratase/isomerase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0.595431476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0.832912721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0.315925912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0.019881985</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Aldehyde dehydrogenase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0.027038641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0.048120046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0.180853822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0.024795532</a:t>
                      </a:r>
                      <a:endParaRPr lang="en-US" sz="500" b="1"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DNA polymerase family B</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0.045924725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0.038230181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0.01084408</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Clr5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0.060134627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Protein of unknown function (DUF3445)</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0.071670613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0.196627891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0.017756436</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WSC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carbohydrate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0.141993548</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0.264479262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0.028396574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2OG-Fe(II) oxygenase superfamily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0.095566172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0.155098474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0.031354155</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Phosphotyrosyl phosphate activator (PTPA) protein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fr-FR" sz="500" u="none" strike="noStrike">
                          <a:effectLst/>
                        </a:rPr>
                        <a:t>Ubiquitin fusion degradation protein UFD1</a:t>
                      </a:r>
                      <a:endParaRPr lang="fr-FR"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0.094811632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C2H2 type zinc-finger (2 copies)</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0.107344357</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0.360487301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0.040557284</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ABC-2 type transporter</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0.175448052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0.150579732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0.049971041</a:t>
                      </a:r>
                      <a:endParaRPr lang="en-US" sz="500" b="1"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Acetyltransferase (GNAT) family</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0.970918916</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0.866412802</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Alcohol dehydrogenase GroES-like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y</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0.975244541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0.878110635</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KR domain</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kringle, binding</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0.933177489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0.990056533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0.913715933</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r>
              <a:tr h="93707">
                <a:tc>
                  <a:txBody>
                    <a:bodyPr/>
                    <a:lstStyle/>
                    <a:p>
                      <a:pPr algn="l" fontAlgn="b"/>
                      <a:r>
                        <a:rPr lang="en-US" sz="500" u="none" strike="noStrike">
                          <a:effectLst/>
                        </a:rPr>
                        <a:t>Phosphopantetheine attachment site</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l" fontAlgn="b"/>
                      <a:r>
                        <a:rPr lang="en-US" sz="500" u="none" strike="noStrike">
                          <a:effectLst/>
                        </a:rPr>
                        <a:t> </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0.988880644</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0.983317719</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a:effectLst/>
                        </a:rPr>
                        <a:t>1</a:t>
                      </a:r>
                      <a:endParaRPr lang="en-US" sz="500" b="0" i="0" u="none" strike="noStrike">
                        <a:solidFill>
                          <a:srgbClr val="000000"/>
                        </a:solidFill>
                        <a:effectLst/>
                        <a:latin typeface="Calibri"/>
                      </a:endParaRPr>
                    </a:p>
                  </a:txBody>
                  <a:tcPr marL="4685" marR="4685" marT="4685" marB="0" anchor="b"/>
                </a:tc>
                <a:tc>
                  <a:txBody>
                    <a:bodyPr/>
                    <a:lstStyle/>
                    <a:p>
                      <a:pPr algn="r" fontAlgn="b"/>
                      <a:r>
                        <a:rPr lang="en-US" sz="500" u="none" strike="noStrike" dirty="0">
                          <a:effectLst/>
                        </a:rPr>
                        <a:t>1</a:t>
                      </a:r>
                      <a:endParaRPr lang="en-US" sz="500" b="0" i="0" u="none" strike="noStrike" dirty="0">
                        <a:solidFill>
                          <a:srgbClr val="000000"/>
                        </a:solidFill>
                        <a:effectLst/>
                        <a:latin typeface="Calibri"/>
                      </a:endParaRPr>
                    </a:p>
                  </a:txBody>
                  <a:tcPr marL="4685" marR="4685" marT="4685" marB="0" anchor="b"/>
                </a:tc>
              </a:tr>
            </a:tbl>
          </a:graphicData>
        </a:graphic>
      </p:graphicFrame>
      <p:sp>
        <p:nvSpPr>
          <p:cNvPr id="10" name="Rectangle 9"/>
          <p:cNvSpPr/>
          <p:nvPr/>
        </p:nvSpPr>
        <p:spPr>
          <a:xfrm>
            <a:off x="152400" y="7848600"/>
            <a:ext cx="6477000" cy="1200329"/>
          </a:xfrm>
          <a:prstGeom prst="rect">
            <a:avLst/>
          </a:prstGeom>
        </p:spPr>
        <p:txBody>
          <a:bodyPr wrap="square">
            <a:spAutoFit/>
          </a:bodyPr>
          <a:lstStyle/>
          <a:p>
            <a:r>
              <a:rPr lang="en-US" dirty="0" smtClean="0"/>
              <a:t>Table</a:t>
            </a:r>
            <a:r>
              <a:rPr lang="en-US" baseline="0" dirty="0" smtClean="0"/>
              <a:t> S3. a) Genes with significant SNPs </a:t>
            </a:r>
            <a:r>
              <a:rPr lang="en-US" baseline="0" dirty="0" smtClean="0"/>
              <a:t>from </a:t>
            </a:r>
            <a:r>
              <a:rPr lang="en-US" baseline="0" dirty="0" err="1" smtClean="0"/>
              <a:t>bigRR</a:t>
            </a:r>
            <a:r>
              <a:rPr lang="en-US" baseline="0" dirty="0" smtClean="0"/>
              <a:t> on T4 for </a:t>
            </a:r>
            <a:r>
              <a:rPr lang="en-US" baseline="0" dirty="0" smtClean="0"/>
              <a:t>Botrytis virulence in 11 or 12 of the tomato accessions. b) functional categories significantly overrepresented in genes linked to Botrytis virulence response to tomato domestication.</a:t>
            </a:r>
          </a:p>
        </p:txBody>
      </p:sp>
    </p:spTree>
    <p:extLst>
      <p:ext uri="{BB962C8B-B14F-4D97-AF65-F5344CB8AC3E}">
        <p14:creationId xmlns:p14="http://schemas.microsoft.com/office/powerpoint/2010/main" val="1092615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esoltis\Documents\Projects\BcSolGWAS\paper\plots\FigR5\FigR5_Sl_LesionSize_IntMean_wilcoxtop.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40677"/>
            <a:ext cx="3200401" cy="33762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81000" y="3733800"/>
            <a:ext cx="3429000" cy="3693319"/>
          </a:xfrm>
          <a:prstGeom prst="rect">
            <a:avLst/>
          </a:prstGeom>
        </p:spPr>
        <p:txBody>
          <a:bodyPr>
            <a:spAutoFit/>
          </a:bodyPr>
          <a:lstStyle/>
          <a:p>
            <a:r>
              <a:rPr lang="en-US" b="1" dirty="0"/>
              <a:t>Figure S1. Rank order plot of B. cinerea lesion size on two tomato genotypes. </a:t>
            </a:r>
            <a:endParaRPr lang="en-US" dirty="0"/>
          </a:p>
          <a:p>
            <a:r>
              <a:rPr lang="en-US" dirty="0"/>
              <a:t>Each B. cinerea isolate is a straight line tracing mean lesion size on LA1547 to mean on LA0410, the two host genotypes with the most pronounced effect on the rank order of isolates by lesion size (Wilcoxon signed-rank test with FDR-correction, p &lt; 7.18e-17, Table S1). </a:t>
            </a:r>
          </a:p>
          <a:p>
            <a:endParaRPr lang="en-US" dirty="0"/>
          </a:p>
        </p:txBody>
      </p:sp>
    </p:spTree>
    <p:extLst>
      <p:ext uri="{BB962C8B-B14F-4D97-AF65-F5344CB8AC3E}">
        <p14:creationId xmlns:p14="http://schemas.microsoft.com/office/powerpoint/2010/main" val="42065335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descr="C:\Users\nesoltis\Documents\Projects\BcSolGWAS\paper\plots\addGEMMA\FigS1b_sigphenos_ManhattanPlo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65" y="4564117"/>
            <a:ext cx="6873766" cy="42961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esoltis\Documents\Projects\BcSolGWAS\paper\plots\addGEMMA\SlBc_MAF20_10NA_GEMMA_LA2093_kmat1_pscor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4800"/>
            <a:ext cx="6873765" cy="429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06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81000" y="3733800"/>
            <a:ext cx="4800600" cy="5355312"/>
          </a:xfrm>
          <a:prstGeom prst="rect">
            <a:avLst/>
          </a:prstGeom>
        </p:spPr>
        <p:txBody>
          <a:bodyPr wrap="square">
            <a:spAutoFit/>
          </a:bodyPr>
          <a:lstStyle/>
          <a:p>
            <a:r>
              <a:rPr lang="en-US" b="1" dirty="0"/>
              <a:t>Figure </a:t>
            </a:r>
            <a:r>
              <a:rPr lang="en-US" b="1" dirty="0" smtClean="0"/>
              <a:t>S2. </a:t>
            </a:r>
            <a:r>
              <a:rPr lang="en-US" b="1" dirty="0"/>
              <a:t>GWA </a:t>
            </a:r>
            <a:r>
              <a:rPr lang="en-US" b="1" dirty="0" smtClean="0"/>
              <a:t>by GEMMA of </a:t>
            </a:r>
            <a:r>
              <a:rPr lang="en-US" b="1" i="1" dirty="0"/>
              <a:t>B. cinerea</a:t>
            </a:r>
            <a:r>
              <a:rPr lang="en-US" b="1" dirty="0"/>
              <a:t> lesion size on individual tomato genotypes.</a:t>
            </a:r>
            <a:endParaRPr lang="en-US" dirty="0"/>
          </a:p>
          <a:p>
            <a:r>
              <a:rPr lang="en-US" i="1" dirty="0"/>
              <a:t>Botrytis cinerea </a:t>
            </a:r>
            <a:r>
              <a:rPr lang="en-US" dirty="0"/>
              <a:t>chromosomes are differentiated by shading, alternating </a:t>
            </a:r>
            <a:r>
              <a:rPr lang="en-US" dirty="0" smtClean="0"/>
              <a:t>light and dark grey.</a:t>
            </a:r>
            <a:endParaRPr lang="en-US" dirty="0"/>
          </a:p>
          <a:p>
            <a:r>
              <a:rPr lang="en-US" dirty="0"/>
              <a:t>a) Manhattan plot of estimated SNP effect sizes for </a:t>
            </a:r>
            <a:r>
              <a:rPr lang="en-US" i="1" dirty="0"/>
              <a:t>B. cinerea </a:t>
            </a:r>
            <a:r>
              <a:rPr lang="en-US" dirty="0"/>
              <a:t>lesion size using a single tomato accession, LA2093. </a:t>
            </a:r>
            <a:r>
              <a:rPr lang="en-US" dirty="0" smtClean="0"/>
              <a:t>Thresholds for SNP significances are shown using horizontal dashed lines.</a:t>
            </a:r>
            <a:endParaRPr lang="en-US" dirty="0"/>
          </a:p>
          <a:p>
            <a:r>
              <a:rPr lang="en-US" dirty="0"/>
              <a:t>b) The number of tomato accessions for which a </a:t>
            </a:r>
            <a:r>
              <a:rPr lang="en-US" i="1" dirty="0"/>
              <a:t>B. cinerea</a:t>
            </a:r>
            <a:r>
              <a:rPr lang="en-US" dirty="0"/>
              <a:t> SNP was significantly linked to lesion development using the </a:t>
            </a:r>
            <a:r>
              <a:rPr lang="en-US" dirty="0" smtClean="0"/>
              <a:t>p&lt;0.01 significance threshold</a:t>
            </a:r>
            <a:r>
              <a:rPr lang="en-US" dirty="0"/>
              <a:t>. Frequency is number of phenotypes in which the SNP </a:t>
            </a:r>
            <a:r>
              <a:rPr lang="en-US" dirty="0" smtClean="0"/>
              <a:t>is significant. </a:t>
            </a:r>
            <a:r>
              <a:rPr lang="en-US" dirty="0"/>
              <a:t>Vertical dotted lines identify regions with overlap between the </a:t>
            </a:r>
            <a:r>
              <a:rPr lang="en-US" dirty="0" smtClean="0"/>
              <a:t>100 largest-effect significant SNPs </a:t>
            </a:r>
            <a:r>
              <a:rPr lang="en-US" dirty="0"/>
              <a:t>for LA2093 and significance across the majority (≥6) of tomato genotypes tested.</a:t>
            </a:r>
          </a:p>
          <a:p>
            <a:endParaRPr lang="en-US" dirty="0"/>
          </a:p>
        </p:txBody>
      </p:sp>
    </p:spTree>
    <p:extLst>
      <p:ext uri="{BB962C8B-B14F-4D97-AF65-F5344CB8AC3E}">
        <p14:creationId xmlns:p14="http://schemas.microsoft.com/office/powerpoint/2010/main" val="237102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esoltis\Documents\Projects\BcSolGWAS\paper\plots\addGEMMA\S3B_topgeneOverlap_12Plants_GEM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38" y="4572000"/>
            <a:ext cx="6858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nesoltis\Documents\Projects\BcSolGWAS\paper\plots\addGEMMA\S3a_topSNPOverlap_12Plants_GEMM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138" y="129245"/>
            <a:ext cx="6620728" cy="413795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nesoltis\Documents\Projects\BcSolGWAS\paper\plots\addGEMMA\S3a_topSNPOverlap_12Plants_GEMMA_inset.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3048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esoltis\Documents\Projects\BcSolGWAS\paper\plots\addGEMMA\S3B_topgeneOverlap_12Plants_GEMMA_inset.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0400" y="4561489"/>
            <a:ext cx="3657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333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36786" y="2696735"/>
            <a:ext cx="4151586" cy="4801314"/>
          </a:xfrm>
          <a:prstGeom prst="rect">
            <a:avLst/>
          </a:prstGeom>
        </p:spPr>
        <p:txBody>
          <a:bodyPr wrap="square">
            <a:spAutoFit/>
          </a:bodyPr>
          <a:lstStyle/>
          <a:p>
            <a:r>
              <a:rPr lang="en-US" b="1" dirty="0"/>
              <a:t>Figure </a:t>
            </a:r>
            <a:r>
              <a:rPr lang="en-US" b="1" dirty="0" smtClean="0"/>
              <a:t>S3. </a:t>
            </a:r>
            <a:r>
              <a:rPr lang="en-US" b="1" dirty="0"/>
              <a:t>Frequency of overlap in </a:t>
            </a:r>
            <a:r>
              <a:rPr lang="en-US" b="1" i="1" dirty="0"/>
              <a:t>B. cinerea</a:t>
            </a:r>
            <a:r>
              <a:rPr lang="en-US" b="1" dirty="0"/>
              <a:t> </a:t>
            </a:r>
            <a:r>
              <a:rPr lang="en-US" b="1" dirty="0" smtClean="0"/>
              <a:t>GEMMA GWA </a:t>
            </a:r>
            <a:r>
              <a:rPr lang="en-US" b="1" dirty="0"/>
              <a:t>significance across tomato accessions.</a:t>
            </a:r>
            <a:endParaRPr lang="en-US" dirty="0"/>
          </a:p>
          <a:p>
            <a:pPr marL="342900" indent="-342900">
              <a:buAutoNum type="alphaLcParenR"/>
            </a:pPr>
            <a:r>
              <a:rPr lang="en-US" dirty="0" smtClean="0"/>
              <a:t>Frequency </a:t>
            </a:r>
            <a:r>
              <a:rPr lang="en-US" dirty="0"/>
              <a:t>with which the </a:t>
            </a:r>
            <a:r>
              <a:rPr lang="en-US" i="1" dirty="0"/>
              <a:t>B. cinerea</a:t>
            </a:r>
            <a:r>
              <a:rPr lang="en-US" dirty="0"/>
              <a:t> SNPs significantly associated with lesion size on the 12 tomato accessions using the </a:t>
            </a:r>
            <a:r>
              <a:rPr lang="en-US" dirty="0" smtClean="0"/>
              <a:t>p &lt; 0.01 significance threshold</a:t>
            </a:r>
            <a:r>
              <a:rPr lang="en-US" dirty="0"/>
              <a:t>. </a:t>
            </a:r>
            <a:endParaRPr lang="en-US" dirty="0" smtClean="0"/>
          </a:p>
          <a:p>
            <a:pPr marL="342900" indent="-342900">
              <a:buAutoNum type="alphaLcParenR"/>
            </a:pPr>
            <a:r>
              <a:rPr lang="en-US" dirty="0" smtClean="0"/>
              <a:t>Frequency </a:t>
            </a:r>
            <a:r>
              <a:rPr lang="en-US" dirty="0"/>
              <a:t>with which a </a:t>
            </a:r>
            <a:r>
              <a:rPr lang="en-US" i="1" dirty="0"/>
              <a:t>B. cinerea</a:t>
            </a:r>
            <a:r>
              <a:rPr lang="en-US" dirty="0"/>
              <a:t> gene significantly associated with lesion size on the 12 tomato accessions. Genes were called as significant if there was one significant SNP in the top 1000 called at the </a:t>
            </a:r>
            <a:r>
              <a:rPr lang="en-US" dirty="0" smtClean="0"/>
              <a:t>p &lt; 0.01 significance threshold </a:t>
            </a:r>
            <a:r>
              <a:rPr lang="en-US" dirty="0"/>
              <a:t>within the gene body, or within 2kb of the gene body.</a:t>
            </a:r>
          </a:p>
        </p:txBody>
      </p:sp>
    </p:spTree>
    <p:extLst>
      <p:ext uri="{BB962C8B-B14F-4D97-AF65-F5344CB8AC3E}">
        <p14:creationId xmlns:p14="http://schemas.microsoft.com/office/powerpoint/2010/main" val="24164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2" name="Picture 4" descr="C:\Users\nesoltis\Documents\Projects\BcSolGWAS\paper\plots\addGEMMA\S4A_DWSmanhatta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58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nesoltis\Documents\Projects\BcSolGWAS\paper\plots\addGEMMA\Venn_gene_labels.png"/>
          <p:cNvPicPr>
            <a:picLocks noChangeAspect="1" noChangeArrowheads="1"/>
          </p:cNvPicPr>
          <p:nvPr/>
        </p:nvPicPr>
        <p:blipFill rotWithShape="1">
          <a:blip r:embed="rId3">
            <a:extLst>
              <a:ext uri="{28A0092B-C50C-407E-A947-70E740481C1C}">
                <a14:useLocalDpi xmlns:a14="http://schemas.microsoft.com/office/drawing/2010/main" val="0"/>
              </a:ext>
            </a:extLst>
          </a:blip>
          <a:srcRect l="6076" t="8875" r="5801" b="3514"/>
          <a:stretch/>
        </p:blipFill>
        <p:spPr bwMode="auto">
          <a:xfrm>
            <a:off x="3581400" y="5184929"/>
            <a:ext cx="3276600" cy="32576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nesoltis\Documents\Projects\BcSolGWAS\paper\plots\addGEMMA\Venn_SNP_labels.png"/>
          <p:cNvPicPr>
            <a:picLocks noChangeAspect="1" noChangeArrowheads="1"/>
          </p:cNvPicPr>
          <p:nvPr/>
        </p:nvPicPr>
        <p:blipFill rotWithShape="1">
          <a:blip r:embed="rId4">
            <a:extLst>
              <a:ext uri="{28A0092B-C50C-407E-A947-70E740481C1C}">
                <a14:useLocalDpi xmlns:a14="http://schemas.microsoft.com/office/drawing/2010/main" val="0"/>
              </a:ext>
            </a:extLst>
          </a:blip>
          <a:srcRect l="15511" t="10913" b="6585"/>
          <a:stretch/>
        </p:blipFill>
        <p:spPr bwMode="auto">
          <a:xfrm>
            <a:off x="37586" y="5193843"/>
            <a:ext cx="3391414" cy="3311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308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9340</TotalTime>
  <Words>2681</Words>
  <Application>Microsoft Office PowerPoint</Application>
  <PresentationFormat>On-screen Show (4:3)</PresentationFormat>
  <Paragraphs>1944</Paragraphs>
  <Slides>10</Slides>
  <Notes>3</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California, Davis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Nicole Soltis</dc:creator>
  <cp:lastModifiedBy>Nicole Soltis</cp:lastModifiedBy>
  <cp:revision>25</cp:revision>
  <dcterms:created xsi:type="dcterms:W3CDTF">2018-01-09T00:51:21Z</dcterms:created>
  <dcterms:modified xsi:type="dcterms:W3CDTF">2018-03-28T18:56:55Z</dcterms:modified>
</cp:coreProperties>
</file>