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0" r:id="rId2"/>
    <p:sldId id="258" r:id="rId3"/>
    <p:sldId id="259" r:id="rId4"/>
    <p:sldId id="257" r:id="rId5"/>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30" d="100"/>
          <a:sy n="130" d="100"/>
        </p:scale>
        <p:origin x="-498" y="415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C002CC-E2BA-41CA-BDE6-E7BB7463F30E}" type="datetimeFigureOut">
              <a:rPr lang="en-US" smtClean="0"/>
              <a:t>1/25/2018</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1816A4-E228-459D-AC12-879C14B32598}" type="slidenum">
              <a:rPr lang="en-US" smtClean="0"/>
              <a:t>‹#›</a:t>
            </a:fld>
            <a:endParaRPr lang="en-US"/>
          </a:p>
        </p:txBody>
      </p:sp>
    </p:spTree>
    <p:extLst>
      <p:ext uri="{BB962C8B-B14F-4D97-AF65-F5344CB8AC3E}">
        <p14:creationId xmlns:p14="http://schemas.microsoft.com/office/powerpoint/2010/main" val="2682006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333C562-BC5F-4D3C-94A2-6EC1CE9B317B}" type="slidenum">
              <a:rPr lang="en-US" smtClean="0"/>
              <a:t>2</a:t>
            </a:fld>
            <a:endParaRPr lang="en-US"/>
          </a:p>
        </p:txBody>
      </p:sp>
    </p:spTree>
    <p:extLst>
      <p:ext uri="{BB962C8B-B14F-4D97-AF65-F5344CB8AC3E}">
        <p14:creationId xmlns:p14="http://schemas.microsoft.com/office/powerpoint/2010/main" val="828935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1816A4-E228-459D-AC12-879C14B32598}" type="slidenum">
              <a:rPr lang="en-US" smtClean="0"/>
              <a:t>3</a:t>
            </a:fld>
            <a:endParaRPr lang="en-US"/>
          </a:p>
        </p:txBody>
      </p:sp>
    </p:spTree>
    <p:extLst>
      <p:ext uri="{BB962C8B-B14F-4D97-AF65-F5344CB8AC3E}">
        <p14:creationId xmlns:p14="http://schemas.microsoft.com/office/powerpoint/2010/main" val="2455731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3FED858-65C7-45A1-8FE1-9A5B869AA1BA}" type="slidenum">
              <a:rPr lang="en-US" smtClean="0"/>
              <a:t>4</a:t>
            </a:fld>
            <a:endParaRPr lang="en-US"/>
          </a:p>
        </p:txBody>
      </p:sp>
    </p:spTree>
    <p:extLst>
      <p:ext uri="{BB962C8B-B14F-4D97-AF65-F5344CB8AC3E}">
        <p14:creationId xmlns:p14="http://schemas.microsoft.com/office/powerpoint/2010/main" val="1162890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57C0AD-A7D1-4C63-B435-02D89F2CEA1C}"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2196018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57C0AD-A7D1-4C63-B435-02D89F2CEA1C}"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1202786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57C0AD-A7D1-4C63-B435-02D89F2CEA1C}"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2570268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57C0AD-A7D1-4C63-B435-02D89F2CEA1C}"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154719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7C0AD-A7D1-4C63-B435-02D89F2CEA1C}"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2572428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57C0AD-A7D1-4C63-B435-02D89F2CEA1C}"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1776144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57C0AD-A7D1-4C63-B435-02D89F2CEA1C}"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1111341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57C0AD-A7D1-4C63-B435-02D89F2CEA1C}"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386833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7C0AD-A7D1-4C63-B435-02D89F2CEA1C}"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3049668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7C0AD-A7D1-4C63-B435-02D89F2CEA1C}"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22409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7C0AD-A7D1-4C63-B435-02D89F2CEA1C}"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3886963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1657C0AD-A7D1-4C63-B435-02D89F2CEA1C}" type="datetimeFigureOut">
              <a:rPr lang="en-US" smtClean="0"/>
              <a:t>1/25/2018</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509946AD-5999-4E99-AEDD-3BF910CA7252}" type="slidenum">
              <a:rPr lang="en-US" smtClean="0"/>
              <a:t>‹#›</a:t>
            </a:fld>
            <a:endParaRPr lang="en-US"/>
          </a:p>
        </p:txBody>
      </p:sp>
    </p:spTree>
    <p:extLst>
      <p:ext uri="{BB962C8B-B14F-4D97-AF65-F5344CB8AC3E}">
        <p14:creationId xmlns:p14="http://schemas.microsoft.com/office/powerpoint/2010/main" val="2902674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807" y="8001000"/>
            <a:ext cx="6324600" cy="646331"/>
          </a:xfrm>
          <a:prstGeom prst="rect">
            <a:avLst/>
          </a:prstGeom>
        </p:spPr>
        <p:txBody>
          <a:bodyPr wrap="square">
            <a:spAutoFit/>
          </a:bodyPr>
          <a:lstStyle/>
          <a:p>
            <a:r>
              <a:rPr lang="en-US" b="1" dirty="0"/>
              <a:t>Table </a:t>
            </a:r>
            <a:r>
              <a:rPr lang="en-US" b="1" dirty="0" smtClean="0"/>
              <a:t>S1. Mean of </a:t>
            </a:r>
            <a:r>
              <a:rPr lang="en-US" b="1" i="1" dirty="0" smtClean="0"/>
              <a:t>B. cinerea </a:t>
            </a:r>
            <a:r>
              <a:rPr lang="en-US" b="1" dirty="0" smtClean="0"/>
              <a:t>lesion size of all isolates across all tomato accessions.</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946610301"/>
              </p:ext>
            </p:extLst>
          </p:nvPr>
        </p:nvGraphicFramePr>
        <p:xfrm>
          <a:off x="1725138" y="0"/>
          <a:ext cx="4576307" cy="7736365"/>
        </p:xfrm>
        <a:graphic>
          <a:graphicData uri="http://schemas.openxmlformats.org/drawingml/2006/table">
            <a:tbl>
              <a:tblPr>
                <a:tableStyleId>{5C22544A-7EE6-4342-B048-85BDC9FD1C3A}</a:tableStyleId>
              </a:tblPr>
              <a:tblGrid>
                <a:gridCol w="634820"/>
                <a:gridCol w="252233"/>
                <a:gridCol w="333195"/>
                <a:gridCol w="333195"/>
                <a:gridCol w="333195"/>
                <a:gridCol w="333195"/>
                <a:gridCol w="333195"/>
                <a:gridCol w="357304"/>
                <a:gridCol w="333195"/>
                <a:gridCol w="333195"/>
                <a:gridCol w="333195"/>
                <a:gridCol w="333195"/>
                <a:gridCol w="333195"/>
              </a:tblGrid>
              <a:tr h="111662">
                <a:tc rowSpan="2">
                  <a:txBody>
                    <a:bodyPr/>
                    <a:lstStyle/>
                    <a:p>
                      <a:pPr algn="l" fontAlgn="b"/>
                      <a:r>
                        <a:rPr lang="en-US" sz="600" u="none" strike="noStrike" dirty="0">
                          <a:effectLst/>
                        </a:rPr>
                        <a:t> </a:t>
                      </a:r>
                      <a:endParaRPr lang="en-US" sz="600" b="0" i="0" u="none" strike="noStrike" dirty="0">
                        <a:solidFill>
                          <a:srgbClr val="000000"/>
                        </a:solidFill>
                        <a:effectLst/>
                        <a:latin typeface="Calibri"/>
                      </a:endParaRPr>
                    </a:p>
                  </a:txBody>
                  <a:tcPr marL="3085" marR="3085" marT="3085" marB="0" anchor="b"/>
                </a:tc>
                <a:tc gridSpan="6">
                  <a:txBody>
                    <a:bodyPr/>
                    <a:lstStyle/>
                    <a:p>
                      <a:pPr algn="l" fontAlgn="b"/>
                      <a:r>
                        <a:rPr lang="en-US" sz="800" u="none" strike="noStrike" dirty="0" smtClean="0">
                          <a:effectLst/>
                        </a:rPr>
                        <a:t>Wild</a:t>
                      </a:r>
                      <a:endParaRPr lang="en-US" sz="800" b="0" i="0" u="none" strike="noStrike" dirty="0">
                        <a:solidFill>
                          <a:srgbClr val="000000"/>
                        </a:solidFill>
                        <a:effectLst/>
                        <a:latin typeface="Calibri"/>
                      </a:endParaRPr>
                    </a:p>
                  </a:txBody>
                  <a:tcPr marL="3085" marR="3085" marT="3085" marB="0" anchor="b"/>
                </a:tc>
                <a:tc hMerge="1">
                  <a:txBody>
                    <a:bodyPr/>
                    <a:lstStyle/>
                    <a:p>
                      <a:pPr algn="l" fontAlgn="b"/>
                      <a:endParaRPr lang="en-US" sz="800" b="0" i="0" u="none" strike="noStrike">
                        <a:solidFill>
                          <a:srgbClr val="000000"/>
                        </a:solidFill>
                        <a:effectLst/>
                        <a:latin typeface="Calibri"/>
                      </a:endParaRPr>
                    </a:p>
                  </a:txBody>
                  <a:tcPr marL="3085" marR="3085" marT="3085" marB="0" anchor="b"/>
                </a:tc>
                <a:tc hMerge="1">
                  <a:txBody>
                    <a:bodyPr/>
                    <a:lstStyle/>
                    <a:p>
                      <a:pPr algn="l" fontAlgn="b"/>
                      <a:endParaRPr lang="en-US" sz="800" b="0" i="0" u="none" strike="noStrike">
                        <a:solidFill>
                          <a:srgbClr val="000000"/>
                        </a:solidFill>
                        <a:effectLst/>
                        <a:latin typeface="Calibri"/>
                      </a:endParaRPr>
                    </a:p>
                  </a:txBody>
                  <a:tcPr marL="3085" marR="3085" marT="3085" marB="0" anchor="b"/>
                </a:tc>
                <a:tc hMerge="1">
                  <a:txBody>
                    <a:bodyPr/>
                    <a:lstStyle/>
                    <a:p>
                      <a:pPr algn="l" fontAlgn="b"/>
                      <a:endParaRPr lang="en-US" sz="800" b="0" i="0" u="none" strike="noStrike">
                        <a:solidFill>
                          <a:srgbClr val="000000"/>
                        </a:solidFill>
                        <a:effectLst/>
                        <a:latin typeface="Calibri"/>
                      </a:endParaRPr>
                    </a:p>
                  </a:txBody>
                  <a:tcPr marL="3085" marR="3085" marT="3085" marB="0" anchor="b"/>
                </a:tc>
                <a:tc hMerge="1">
                  <a:txBody>
                    <a:bodyPr/>
                    <a:lstStyle/>
                    <a:p>
                      <a:pPr algn="l" fontAlgn="b"/>
                      <a:endParaRPr lang="en-US" sz="800" b="0" i="0" u="none" strike="noStrike">
                        <a:solidFill>
                          <a:srgbClr val="000000"/>
                        </a:solidFill>
                        <a:effectLst/>
                        <a:latin typeface="Calibri"/>
                      </a:endParaRPr>
                    </a:p>
                  </a:txBody>
                  <a:tcPr marL="3085" marR="3085" marT="3085" marB="0" anchor="b"/>
                </a:tc>
                <a:tc hMerge="1">
                  <a:txBody>
                    <a:bodyPr/>
                    <a:lstStyle/>
                    <a:p>
                      <a:pPr algn="l" fontAlgn="b"/>
                      <a:endParaRPr lang="en-US" sz="800" b="0" i="0" u="none" strike="noStrike" dirty="0">
                        <a:solidFill>
                          <a:srgbClr val="000000"/>
                        </a:solidFill>
                        <a:effectLst/>
                        <a:latin typeface="Calibri"/>
                      </a:endParaRPr>
                    </a:p>
                  </a:txBody>
                  <a:tcPr marL="3085" marR="3085" marT="3085" marB="0" anchor="b"/>
                </a:tc>
                <a:tc gridSpan="6">
                  <a:txBody>
                    <a:bodyPr/>
                    <a:lstStyle/>
                    <a:p>
                      <a:pPr algn="l" fontAlgn="b"/>
                      <a:r>
                        <a:rPr lang="en-US" sz="800" u="none" strike="noStrike" dirty="0" smtClean="0">
                          <a:effectLst/>
                        </a:rPr>
                        <a:t>Domesticated</a:t>
                      </a:r>
                      <a:endParaRPr lang="en-US" sz="800" b="0" i="0" u="none" strike="noStrike" dirty="0">
                        <a:solidFill>
                          <a:srgbClr val="000000"/>
                        </a:solidFill>
                        <a:effectLst/>
                        <a:latin typeface="Calibri"/>
                      </a:endParaRPr>
                    </a:p>
                  </a:txBody>
                  <a:tcPr marL="3085" marR="3085" marT="3085" marB="0" anchor="b"/>
                </a:tc>
                <a:tc hMerge="1">
                  <a:txBody>
                    <a:bodyPr/>
                    <a:lstStyle/>
                    <a:p>
                      <a:pPr algn="l" fontAlgn="b"/>
                      <a:endParaRPr lang="en-US" sz="800" b="0" i="0" u="none" strike="noStrike" dirty="0">
                        <a:solidFill>
                          <a:srgbClr val="000000"/>
                        </a:solidFill>
                        <a:effectLst/>
                        <a:latin typeface="Calibri"/>
                      </a:endParaRPr>
                    </a:p>
                  </a:txBody>
                  <a:tcPr marL="3085" marR="3085" marT="3085" marB="0" anchor="b"/>
                </a:tc>
                <a:tc hMerge="1">
                  <a:txBody>
                    <a:bodyPr/>
                    <a:lstStyle/>
                    <a:p>
                      <a:pPr algn="l" fontAlgn="b"/>
                      <a:endParaRPr lang="en-US" sz="800" b="0" i="0" u="none" strike="noStrike" dirty="0">
                        <a:solidFill>
                          <a:srgbClr val="000000"/>
                        </a:solidFill>
                        <a:effectLst/>
                        <a:latin typeface="Calibri"/>
                      </a:endParaRPr>
                    </a:p>
                  </a:txBody>
                  <a:tcPr marL="3085" marR="3085" marT="3085" marB="0" anchor="b"/>
                </a:tc>
                <a:tc hMerge="1">
                  <a:txBody>
                    <a:bodyPr/>
                    <a:lstStyle/>
                    <a:p>
                      <a:pPr algn="l" fontAlgn="b"/>
                      <a:endParaRPr lang="en-US" sz="800" b="0" i="0" u="none" strike="noStrike" dirty="0">
                        <a:solidFill>
                          <a:srgbClr val="000000"/>
                        </a:solidFill>
                        <a:effectLst/>
                        <a:latin typeface="Calibri"/>
                      </a:endParaRPr>
                    </a:p>
                  </a:txBody>
                  <a:tcPr marL="3085" marR="3085" marT="3085" marB="0" anchor="b"/>
                </a:tc>
                <a:tc hMerge="1">
                  <a:txBody>
                    <a:bodyPr/>
                    <a:lstStyle/>
                    <a:p>
                      <a:pPr algn="l" fontAlgn="b"/>
                      <a:endParaRPr lang="en-US" sz="800" b="0" i="0" u="none" strike="noStrike" dirty="0">
                        <a:solidFill>
                          <a:srgbClr val="000000"/>
                        </a:solidFill>
                        <a:effectLst/>
                        <a:latin typeface="Calibri"/>
                      </a:endParaRPr>
                    </a:p>
                  </a:txBody>
                  <a:tcPr marL="3085" marR="3085" marT="3085" marB="0" anchor="b"/>
                </a:tc>
                <a:tc hMerge="1">
                  <a:txBody>
                    <a:bodyPr/>
                    <a:lstStyle/>
                    <a:p>
                      <a:pPr algn="l" fontAlgn="b"/>
                      <a:endParaRPr lang="en-US" sz="800" b="0" i="0" u="none" strike="noStrike" dirty="0">
                        <a:solidFill>
                          <a:srgbClr val="000000"/>
                        </a:solidFill>
                        <a:effectLst/>
                        <a:latin typeface="Calibri"/>
                      </a:endParaRPr>
                    </a:p>
                  </a:txBody>
                  <a:tcPr marL="3085" marR="3085" marT="3085" marB="0" anchor="b"/>
                </a:tc>
              </a:tr>
              <a:tr h="61692">
                <a:tc vMerge="1">
                  <a:txBody>
                    <a:bodyPr/>
                    <a:lstStyle/>
                    <a:p>
                      <a:pPr algn="l" fontAlgn="b"/>
                      <a:endParaRPr lang="en-US" sz="800" b="0" i="0" u="none" strike="noStrike" dirty="0">
                        <a:solidFill>
                          <a:srgbClr val="000000"/>
                        </a:solidFill>
                        <a:effectLst/>
                        <a:latin typeface="Calibri"/>
                      </a:endParaRPr>
                    </a:p>
                  </a:txBody>
                  <a:tcPr marL="3085" marR="3085" marT="3085" marB="0" anchor="b"/>
                </a:tc>
                <a:tc>
                  <a:txBody>
                    <a:bodyPr/>
                    <a:lstStyle/>
                    <a:p>
                      <a:pPr algn="l" fontAlgn="b"/>
                      <a:r>
                        <a:rPr lang="en-US" sz="500" u="none" strike="noStrike" dirty="0">
                          <a:effectLst/>
                        </a:rPr>
                        <a:t>LA0480</a:t>
                      </a:r>
                      <a:endParaRPr lang="en-US" sz="500" b="0" i="0" u="none" strike="noStrike" dirty="0">
                        <a:solidFill>
                          <a:srgbClr val="000000"/>
                        </a:solidFill>
                        <a:effectLst/>
                        <a:latin typeface="Calibri"/>
                      </a:endParaRPr>
                    </a:p>
                  </a:txBody>
                  <a:tcPr marL="3085" marR="3085" marT="3085" marB="0" anchor="b"/>
                </a:tc>
                <a:tc>
                  <a:txBody>
                    <a:bodyPr/>
                    <a:lstStyle/>
                    <a:p>
                      <a:pPr algn="l" fontAlgn="b"/>
                      <a:r>
                        <a:rPr lang="en-US" sz="500" u="none" strike="noStrike">
                          <a:effectLst/>
                        </a:rPr>
                        <a:t>LA1547</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a:effectLst/>
                        </a:rPr>
                        <a:t>LA1589</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a:effectLst/>
                        </a:rPr>
                        <a:t>LA1684</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a:effectLst/>
                        </a:rPr>
                        <a:t>LA2093</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a:effectLst/>
                        </a:rPr>
                        <a:t>LA2176</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a:effectLst/>
                        </a:rPr>
                        <a:t>LA0410</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a:effectLst/>
                        </a:rPr>
                        <a:t>LA2706</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dirty="0">
                          <a:effectLst/>
                        </a:rPr>
                        <a:t>LA3008</a:t>
                      </a:r>
                      <a:endParaRPr lang="en-US" sz="500" b="0" i="0" u="none" strike="noStrike" dirty="0">
                        <a:solidFill>
                          <a:srgbClr val="000000"/>
                        </a:solidFill>
                        <a:effectLst/>
                        <a:latin typeface="Calibri"/>
                      </a:endParaRPr>
                    </a:p>
                  </a:txBody>
                  <a:tcPr marL="3085" marR="3085" marT="3085" marB="0" anchor="b"/>
                </a:tc>
                <a:tc>
                  <a:txBody>
                    <a:bodyPr/>
                    <a:lstStyle/>
                    <a:p>
                      <a:pPr algn="l" fontAlgn="b"/>
                      <a:r>
                        <a:rPr lang="en-US" sz="500" u="none" strike="noStrike">
                          <a:effectLst/>
                        </a:rPr>
                        <a:t>LA3475</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a:effectLst/>
                        </a:rPr>
                        <a:t>LA4345</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a:effectLst/>
                        </a:rPr>
                        <a:t>LA4355</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dirty="0">
                          <a:effectLst/>
                        </a:rPr>
                        <a:t>1.01.01</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0.489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0.308</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0.700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0.505</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dirty="0">
                          <a:effectLst/>
                        </a:rPr>
                        <a:t>0.677</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0.780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0.860</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dirty="0">
                          <a:effectLst/>
                        </a:rPr>
                        <a:t>1.01.02</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0.753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1.485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0.397</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1.01.03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0.437</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1.057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0.700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0.582</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dirty="0">
                          <a:effectLst/>
                        </a:rPr>
                        <a:t>1.01.04</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1.151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0.765</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0.586</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1.01.06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0.550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dirty="0">
                          <a:effectLst/>
                        </a:rPr>
                        <a:t>0.881</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0.587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0.510</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1.01.15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0.569</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dirty="0">
                          <a:effectLst/>
                        </a:rPr>
                        <a:t>0.577</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0.135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0.582</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1.02.01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0.840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1.004</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0.463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1.587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0.611</a:t>
                      </a:r>
                      <a:endParaRPr lang="en-US" sz="500" b="0" i="0" u="none" strike="noStrike" dirty="0">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1.02.02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0.384</a:t>
                      </a:r>
                      <a:endParaRPr lang="en-US" sz="500" b="0" i="0" u="none" strike="noStrike" dirty="0">
                        <a:solidFill>
                          <a:srgbClr val="000000"/>
                        </a:solidFill>
                        <a:effectLst/>
                        <a:latin typeface="Calibri"/>
                      </a:endParaRPr>
                    </a:p>
                  </a:txBody>
                  <a:tcPr marL="3085" marR="3085" marT="3085" marB="0" anchor="b"/>
                </a:tc>
              </a:tr>
              <a:tr h="61692">
                <a:tc>
                  <a:txBody>
                    <a:bodyPr/>
                    <a:lstStyle/>
                    <a:p>
                      <a:pPr algn="l" fontAlgn="b"/>
                      <a:r>
                        <a:rPr lang="en-US" sz="500" u="none" strike="noStrike" dirty="0">
                          <a:effectLst/>
                        </a:rPr>
                        <a:t>1.02.03</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0.782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0.575</a:t>
                      </a:r>
                      <a:endParaRPr lang="en-US" sz="500" b="0" i="0" u="none" strike="noStrike" dirty="0">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1.02.04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0.170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0.712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0.732</a:t>
                      </a:r>
                      <a:endParaRPr lang="en-US" sz="500" b="0" i="0" u="none" strike="noStrike" dirty="0">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1.02.05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0.652</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dirty="0">
                          <a:effectLst/>
                        </a:rPr>
                        <a:t>0.993</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0.869</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0.801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0.590</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dirty="0">
                          <a:effectLst/>
                        </a:rPr>
                        <a:t>1.02.06</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0.398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0.250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0.365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0.068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1.026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0.373</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dirty="0">
                          <a:effectLst/>
                        </a:rPr>
                        <a:t>1.02.15</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0.911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0.287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0.315</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1.02.16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0.639</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1.02.17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0.308</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dirty="0">
                          <a:effectLst/>
                        </a:rPr>
                        <a:t>1.02.18</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0.428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0.308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0.357</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0.513</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dirty="0">
                          <a:effectLst/>
                        </a:rPr>
                        <a:t>1.02.20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1.036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0.590</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dirty="0">
                          <a:effectLst/>
                        </a:rPr>
                        <a:t>1.03.02</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0.962</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0.656</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1.03.04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0.815</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dirty="0">
                          <a:effectLst/>
                        </a:rPr>
                        <a:t>0.340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0.750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0.694</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1.241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0.850</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dirty="0">
                          <a:effectLst/>
                        </a:rPr>
                        <a:t>1.03.12</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1.055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0.935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0.552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0.878</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dirty="0">
                          <a:effectLst/>
                        </a:rPr>
                        <a:t>1.03.16</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0.422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1.031</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1.03.18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0.383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1.542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0.285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0.571</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1.03.19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0.199</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1.03.20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0.961</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0.683</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1.03.22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0.494</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0.589</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1.03.23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0.833</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1.04.01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0.486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0.527</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1.04.02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0.267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0.427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0.856</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0.911</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1.04.03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0.778</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0.957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0.669</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1.04.04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0.329</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1.04.05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0.261</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0.260</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1.04.12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0.288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0.240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0.177</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1.04.15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0.256</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0.183</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1.04.17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0.641</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1.04.19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0.409</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1.04.20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0.497</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1.04.21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0.458</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0.576</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1.04.25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0.887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0.937</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1.05.04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0.386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1.198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0.258</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1.05.11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0.426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0.414</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1.05.14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0.374</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0.889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0.469</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1.05.16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0.350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0.551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0.494</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1.05.17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0.986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0.593</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1.05.22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0.213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0.240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0.390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0.316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0.441</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1.05.24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0.429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0.278</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2.04.03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0.785</a:t>
                      </a:r>
                      <a:endParaRPr lang="en-US" sz="500" b="0" i="0" u="none" strike="noStrike" dirty="0">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2.04.04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1.013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0.978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1.547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0.695</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2.04.08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0.979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1.085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0.785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1.049</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2.04.09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1.088</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2.04.11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1.121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0.820</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2.04.12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1.621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1.108</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2.04.14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0.483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0.620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0.948</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dirty="0">
                          <a:effectLst/>
                        </a:rPr>
                        <a:t>2.04.17</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1.561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0.676</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2.04.18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0.970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0.774</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1.305</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2.04.20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1.167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0.530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0.758</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2.04.21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0.860</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2004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0.443</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94.4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0.666</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Acacia</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1.044</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Apple 404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0.725</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Apple 517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1.251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1.024</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Ausubel</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0.986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0.861</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B05.10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0.312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0.872</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0.909</a:t>
                      </a:r>
                      <a:endParaRPr lang="en-US" sz="500" b="0" i="0" u="none" strike="noStrike" dirty="0">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BMM</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0.607</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BPA1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0.617</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Davis Navel</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0.608</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Esparato Fresa</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0.485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0.226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0.383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0.284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0.287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0.360</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Fd1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0.884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0.494</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Fd2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1.691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1.457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0.820</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dirty="0" err="1">
                          <a:effectLst/>
                        </a:rPr>
                        <a:t>Fresa</a:t>
                      </a:r>
                      <a:r>
                        <a:rPr lang="en-US" sz="500" u="none" strike="noStrike" dirty="0">
                          <a:effectLst/>
                        </a:rPr>
                        <a:t> 525</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1.427</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Fresa SD</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0.394</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0.428</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Gallo 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0.329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0.391</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Gallo 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0.129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0.053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0.292</a:t>
                      </a:r>
                      <a:endParaRPr lang="en-US" sz="500" b="0" i="0" u="none" strike="noStrike" dirty="0">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Geranium</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1.083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0.679</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Grape</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0.877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0.695</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Katie Tomato</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1.628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0.919</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Kern A2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1.709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1.170</a:t>
                      </a:r>
                      <a:endParaRPr lang="en-US" sz="500" b="0" i="0" u="none" strike="noStrike" dirty="0">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Kern B1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1.183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1.122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0.983</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Kern B2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1.155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1.024</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KGB1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0.322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0.426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0.288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0.333</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KGB2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0.936</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MEAP6G</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0.087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0.955</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Mex 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1.013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0.435</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Molly</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0.788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0.733</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Navel</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0.149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0.112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0.074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0.167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0.053</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Noble Rot</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0.186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0.113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0.172</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dirty="0">
                          <a:effectLst/>
                        </a:rPr>
                        <a:t>Peachy</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0.440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0.870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0.397</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Pepper</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0.643</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0.464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0.524</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Pepper Sub</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0.814</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Philo Menlo</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1.543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1.252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0.952</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0.972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0.691</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0.836</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Rasp</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1.127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1.567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0.714</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Rose</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0.072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0.108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0.208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0.385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0.429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0.569</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Supersteak</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0.855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1.092</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Triple 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1.157</a:t>
                      </a:r>
                      <a:endParaRPr lang="en-US" sz="500" b="0" i="0" u="none" strike="noStrike" dirty="0">
                        <a:solidFill>
                          <a:srgbClr val="000000"/>
                        </a:solidFill>
                        <a:effectLst/>
                        <a:latin typeface="Calibri"/>
                      </a:endParaRPr>
                    </a:p>
                  </a:txBody>
                  <a:tcPr marL="3085" marR="3085" marT="3085" marB="0" anchor="b"/>
                </a:tc>
              </a:tr>
              <a:tr h="61692">
                <a:tc>
                  <a:txBody>
                    <a:bodyPr/>
                    <a:lstStyle/>
                    <a:p>
                      <a:pPr algn="l" fontAlgn="b"/>
                      <a:r>
                        <a:rPr lang="en-US" sz="500" u="none" strike="noStrike" dirty="0">
                          <a:effectLst/>
                        </a:rPr>
                        <a:t>UK Razz</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0.907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1.660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0.898</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dirty="0">
                          <a:effectLst/>
                        </a:rPr>
                        <a:t>1.208</a:t>
                      </a:r>
                      <a:endParaRPr lang="en-US" sz="500" b="0" i="0" u="none" strike="noStrike" dirty="0">
                        <a:solidFill>
                          <a:srgbClr val="000000"/>
                        </a:solidFill>
                        <a:effectLst/>
                        <a:latin typeface="Calibri"/>
                      </a:endParaRPr>
                    </a:p>
                  </a:txBody>
                  <a:tcPr marL="3085" marR="3085" marT="3085" marB="0" anchor="b"/>
                </a:tc>
              </a:tr>
            </a:tbl>
          </a:graphicData>
        </a:graphic>
      </p:graphicFrame>
    </p:spTree>
    <p:extLst>
      <p:ext uri="{BB962C8B-B14F-4D97-AF65-F5344CB8AC3E}">
        <p14:creationId xmlns:p14="http://schemas.microsoft.com/office/powerpoint/2010/main" val="4243197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140767656"/>
              </p:ext>
            </p:extLst>
          </p:nvPr>
        </p:nvGraphicFramePr>
        <p:xfrm>
          <a:off x="914400" y="762000"/>
          <a:ext cx="4927598" cy="2053590"/>
        </p:xfrm>
        <a:graphic>
          <a:graphicData uri="http://schemas.openxmlformats.org/drawingml/2006/table">
            <a:tbl>
              <a:tblPr/>
              <a:tblGrid>
                <a:gridCol w="437731"/>
                <a:gridCol w="437731"/>
                <a:gridCol w="337678"/>
                <a:gridCol w="337678"/>
                <a:gridCol w="337678"/>
                <a:gridCol w="337678"/>
                <a:gridCol w="337678"/>
                <a:gridCol w="337678"/>
                <a:gridCol w="337678"/>
                <a:gridCol w="337678"/>
                <a:gridCol w="337678"/>
                <a:gridCol w="337678"/>
                <a:gridCol w="337678"/>
                <a:gridCol w="337678"/>
              </a:tblGrid>
              <a:tr h="137795">
                <a:tc rowSpan="2" gridSpan="2">
                  <a:txBody>
                    <a:bodyPr/>
                    <a:lstStyle/>
                    <a:p>
                      <a:endParaRPr lang="en-US" sz="1100">
                        <a:effectLst/>
                        <a:latin typeface="Calibri"/>
                      </a:endParaRPr>
                    </a:p>
                  </a:txBody>
                  <a:tcPr marL="6985" marR="6985" marT="698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rowSpan="2" hMerge="1">
                  <a:txBody>
                    <a:bodyPr/>
                    <a:lstStyle/>
                    <a:p>
                      <a:endParaRPr lang="en-US"/>
                    </a:p>
                  </a:txBody>
                  <a:tcPr/>
                </a:tc>
                <a:tc gridSpan="6">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Wild</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Domesticated</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37795">
                <a:tc gridSpan="2" vMerge="1">
                  <a:txBody>
                    <a:bodyPr/>
                    <a:lstStyle/>
                    <a:p>
                      <a:endParaRPr lang="en-US"/>
                    </a:p>
                  </a:txBody>
                  <a:tcPr/>
                </a:tc>
                <a:tc hMerge="1"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LA1547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LA1589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LA1684</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LA2093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LA2176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LA480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LA2706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LA3008</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LA3475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LA410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LA4345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LA4355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795">
                <a:tc rowSpan="6">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 Wild</a:t>
                      </a:r>
                      <a:endParaRPr lang="en-US" sz="1100">
                        <a:effectLst/>
                        <a:latin typeface="Calibri"/>
                        <a:ea typeface="Calibri"/>
                        <a:cs typeface="Arial"/>
                      </a:endParaRPr>
                    </a:p>
                  </a:txBody>
                  <a:tcPr marL="6985" marR="6985" marT="6985" marB="0" vert="vert27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LA1547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3256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3975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3069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2228</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3006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2165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3478</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1847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1253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3942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2970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LA1589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5323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4755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3566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4563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3396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4860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3173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2406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5491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4426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LA1684</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0.086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4020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3008</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3926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2885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4194</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2627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1959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4776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3810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LA2093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3395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4575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3260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4943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2919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2093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5630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4384</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LA2176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5766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4428</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5955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4287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3411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6670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5610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LA480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0.067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0.012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5939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4376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6212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6999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3703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4869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137795">
                <a:tc rowSpan="6">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 Domesticated</a:t>
                      </a:r>
                      <a:endParaRPr lang="en-US" sz="1100">
                        <a:effectLst/>
                        <a:latin typeface="Calibri"/>
                        <a:ea typeface="Calibri"/>
                        <a:cs typeface="Arial"/>
                      </a:endParaRPr>
                    </a:p>
                  </a:txBody>
                  <a:tcPr marL="6985" marR="6985" marT="6985" marB="0" vert="vert27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LA2706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6071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4564</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3785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6716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5794</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LA3008</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0.607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3062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2339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5309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4283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LA3475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3824</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7088</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6022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LA410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0.030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0.037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7779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6820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LA4345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0.072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0.065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0.030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0.018</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3601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LA4355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0.034</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0.032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0.010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dirty="0">
                          <a:solidFill>
                            <a:srgbClr val="000000"/>
                          </a:solidFill>
                          <a:effectLst/>
                          <a:latin typeface="Calibri"/>
                          <a:ea typeface="Times New Roman"/>
                          <a:cs typeface="Arial"/>
                        </a:rPr>
                        <a:t> </a:t>
                      </a:r>
                      <a:endParaRPr lang="en-US" sz="1100" dirty="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bl>
          </a:graphicData>
        </a:graphic>
      </p:graphicFrame>
      <p:sp>
        <p:nvSpPr>
          <p:cNvPr id="3" name="Rectangle 2"/>
          <p:cNvSpPr/>
          <p:nvPr/>
        </p:nvSpPr>
        <p:spPr>
          <a:xfrm>
            <a:off x="228600" y="3352800"/>
            <a:ext cx="6324600" cy="3416320"/>
          </a:xfrm>
          <a:prstGeom prst="rect">
            <a:avLst/>
          </a:prstGeom>
        </p:spPr>
        <p:txBody>
          <a:bodyPr wrap="square">
            <a:spAutoFit/>
          </a:bodyPr>
          <a:lstStyle/>
          <a:p>
            <a:r>
              <a:rPr lang="en-US" b="1" dirty="0"/>
              <a:t>Table </a:t>
            </a:r>
            <a:r>
              <a:rPr lang="en-US" b="1" dirty="0" smtClean="0"/>
              <a:t>S2. </a:t>
            </a:r>
            <a:r>
              <a:rPr lang="en-US" b="1" dirty="0"/>
              <a:t>Rank order shifts of 97 </a:t>
            </a:r>
            <a:r>
              <a:rPr lang="en-US" b="1" i="1" dirty="0"/>
              <a:t>B. cinerea </a:t>
            </a:r>
            <a:r>
              <a:rPr lang="en-US" b="1" dirty="0"/>
              <a:t>isolates by lesion area across all of the tomato accessions.</a:t>
            </a:r>
            <a:endParaRPr lang="en-US" dirty="0"/>
          </a:p>
          <a:p>
            <a:r>
              <a:rPr lang="en-US" dirty="0"/>
              <a:t>Wilcoxon signed-rank test comparing mean </a:t>
            </a:r>
            <a:r>
              <a:rPr lang="en-US" i="1" dirty="0"/>
              <a:t>B. cinerea</a:t>
            </a:r>
            <a:r>
              <a:rPr lang="en-US" dirty="0"/>
              <a:t> lesion area on tomato accessions. This tests for a change in the rank order of the 97 isolates between each pair of tomato accessions. A significant p-value suggests that the relative performance of individual isolates is altered from one host to the other. The lower left corner of the chart includes FDR-corrected p-values, the upper right corner includes the test statistic (W). Bold text indicates significance at p&lt;0.01 after correction, italicized text indicates suggestive p-values 0.01 &lt; p &lt; 0.1. NS shows non-significant interactions.</a:t>
            </a:r>
          </a:p>
        </p:txBody>
      </p:sp>
    </p:spTree>
    <p:extLst>
      <p:ext uri="{BB962C8B-B14F-4D97-AF65-F5344CB8AC3E}">
        <p14:creationId xmlns:p14="http://schemas.microsoft.com/office/powerpoint/2010/main" val="4006530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301220242"/>
              </p:ext>
            </p:extLst>
          </p:nvPr>
        </p:nvGraphicFramePr>
        <p:xfrm>
          <a:off x="152400" y="152400"/>
          <a:ext cx="6477004" cy="4933980"/>
        </p:xfrm>
        <a:graphic>
          <a:graphicData uri="http://schemas.openxmlformats.org/drawingml/2006/table">
            <a:tbl>
              <a:tblPr>
                <a:tableStyleId>{5C22544A-7EE6-4342-B048-85BDC9FD1C3A}</a:tableStyleId>
              </a:tblPr>
              <a:tblGrid>
                <a:gridCol w="468920"/>
                <a:gridCol w="341034"/>
                <a:gridCol w="341034"/>
                <a:gridCol w="341034"/>
                <a:gridCol w="341034"/>
                <a:gridCol w="341034"/>
                <a:gridCol w="341034"/>
                <a:gridCol w="341034"/>
                <a:gridCol w="341034"/>
                <a:gridCol w="341034"/>
                <a:gridCol w="341034"/>
                <a:gridCol w="341034"/>
                <a:gridCol w="341034"/>
                <a:gridCol w="341034"/>
                <a:gridCol w="341034"/>
                <a:gridCol w="892574"/>
                <a:gridCol w="341034"/>
              </a:tblGrid>
              <a:tr h="350259">
                <a:tc>
                  <a:txBody>
                    <a:bodyPr/>
                    <a:lstStyle/>
                    <a:p>
                      <a:pPr algn="l" fontAlgn="b"/>
                      <a:r>
                        <a:rPr lang="en-US" sz="500" u="none" strike="noStrike" dirty="0" err="1">
                          <a:effectLst/>
                        </a:rPr>
                        <a:t>geneID</a:t>
                      </a:r>
                      <a:endParaRPr lang="en-US" sz="500" b="0" i="0" u="none" strike="noStrike" dirty="0">
                        <a:solidFill>
                          <a:srgbClr val="000000"/>
                        </a:solidFill>
                        <a:effectLst/>
                        <a:latin typeface="Calibri"/>
                      </a:endParaRPr>
                    </a:p>
                  </a:txBody>
                  <a:tcPr marL="4375" marR="4375" marT="4375" marB="0" anchor="b"/>
                </a:tc>
                <a:tc>
                  <a:txBody>
                    <a:bodyPr/>
                    <a:lstStyle/>
                    <a:p>
                      <a:pPr algn="l" fontAlgn="b"/>
                      <a:r>
                        <a:rPr lang="en-US" sz="500" u="none" strike="noStrike">
                          <a:effectLst/>
                        </a:rPr>
                        <a:t>tot_LA0410</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tot_LA0480</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tot_LA1547</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tot_LA1589</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tot_LA1684</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tot_LA2093</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tot_LA2176</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tot_LA2706</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tot_LA3008</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tot_LA3475</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tot_LA4345</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tot_LA4355</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TotPhenos</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PFAM_NAME</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PFAM_DESCRIPTION</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dirty="0">
                          <a:effectLst/>
                        </a:rPr>
                        <a:t>BCIN</a:t>
                      </a:r>
                      <a:endParaRPr lang="en-US" sz="500" b="0" i="0" u="none" strike="noStrike" dirty="0">
                        <a:solidFill>
                          <a:srgbClr val="000000"/>
                        </a:solidFill>
                        <a:effectLst/>
                        <a:latin typeface="Calibri"/>
                      </a:endParaRPr>
                    </a:p>
                  </a:txBody>
                  <a:tcPr marL="4375" marR="4375" marT="4375" marB="0" anchor="b"/>
                </a:tc>
              </a:tr>
              <a:tr h="235677">
                <a:tc>
                  <a:txBody>
                    <a:bodyPr/>
                    <a:lstStyle/>
                    <a:p>
                      <a:pPr algn="l" fontAlgn="b"/>
                      <a:r>
                        <a:rPr lang="en-US" sz="500" u="none" strike="noStrike">
                          <a:effectLst/>
                        </a:rPr>
                        <a:t>BcT4_8813</a:t>
                      </a:r>
                      <a:endParaRPr lang="en-US" sz="500" b="1"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12</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M20_dimer</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Peptidase dimerisation domain</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Bcin01g10130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tr>
              <a:tr h="235677">
                <a:tc>
                  <a:txBody>
                    <a:bodyPr/>
                    <a:lstStyle/>
                    <a:p>
                      <a:pPr algn="l" fontAlgn="b"/>
                      <a:r>
                        <a:rPr lang="en-US" sz="500" u="none" strike="noStrike">
                          <a:effectLst/>
                        </a:rPr>
                        <a:t>BcT4_8803</a:t>
                      </a:r>
                      <a:endParaRPr lang="en-US" sz="500" b="1"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12</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HET</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Heterokaryon incompatibility protein (HET)</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Bcin01g10020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tr>
              <a:tr h="235677">
                <a:tc>
                  <a:txBody>
                    <a:bodyPr/>
                    <a:lstStyle/>
                    <a:p>
                      <a:pPr algn="l" fontAlgn="b"/>
                      <a:r>
                        <a:rPr lang="en-US" sz="500" u="none" strike="noStrike">
                          <a:effectLst/>
                        </a:rPr>
                        <a:t>BcT4_6001</a:t>
                      </a:r>
                      <a:endParaRPr lang="en-US" sz="500" b="1"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12</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Pectinesterase</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Pectinesterase</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Bcin14g00860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tr>
              <a:tr h="235677">
                <a:tc>
                  <a:txBody>
                    <a:bodyPr/>
                    <a:lstStyle/>
                    <a:p>
                      <a:pPr algn="l" fontAlgn="b"/>
                      <a:r>
                        <a:rPr lang="en-US" sz="500" u="none" strike="noStrike">
                          <a:effectLst/>
                        </a:rPr>
                        <a:t>BcT4_6000</a:t>
                      </a:r>
                      <a:endParaRPr lang="en-US" sz="500" b="1"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12</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MFS_1</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Major Facilitator Superfamily</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Bcin14g00870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tr>
              <a:tr h="235677">
                <a:tc>
                  <a:txBody>
                    <a:bodyPr/>
                    <a:lstStyle/>
                    <a:p>
                      <a:pPr algn="l" fontAlgn="b"/>
                      <a:r>
                        <a:rPr lang="en-US" sz="500" u="none" strike="noStrike">
                          <a:effectLst/>
                        </a:rPr>
                        <a:t>BcT4_5778</a:t>
                      </a:r>
                      <a:endParaRPr lang="en-US" sz="500" b="1"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12</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Pkinase</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Protein kinase domain</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Bcin15g04110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tr>
              <a:tr h="130209">
                <a:tc>
                  <a:txBody>
                    <a:bodyPr/>
                    <a:lstStyle/>
                    <a:p>
                      <a:pPr algn="l" fontAlgn="b"/>
                      <a:r>
                        <a:rPr lang="en-US" sz="500" u="none" strike="noStrike">
                          <a:effectLst/>
                        </a:rPr>
                        <a:t>BcT4_2485</a:t>
                      </a:r>
                      <a:endParaRPr lang="en-US" sz="500" b="1"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12</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HET</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Heterokaryon incompatibility protein (HET)</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NA</a:t>
                      </a:r>
                      <a:endParaRPr lang="en-US" sz="500" b="1" i="0" u="none" strike="noStrike">
                        <a:solidFill>
                          <a:srgbClr val="000000"/>
                        </a:solidFill>
                        <a:effectLst/>
                        <a:latin typeface="Calibri"/>
                      </a:endParaRPr>
                    </a:p>
                  </a:txBody>
                  <a:tcPr marL="4375" marR="4375" marT="4375" marB="0" anchor="b"/>
                </a:tc>
              </a:tr>
              <a:tr h="235677">
                <a:tc>
                  <a:txBody>
                    <a:bodyPr/>
                    <a:lstStyle/>
                    <a:p>
                      <a:pPr algn="l" fontAlgn="b"/>
                      <a:r>
                        <a:rPr lang="en-US" sz="500" u="none" strike="noStrike">
                          <a:effectLst/>
                        </a:rPr>
                        <a:t>BcT4_8805</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DUF3506</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Domain of unknown function (DUF3506)</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Bcin01g10040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tr>
              <a:tr h="194010">
                <a:tc>
                  <a:txBody>
                    <a:bodyPr/>
                    <a:lstStyle/>
                    <a:p>
                      <a:pPr algn="l" fontAlgn="b"/>
                      <a:r>
                        <a:rPr lang="en-US" sz="500" u="none" strike="noStrike">
                          <a:effectLst/>
                        </a:rPr>
                        <a:t>BcT4_8749</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Ecm29</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Proteasome stabiliser</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400" u="none" strike="noStrike">
                          <a:effectLst/>
                        </a:rPr>
                        <a:t>Bcin01g09300</a:t>
                      </a:r>
                      <a:endParaRPr lang="en-US" sz="400" b="0" i="0" u="none" strike="noStrike">
                        <a:solidFill>
                          <a:srgbClr val="000000"/>
                        </a:solidFill>
                        <a:effectLst/>
                        <a:latin typeface="Times New Roman"/>
                      </a:endParaRPr>
                    </a:p>
                  </a:txBody>
                  <a:tcPr marL="4375" marR="4375" marT="4375" marB="0" anchor="b"/>
                </a:tc>
              </a:tr>
              <a:tr h="235677">
                <a:tc>
                  <a:txBody>
                    <a:bodyPr/>
                    <a:lstStyle/>
                    <a:p>
                      <a:pPr algn="l" fontAlgn="b"/>
                      <a:r>
                        <a:rPr lang="en-US" sz="500" u="none" strike="noStrike" dirty="0">
                          <a:effectLst/>
                        </a:rPr>
                        <a:t>BcT4_6975</a:t>
                      </a:r>
                      <a:endParaRPr lang="en-US" sz="500" b="0" i="0" u="none" strike="noStrike" dirty="0">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Semialdhyde_dh</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Semialdehyde dehydrogenase</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Bcin12g03680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tr>
              <a:tr h="240017">
                <a:tc>
                  <a:txBody>
                    <a:bodyPr/>
                    <a:lstStyle/>
                    <a:p>
                      <a:pPr algn="l" fontAlgn="b"/>
                      <a:r>
                        <a:rPr lang="en-US" sz="500" u="none" strike="noStrike">
                          <a:effectLst/>
                        </a:rPr>
                        <a:t>BcT4_6901</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Thi4</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Thi4 family</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Bcin12g02910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tr>
              <a:tr h="228600">
                <a:tc>
                  <a:txBody>
                    <a:bodyPr/>
                    <a:lstStyle/>
                    <a:p>
                      <a:pPr algn="l" fontAlgn="b"/>
                      <a:r>
                        <a:rPr lang="en-US" sz="500" u="none" strike="noStrike">
                          <a:effectLst/>
                        </a:rPr>
                        <a:t>BcT4_6018</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KR</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KR domain</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Bcin14g00690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tr>
              <a:tr h="235677">
                <a:tc>
                  <a:txBody>
                    <a:bodyPr/>
                    <a:lstStyle/>
                    <a:p>
                      <a:pPr algn="l" fontAlgn="b"/>
                      <a:r>
                        <a:rPr lang="en-US" sz="500" u="none" strike="noStrike">
                          <a:effectLst/>
                        </a:rPr>
                        <a:t>BcT4_6003</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DUF1279</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Protein of unknown function (DUF1279)</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Bcin14g00840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tr>
              <a:tr h="235677">
                <a:tc>
                  <a:txBody>
                    <a:bodyPr/>
                    <a:lstStyle/>
                    <a:p>
                      <a:pPr algn="l" fontAlgn="b"/>
                      <a:r>
                        <a:rPr lang="en-US" sz="500" u="none" strike="noStrike">
                          <a:effectLst/>
                        </a:rPr>
                        <a:t>BcT4_6002</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Glyco_hydro_28</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Glycosyl hydrolases family 28</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Bcin14g00850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tr>
              <a:tr h="235677">
                <a:tc>
                  <a:txBody>
                    <a:bodyPr/>
                    <a:lstStyle/>
                    <a:p>
                      <a:pPr algn="l" fontAlgn="b"/>
                      <a:r>
                        <a:rPr lang="en-US" sz="500" u="none" strike="noStrike">
                          <a:effectLst/>
                        </a:rPr>
                        <a:t>BcT4_5054</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MFS_1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Major Facilitator Superfamily</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Bcin01g05010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tr>
              <a:tr h="350259">
                <a:tc>
                  <a:txBody>
                    <a:bodyPr/>
                    <a:lstStyle/>
                    <a:p>
                      <a:pPr algn="l" fontAlgn="b"/>
                      <a:r>
                        <a:rPr lang="en-US" sz="500" u="none" strike="noStrike">
                          <a:effectLst/>
                        </a:rPr>
                        <a:t>BcT4_4123</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Ion_trans</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Ion transport protein</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Bcin11g05810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tr>
              <a:tr h="235677">
                <a:tc>
                  <a:txBody>
                    <a:bodyPr/>
                    <a:lstStyle/>
                    <a:p>
                      <a:pPr algn="l" fontAlgn="b"/>
                      <a:r>
                        <a:rPr lang="en-US" sz="500" u="none" strike="noStrike">
                          <a:effectLst/>
                        </a:rPr>
                        <a:t>BcT4_2339</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CorA</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CorA-like Mg2+ transporter protein</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Bcin04g03640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tr>
              <a:tr h="350259">
                <a:tc>
                  <a:txBody>
                    <a:bodyPr/>
                    <a:lstStyle/>
                    <a:p>
                      <a:pPr algn="l" fontAlgn="b"/>
                      <a:r>
                        <a:rPr lang="en-US" sz="500" u="none" strike="noStrike">
                          <a:effectLst/>
                        </a:rPr>
                        <a:t>BcT4_1921</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Sugar_tr</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Sugar (and other) transporter</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Bcin09g05080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tr>
              <a:tr h="235677">
                <a:tc>
                  <a:txBody>
                    <a:bodyPr/>
                    <a:lstStyle/>
                    <a:p>
                      <a:pPr algn="l" fontAlgn="b"/>
                      <a:r>
                        <a:rPr lang="en-US" sz="500" u="none" strike="noStrike">
                          <a:effectLst/>
                        </a:rPr>
                        <a:t>BcT4_1613</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Methyltransf_23</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Methyltransferase domain</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400" u="none" strike="noStrike">
                          <a:effectLst/>
                        </a:rPr>
                        <a:t>Bcin09g01570</a:t>
                      </a:r>
                      <a:endParaRPr lang="en-US" sz="400" b="0" i="0" u="none" strike="noStrike">
                        <a:solidFill>
                          <a:srgbClr val="000000"/>
                        </a:solidFill>
                        <a:effectLst/>
                        <a:latin typeface="Times New Roman"/>
                      </a:endParaRPr>
                    </a:p>
                  </a:txBody>
                  <a:tcPr marL="4375" marR="4375" marT="4375" marB="0" anchor="b"/>
                </a:tc>
              </a:tr>
              <a:tr h="235677">
                <a:tc>
                  <a:txBody>
                    <a:bodyPr/>
                    <a:lstStyle/>
                    <a:p>
                      <a:pPr algn="l" fontAlgn="b"/>
                      <a:r>
                        <a:rPr lang="en-US" sz="500" u="none" strike="noStrike">
                          <a:effectLst/>
                        </a:rPr>
                        <a:t>BcT4_10249</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Cyt-b5</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Cytochrome b5-like Heme/Steroid binding domain</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dirty="0">
                          <a:effectLst/>
                        </a:rPr>
                        <a:t>Bcin01g03790</a:t>
                      </a:r>
                      <a:r>
                        <a:rPr lang="en-US" sz="400" u="none" strike="noStrike" dirty="0">
                          <a:effectLst/>
                        </a:rPr>
                        <a:t> </a:t>
                      </a:r>
                      <a:endParaRPr lang="en-US" sz="500" b="0" i="0" u="none" strike="noStrike" dirty="0">
                        <a:solidFill>
                          <a:srgbClr val="000000"/>
                        </a:solidFill>
                        <a:effectLst/>
                        <a:latin typeface="Calibri"/>
                      </a:endParaRPr>
                    </a:p>
                  </a:txBody>
                  <a:tcPr marL="4375" marR="4375" marT="4375" marB="0" anchor="b"/>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84478107"/>
              </p:ext>
            </p:extLst>
          </p:nvPr>
        </p:nvGraphicFramePr>
        <p:xfrm>
          <a:off x="152400" y="5562600"/>
          <a:ext cx="6172198" cy="2155261"/>
        </p:xfrm>
        <a:graphic>
          <a:graphicData uri="http://schemas.openxmlformats.org/drawingml/2006/table">
            <a:tbl>
              <a:tblPr>
                <a:tableStyleId>{5C22544A-7EE6-4342-B048-85BDC9FD1C3A}</a:tableStyleId>
              </a:tblPr>
              <a:tblGrid>
                <a:gridCol w="1505567"/>
                <a:gridCol w="2792483"/>
                <a:gridCol w="299864"/>
                <a:gridCol w="393571"/>
                <a:gridCol w="393571"/>
                <a:gridCol w="393571"/>
                <a:gridCol w="393571"/>
              </a:tblGrid>
              <a:tr h="93707">
                <a:tc>
                  <a:txBody>
                    <a:bodyPr/>
                    <a:lstStyle/>
                    <a:p>
                      <a:pPr algn="l" fontAlgn="b"/>
                      <a:r>
                        <a:rPr lang="en-US" sz="500" u="none" strike="noStrike">
                          <a:effectLst/>
                        </a:rPr>
                        <a:t>Function</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More Function</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Enzyme</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fisher.up.All</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fisher.up.Do</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fisher.up.Wi</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fisher.up.Se</a:t>
                      </a:r>
                      <a:endParaRPr lang="en-US" sz="500" b="0"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PHD-zinc-finger like domain</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0.274715652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0.257708474</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0.167028635</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0.003339128</a:t>
                      </a:r>
                      <a:endParaRPr lang="en-US" sz="500" b="1"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Pre-mRNA splicing Prp18-interacting factor</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0.274715652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0.257708474</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0.167028635</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0.003339128</a:t>
                      </a:r>
                      <a:endParaRPr lang="en-US" sz="500" b="1"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Dopa 4</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betalain biosynthesis</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y</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0.274715652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0.257708474</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0.003339128</a:t>
                      </a:r>
                      <a:endParaRPr lang="en-US" sz="500" b="1"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Sulfatase</a:t>
                      </a:r>
                      <a:endParaRPr lang="en-US" sz="500" b="1"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likely miscat: Type I phosphodiesterase/nucleotide pyrophosphatase/phosphate transferase</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y</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0.474006167</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0.006668033</a:t>
                      </a:r>
                      <a:endParaRPr lang="en-US" sz="500" b="1"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Indoleamine 2</a:t>
                      </a:r>
                      <a:endParaRPr lang="en-US" sz="500" b="1"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possibly: trp degradation in tomato. Indoleamine 2,3-dioxygenase</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0.337610912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0.647739513</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0.47263339</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0.011642283</a:t>
                      </a:r>
                      <a:endParaRPr lang="en-US" sz="500" b="1"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Haloacid dehalogenase-like hydrolase</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y</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0.216119104</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0.412560339</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0.064377777</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0.014945753</a:t>
                      </a:r>
                      <a:endParaRPr lang="en-US" sz="500" b="1"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OPT oligopeptide transporter protein</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0.141993548</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0.264479262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0.282408636</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0.018239099</a:t>
                      </a:r>
                      <a:endParaRPr lang="en-US" sz="500" b="1"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Enoyl-CoA hydratase/isomerase family</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y</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0.595431476</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0.832912721</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0.315925912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0.019881985</a:t>
                      </a:r>
                      <a:endParaRPr lang="en-US" sz="500" b="1"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Aldehyde dehydrogenase family</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y</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0.027038641</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0.048120046</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0.180853822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0.024795532</a:t>
                      </a:r>
                      <a:endParaRPr lang="en-US" sz="500" b="1"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DNA polymerase family B</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0.045924725</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0.038230181</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0.01084408</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Clr5 domain</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0.071670613</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0.060134627</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0.017756436</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Protein of unknown function (DUF3445)</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0.071670613</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0.196627891</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0.017756436</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WSC domain</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carbohydrate binding</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0.141993548</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0.264479262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0.028396574</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2OG-Fe(II) oxygenase superfamily</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y</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0.095566172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0.155098474</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0.031354155</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Phosphotyrosyl phosphate activator (PTPA) protein</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0.107344357</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0.094811632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0.040557284</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r>
              <a:tr h="93707">
                <a:tc>
                  <a:txBody>
                    <a:bodyPr/>
                    <a:lstStyle/>
                    <a:p>
                      <a:pPr algn="l" fontAlgn="b"/>
                      <a:r>
                        <a:rPr lang="fr-FR" sz="500" u="none" strike="noStrike">
                          <a:effectLst/>
                        </a:rPr>
                        <a:t>Ubiquitin fusion degradation protein UFD1</a:t>
                      </a:r>
                      <a:endParaRPr lang="fr-FR"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0.107344357</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0.094811632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0.040557284</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C2H2 type zinc-finger (2 copies)</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0.107344357</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0.360487301</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0.040557284</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ABC-2 type transporter</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0.175448052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0.150579732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0.049971041</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Acetyltransferase (GNAT) family</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y</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0.970918916</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0.866412802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Alcohol dehydrogenase GroES-like domain</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y</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0.975244541</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0.878110635</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KR domain</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kringle, binding</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0.933177489</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0.990056533</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0.913715933</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Phosphopantetheine attachment site</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0.988880644</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0.983317719</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dirty="0">
                          <a:effectLst/>
                        </a:rPr>
                        <a:t>1</a:t>
                      </a:r>
                      <a:endParaRPr lang="en-US" sz="500" b="0" i="0" u="none" strike="noStrike" dirty="0">
                        <a:solidFill>
                          <a:srgbClr val="000000"/>
                        </a:solidFill>
                        <a:effectLst/>
                        <a:latin typeface="Calibri"/>
                      </a:endParaRPr>
                    </a:p>
                  </a:txBody>
                  <a:tcPr marL="4685" marR="4685" marT="4685" marB="0" anchor="b"/>
                </a:tc>
              </a:tr>
            </a:tbl>
          </a:graphicData>
        </a:graphic>
      </p:graphicFrame>
      <p:sp>
        <p:nvSpPr>
          <p:cNvPr id="10" name="Rectangle 9"/>
          <p:cNvSpPr/>
          <p:nvPr/>
        </p:nvSpPr>
        <p:spPr>
          <a:xfrm>
            <a:off x="152400" y="7848600"/>
            <a:ext cx="6477000" cy="1200329"/>
          </a:xfrm>
          <a:prstGeom prst="rect">
            <a:avLst/>
          </a:prstGeom>
        </p:spPr>
        <p:txBody>
          <a:bodyPr wrap="square">
            <a:spAutoFit/>
          </a:bodyPr>
          <a:lstStyle/>
          <a:p>
            <a:r>
              <a:rPr lang="en-US" dirty="0" smtClean="0"/>
              <a:t>Table</a:t>
            </a:r>
            <a:r>
              <a:rPr lang="en-US" baseline="0" dirty="0" smtClean="0"/>
              <a:t> </a:t>
            </a:r>
            <a:r>
              <a:rPr lang="en-US" baseline="0" dirty="0" smtClean="0"/>
              <a:t>S3. </a:t>
            </a:r>
            <a:r>
              <a:rPr lang="en-US" baseline="0" dirty="0" smtClean="0"/>
              <a:t>a) Genes with significant SNPs for Botrytis virulence in 11 or 12 of the tomato accessions. b) functional categories significantly overrepresented in genes linked to Botrytis virulence response to tomato domestication.</a:t>
            </a:r>
          </a:p>
        </p:txBody>
      </p:sp>
    </p:spTree>
    <p:extLst>
      <p:ext uri="{BB962C8B-B14F-4D97-AF65-F5344CB8AC3E}">
        <p14:creationId xmlns:p14="http://schemas.microsoft.com/office/powerpoint/2010/main" val="1092615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nesoltis\Documents\Projects\BcSolGWAS\paper\plots\FigR5\FigR5_Sl_LesionSize_IntMean_wilcoxtop.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140677"/>
            <a:ext cx="3200401" cy="337624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81000" y="3733800"/>
            <a:ext cx="3429000" cy="3693319"/>
          </a:xfrm>
          <a:prstGeom prst="rect">
            <a:avLst/>
          </a:prstGeom>
        </p:spPr>
        <p:txBody>
          <a:bodyPr>
            <a:spAutoFit/>
          </a:bodyPr>
          <a:lstStyle/>
          <a:p>
            <a:r>
              <a:rPr lang="en-US" b="1" dirty="0"/>
              <a:t>Figure S1. Rank order plot of B. cinerea lesion size on two tomato genotypes. </a:t>
            </a:r>
            <a:endParaRPr lang="en-US" dirty="0"/>
          </a:p>
          <a:p>
            <a:r>
              <a:rPr lang="en-US" dirty="0"/>
              <a:t>Each B. cinerea isolate is a straight line tracing mean lesion size on LA1547 to mean on LA0410, the two host genotypes with the most pronounced effect on the rank order of isolates by lesion size (Wilcoxon signed-rank test with FDR-correction, p &lt; 7.18e-17, Table S1). </a:t>
            </a:r>
          </a:p>
          <a:p>
            <a:endParaRPr lang="en-US" dirty="0"/>
          </a:p>
        </p:txBody>
      </p:sp>
    </p:spTree>
    <p:extLst>
      <p:ext uri="{BB962C8B-B14F-4D97-AF65-F5344CB8AC3E}">
        <p14:creationId xmlns:p14="http://schemas.microsoft.com/office/powerpoint/2010/main" val="42065335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2307</Words>
  <Application>Microsoft Office PowerPoint</Application>
  <PresentationFormat>On-screen Show (4:3)</PresentationFormat>
  <Paragraphs>1932</Paragraphs>
  <Slides>4</Slides>
  <Notes>3</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University of California, Davis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 Soltis</dc:creator>
  <cp:lastModifiedBy>Nicole Soltis</cp:lastModifiedBy>
  <cp:revision>7</cp:revision>
  <dcterms:created xsi:type="dcterms:W3CDTF">2018-01-09T00:51:21Z</dcterms:created>
  <dcterms:modified xsi:type="dcterms:W3CDTF">2018-01-26T03:37:27Z</dcterms:modified>
</cp:coreProperties>
</file>