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0" r:id="rId2"/>
    <p:sldId id="271" r:id="rId3"/>
  </p:sldIdLst>
  <p:sldSz cx="6858000" cy="9144000" type="letter"/>
  <p:notesSz cx="6858000" cy="9144000"/>
  <p:defaultText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p:cViewPr varScale="1">
        <p:scale>
          <a:sx n="49" d="100"/>
          <a:sy n="49" d="100"/>
        </p:scale>
        <p:origin x="2128" y="48"/>
      </p:cViewPr>
      <p:guideLst>
        <p:guide orient="horz" pos="2880"/>
        <p:guide pos="216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65908-5270-4969-9DF6-BEB77AF8793D}" type="datetimeFigureOut">
              <a:rPr lang="en-US" smtClean="0"/>
              <a:t>8/15/2018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D858-65C7-45A1-8FE1-9A5B869AA1BA}" type="slidenum">
              <a:rPr lang="en-US" smtClean="0"/>
              <a:t>‹#›</a:t>
            </a:fld>
            <a:endParaRPr lang="en-US"/>
          </a:p>
        </p:txBody>
      </p:sp>
    </p:spTree>
    <p:extLst>
      <p:ext uri="{BB962C8B-B14F-4D97-AF65-F5344CB8AC3E}">
        <p14:creationId xmlns:p14="http://schemas.microsoft.com/office/powerpoint/2010/main" val="10835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Figure 5.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7B459D-A887-4D19-BE77-C0F0E599F291}" type="slidenum">
              <a:rPr lang="en-US" smtClean="0"/>
              <a:t>1</a:t>
            </a:fld>
            <a:endParaRPr lang="en-US"/>
          </a:p>
        </p:txBody>
      </p:sp>
    </p:spTree>
    <p:extLst>
      <p:ext uri="{BB962C8B-B14F-4D97-AF65-F5344CB8AC3E}">
        <p14:creationId xmlns:p14="http://schemas.microsoft.com/office/powerpoint/2010/main" val="44211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78898" indent="0" algn="ctr">
              <a:buNone/>
              <a:defRPr>
                <a:solidFill>
                  <a:schemeClr val="tx1">
                    <a:tint val="75000"/>
                  </a:schemeClr>
                </a:solidFill>
              </a:defRPr>
            </a:lvl2pPr>
            <a:lvl3pPr marL="957795" indent="0" algn="ctr">
              <a:buNone/>
              <a:defRPr>
                <a:solidFill>
                  <a:schemeClr val="tx1">
                    <a:tint val="75000"/>
                  </a:schemeClr>
                </a:solidFill>
              </a:defRPr>
            </a:lvl3pPr>
            <a:lvl4pPr marL="1436694" indent="0" algn="ctr">
              <a:buNone/>
              <a:defRPr>
                <a:solidFill>
                  <a:schemeClr val="tx1">
                    <a:tint val="75000"/>
                  </a:schemeClr>
                </a:solidFill>
              </a:defRPr>
            </a:lvl4pPr>
            <a:lvl5pPr marL="1915592" indent="0" algn="ctr">
              <a:buNone/>
              <a:defRPr>
                <a:solidFill>
                  <a:schemeClr val="tx1">
                    <a:tint val="75000"/>
                  </a:schemeClr>
                </a:solidFill>
              </a:defRPr>
            </a:lvl5pPr>
            <a:lvl6pPr marL="2394489" indent="0" algn="ctr">
              <a:buNone/>
              <a:defRPr>
                <a:solidFill>
                  <a:schemeClr val="tx1">
                    <a:tint val="75000"/>
                  </a:schemeClr>
                </a:solidFill>
              </a:defRPr>
            </a:lvl6pPr>
            <a:lvl7pPr marL="2873387" indent="0" algn="ctr">
              <a:buNone/>
              <a:defRPr>
                <a:solidFill>
                  <a:schemeClr val="tx1">
                    <a:tint val="75000"/>
                  </a:schemeClr>
                </a:solidFill>
              </a:defRPr>
            </a:lvl7pPr>
            <a:lvl8pPr marL="3352284" indent="0" algn="ctr">
              <a:buNone/>
              <a:defRPr>
                <a:solidFill>
                  <a:schemeClr val="tx1">
                    <a:tint val="75000"/>
                  </a:schemeClr>
                </a:solidFill>
              </a:defRPr>
            </a:lvl8pPr>
            <a:lvl9pPr marL="38311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77439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5178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6"/>
            <a:ext cx="451485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1165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6424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4" y="5875868"/>
            <a:ext cx="5829300" cy="181610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541734" y="3875618"/>
            <a:ext cx="5829300" cy="2000249"/>
          </a:xfrm>
        </p:spPr>
        <p:txBody>
          <a:bodyPr anchor="b"/>
          <a:lstStyle>
            <a:lvl1pPr marL="0" indent="0">
              <a:buNone/>
              <a:defRPr sz="2200">
                <a:solidFill>
                  <a:schemeClr val="tx1">
                    <a:tint val="75000"/>
                  </a:schemeClr>
                </a:solidFill>
              </a:defRPr>
            </a:lvl1pPr>
            <a:lvl2pPr marL="478898" indent="0">
              <a:buNone/>
              <a:defRPr sz="1800">
                <a:solidFill>
                  <a:schemeClr val="tx1">
                    <a:tint val="75000"/>
                  </a:schemeClr>
                </a:solidFill>
              </a:defRPr>
            </a:lvl2pPr>
            <a:lvl3pPr marL="957795" indent="0">
              <a:buNone/>
              <a:defRPr sz="1700">
                <a:solidFill>
                  <a:schemeClr val="tx1">
                    <a:tint val="75000"/>
                  </a:schemeClr>
                </a:solidFill>
              </a:defRPr>
            </a:lvl3pPr>
            <a:lvl4pPr marL="1436694" indent="0">
              <a:buNone/>
              <a:defRPr sz="1500">
                <a:solidFill>
                  <a:schemeClr val="tx1">
                    <a:tint val="75000"/>
                  </a:schemeClr>
                </a:solidFill>
              </a:defRPr>
            </a:lvl4pPr>
            <a:lvl5pPr marL="1915592" indent="0">
              <a:buNone/>
              <a:defRPr sz="1500">
                <a:solidFill>
                  <a:schemeClr val="tx1">
                    <a:tint val="75000"/>
                  </a:schemeClr>
                </a:solidFill>
              </a:defRPr>
            </a:lvl5pPr>
            <a:lvl6pPr marL="2394489" indent="0">
              <a:buNone/>
              <a:defRPr sz="1500">
                <a:solidFill>
                  <a:schemeClr val="tx1">
                    <a:tint val="75000"/>
                  </a:schemeClr>
                </a:solidFill>
              </a:defRPr>
            </a:lvl6pPr>
            <a:lvl7pPr marL="2873387" indent="0">
              <a:buNone/>
              <a:defRPr sz="1500">
                <a:solidFill>
                  <a:schemeClr val="tx1">
                    <a:tint val="75000"/>
                  </a:schemeClr>
                </a:solidFill>
              </a:defRPr>
            </a:lvl7pPr>
            <a:lvl8pPr marL="3352284" indent="0">
              <a:buNone/>
              <a:defRPr sz="1500">
                <a:solidFill>
                  <a:schemeClr val="tx1">
                    <a:tint val="75000"/>
                  </a:schemeClr>
                </a:solidFill>
              </a:defRPr>
            </a:lvl8pPr>
            <a:lvl9pPr marL="383118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36AD2-7272-43A5-83B9-65017B25DD9B}"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91320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36AD2-7272-43A5-83B9-65017B25DD9B}"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893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9"/>
            <a:ext cx="3030141"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4" name="Content Placeholder 3"/>
          <p:cNvSpPr>
            <a:spLocks noGrp="1"/>
          </p:cNvSpPr>
          <p:nvPr>
            <p:ph sz="half" idx="2"/>
          </p:nvPr>
        </p:nvSpPr>
        <p:spPr>
          <a:xfrm>
            <a:off x="342900" y="2899835"/>
            <a:ext cx="3030141"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8" y="2046819"/>
            <a:ext cx="3031332"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3483768" y="2899835"/>
            <a:ext cx="3031332"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36AD2-7272-43A5-83B9-65017B25DD9B}" type="datetimeFigureOut">
              <a:rPr lang="en-US" smtClean="0"/>
              <a:t>8/15/2018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101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36AD2-7272-43A5-83B9-65017B25DD9B}" type="datetimeFigureOut">
              <a:rPr lang="en-US" smtClean="0"/>
              <a:t>8/15/2018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3055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6AD2-7272-43A5-83B9-65017B25DD9B}" type="datetimeFigureOut">
              <a:rPr lang="en-US" smtClean="0"/>
              <a:t>8/15/2018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9458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4" cy="154940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2681288" y="364068"/>
            <a:ext cx="3833813" cy="7804151"/>
          </a:xfrm>
        </p:spPr>
        <p:txBody>
          <a:bodyPr/>
          <a:lstStyle>
            <a:lvl1pPr>
              <a:defRPr sz="33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913466"/>
            <a:ext cx="2256234" cy="6254751"/>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9984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300"/>
            </a:lvl1pPr>
            <a:lvl2pPr marL="478898" indent="0">
              <a:buNone/>
              <a:defRPr sz="3000"/>
            </a:lvl2pPr>
            <a:lvl3pPr marL="957795" indent="0">
              <a:buNone/>
              <a:defRPr sz="2500"/>
            </a:lvl3pPr>
            <a:lvl4pPr marL="1436694" indent="0">
              <a:buNone/>
              <a:defRPr sz="2200"/>
            </a:lvl4pPr>
            <a:lvl5pPr marL="1915592" indent="0">
              <a:buNone/>
              <a:defRPr sz="2200"/>
            </a:lvl5pPr>
            <a:lvl6pPr marL="2394489" indent="0">
              <a:buNone/>
              <a:defRPr sz="2200"/>
            </a:lvl6pPr>
            <a:lvl7pPr marL="2873387" indent="0">
              <a:buNone/>
              <a:defRPr sz="2200"/>
            </a:lvl7pPr>
            <a:lvl8pPr marL="3352284" indent="0">
              <a:buNone/>
              <a:defRPr sz="2200"/>
            </a:lvl8pPr>
            <a:lvl9pPr marL="3831183" indent="0">
              <a:buNone/>
              <a:defRPr sz="22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1015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5"/>
            <a:ext cx="6172200" cy="1524000"/>
          </a:xfrm>
          <a:prstGeom prst="rect">
            <a:avLst/>
          </a:prstGeom>
        </p:spPr>
        <p:txBody>
          <a:bodyPr vert="horz" lIns="95780" tIns="47890" rIns="95780" bIns="4789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8"/>
          </a:xfrm>
          <a:prstGeom prst="rect">
            <a:avLst/>
          </a:prstGeom>
        </p:spPr>
        <p:txBody>
          <a:bodyPr vert="horz" lIns="95780" tIns="47890" rIns="95780" bIns="478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5"/>
            <a:ext cx="1600200" cy="486834"/>
          </a:xfrm>
          <a:prstGeom prst="rect">
            <a:avLst/>
          </a:prstGeom>
        </p:spPr>
        <p:txBody>
          <a:bodyPr vert="horz" lIns="95780" tIns="47890" rIns="95780" bIns="47890" rtlCol="0" anchor="ctr"/>
          <a:lstStyle>
            <a:lvl1pPr algn="l">
              <a:defRPr sz="1300">
                <a:solidFill>
                  <a:schemeClr val="tx1">
                    <a:tint val="75000"/>
                  </a:schemeClr>
                </a:solidFill>
              </a:defRPr>
            </a:lvl1pPr>
          </a:lstStyle>
          <a:p>
            <a:fld id="{CCE36AD2-7272-43A5-83B9-65017B25DD9B}" type="datetimeFigureOut">
              <a:rPr lang="en-US" smtClean="0"/>
              <a:t>8/15/2018</a:t>
            </a:fld>
            <a:endParaRPr lang="en-US"/>
          </a:p>
        </p:txBody>
      </p:sp>
      <p:sp>
        <p:nvSpPr>
          <p:cNvPr id="5" name="Footer Placeholder 4"/>
          <p:cNvSpPr>
            <a:spLocks noGrp="1"/>
          </p:cNvSpPr>
          <p:nvPr>
            <p:ph type="ftr" sz="quarter" idx="3"/>
          </p:nvPr>
        </p:nvSpPr>
        <p:spPr>
          <a:xfrm>
            <a:off x="2343150" y="8475135"/>
            <a:ext cx="2171700" cy="486834"/>
          </a:xfrm>
          <a:prstGeom prst="rect">
            <a:avLst/>
          </a:prstGeom>
        </p:spPr>
        <p:txBody>
          <a:bodyPr vert="horz" lIns="95780" tIns="47890" rIns="95780" bIns="4789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5"/>
            <a:ext cx="1600200" cy="486834"/>
          </a:xfrm>
          <a:prstGeom prst="rect">
            <a:avLst/>
          </a:prstGeom>
        </p:spPr>
        <p:txBody>
          <a:bodyPr vert="horz" lIns="95780" tIns="47890" rIns="95780" bIns="47890" rtlCol="0" anchor="ctr"/>
          <a:lstStyle>
            <a:lvl1pPr algn="r">
              <a:defRPr sz="1300">
                <a:solidFill>
                  <a:schemeClr val="tx1">
                    <a:tint val="75000"/>
                  </a:schemeClr>
                </a:solidFill>
              </a:defRPr>
            </a:lvl1pPr>
          </a:lstStyle>
          <a:p>
            <a:fld id="{D8D379F3-E90E-43CC-B971-F70E833931FB}" type="slidenum">
              <a:rPr lang="en-US" smtClean="0"/>
              <a:t>‹#›</a:t>
            </a:fld>
            <a:endParaRPr lang="en-US"/>
          </a:p>
        </p:txBody>
      </p:sp>
    </p:spTree>
    <p:extLst>
      <p:ext uri="{BB962C8B-B14F-4D97-AF65-F5344CB8AC3E}">
        <p14:creationId xmlns:p14="http://schemas.microsoft.com/office/powerpoint/2010/main" val="109913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7795" rtl="0" eaLnBrk="1" latinLnBrk="0" hangingPunct="1">
        <a:spcBef>
          <a:spcPct val="0"/>
        </a:spcBef>
        <a:buNone/>
        <a:defRPr sz="4700" kern="1200">
          <a:solidFill>
            <a:schemeClr val="tx1"/>
          </a:solidFill>
          <a:latin typeface="+mj-lt"/>
          <a:ea typeface="+mj-ea"/>
          <a:cs typeface="+mj-cs"/>
        </a:defRPr>
      </a:lvl1pPr>
    </p:titleStyle>
    <p:bodyStyle>
      <a:lvl1pPr marL="359174" indent="-359174" algn="l" defTabSz="95779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78209" indent="-299311" algn="l" defTabSz="95779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197245" indent="-239449" algn="l" defTabSz="9577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76143"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155040"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633938"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128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5917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070632"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5BEBE6-AA8B-443A-B01D-720FA3974C10}"/>
              </a:ext>
            </a:extLst>
          </p:cNvPr>
          <p:cNvGrpSpPr/>
          <p:nvPr/>
        </p:nvGrpSpPr>
        <p:grpSpPr>
          <a:xfrm>
            <a:off x="-76200" y="1"/>
            <a:ext cx="6934200" cy="9140365"/>
            <a:chOff x="-76200" y="1"/>
            <a:chExt cx="6934200" cy="9140365"/>
          </a:xfrm>
        </p:grpSpPr>
        <p:pic>
          <p:nvPicPr>
            <p:cNvPr id="6" name="Picture 5">
              <a:extLst>
                <a:ext uri="{FF2B5EF4-FFF2-40B4-BE49-F238E27FC236}">
                  <a16:creationId xmlns:a16="http://schemas.microsoft.com/office/drawing/2014/main" id="{FDF49CE2-49C1-464E-B09A-B8F09486C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82" y="4568366"/>
              <a:ext cx="6858000" cy="4572000"/>
            </a:xfrm>
            <a:prstGeom prst="rect">
              <a:avLst/>
            </a:prstGeom>
          </p:spPr>
        </p:pic>
        <p:pic>
          <p:nvPicPr>
            <p:cNvPr id="2052" name="Picture 4" descr="C:\Users\nesoltis\Documents\Projects\BcSolGWAS\paper\plots\FigR7\R7a_topSNPssOverlap_12Plants_pro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51692"/>
              <a:ext cx="6858000" cy="42203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esoltis\Documents\Projects\BcSolGWAS\paper\plots\FigR7\R7a_topSNPssOverlap_12Plants_probSm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1" y="492369"/>
              <a:ext cx="3657601" cy="25321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1"/>
              <a:ext cx="421578" cy="430881"/>
            </a:xfrm>
            <a:prstGeom prst="rect">
              <a:avLst/>
            </a:prstGeom>
            <a:noFill/>
          </p:spPr>
          <p:txBody>
            <a:bodyPr wrap="none" lIns="152394" tIns="76197" rIns="152394" bIns="76197" rtlCol="0">
              <a:spAutoFit/>
            </a:bodyPr>
            <a:lstStyle/>
            <a:p>
              <a:r>
                <a:rPr lang="en-US" b="1" dirty="0"/>
                <a:t>a</a:t>
              </a:r>
            </a:p>
          </p:txBody>
        </p:sp>
        <p:sp>
          <p:nvSpPr>
            <p:cNvPr id="12" name="TextBox 11"/>
            <p:cNvSpPr txBox="1"/>
            <p:nvPr/>
          </p:nvSpPr>
          <p:spPr>
            <a:xfrm>
              <a:off x="-66582" y="4352926"/>
              <a:ext cx="437608" cy="430881"/>
            </a:xfrm>
            <a:prstGeom prst="rect">
              <a:avLst/>
            </a:prstGeom>
            <a:noFill/>
          </p:spPr>
          <p:txBody>
            <a:bodyPr wrap="none" lIns="152394" tIns="76197" rIns="152394" bIns="76197" rtlCol="0">
              <a:spAutoFit/>
            </a:bodyPr>
            <a:lstStyle/>
            <a:p>
              <a:r>
                <a:rPr lang="en-US" b="1" dirty="0"/>
                <a:t>b</a:t>
              </a:r>
            </a:p>
          </p:txBody>
        </p:sp>
      </p:grpSp>
      <p:pic>
        <p:nvPicPr>
          <p:cNvPr id="9" name="Picture 8">
            <a:extLst>
              <a:ext uri="{FF2B5EF4-FFF2-40B4-BE49-F238E27FC236}">
                <a16:creationId xmlns:a16="http://schemas.microsoft.com/office/drawing/2014/main" id="{449ACE19-A86A-496F-98E0-9DABAF3E63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7512" y="4783807"/>
            <a:ext cx="3118578" cy="2338934"/>
          </a:xfrm>
          <a:prstGeom prst="rect">
            <a:avLst/>
          </a:prstGeom>
        </p:spPr>
      </p:pic>
    </p:spTree>
    <p:extLst>
      <p:ext uri="{BB962C8B-B14F-4D97-AF65-F5344CB8AC3E}">
        <p14:creationId xmlns:p14="http://schemas.microsoft.com/office/powerpoint/2010/main" val="118262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931C8-3872-4675-91E3-82166899AB8B}"/>
              </a:ext>
            </a:extLst>
          </p:cNvPr>
          <p:cNvSpPr>
            <a:spLocks noGrp="1"/>
          </p:cNvSpPr>
          <p:nvPr>
            <p:ph idx="1"/>
          </p:nvPr>
        </p:nvSpPr>
        <p:spPr/>
        <p:txBody>
          <a:bodyPr>
            <a:normAutofit/>
          </a:bodyPr>
          <a:lstStyle/>
          <a:p>
            <a:pPr marL="0" indent="0">
              <a:buNone/>
            </a:pPr>
            <a:r>
              <a:rPr lang="en-US" sz="1200" b="1" dirty="0">
                <a:latin typeface="Arial" panose="020B0604020202020204" pitchFamily="34" charset="0"/>
                <a:cs typeface="Arial" panose="020B0604020202020204" pitchFamily="34" charset="0"/>
              </a:rPr>
              <a:t>Figure 5. Frequency of overlap in </a:t>
            </a:r>
            <a:r>
              <a:rPr lang="en-US" sz="1200" b="1" i="1" dirty="0">
                <a:latin typeface="Arial" panose="020B0604020202020204" pitchFamily="34" charset="0"/>
                <a:cs typeface="Arial" panose="020B0604020202020204" pitchFamily="34" charset="0"/>
              </a:rPr>
              <a:t>B. cinerea</a:t>
            </a:r>
            <a:r>
              <a:rPr lang="en-US" sz="1200" b="1" dirty="0">
                <a:latin typeface="Arial" panose="020B0604020202020204" pitchFamily="34" charset="0"/>
                <a:cs typeface="Arial" panose="020B0604020202020204" pitchFamily="34" charset="0"/>
              </a:rPr>
              <a:t> GWA significance across tomato accessions.</a:t>
            </a: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a) The frequency with which the </a:t>
            </a:r>
            <a:r>
              <a:rPr lang="en-US" sz="1200" i="1" dirty="0">
                <a:latin typeface="Arial" panose="020B0604020202020204" pitchFamily="34" charset="0"/>
                <a:cs typeface="Arial" panose="020B0604020202020204" pitchFamily="34" charset="0"/>
              </a:rPr>
              <a:t>B. cinerea</a:t>
            </a:r>
            <a:r>
              <a:rPr lang="en-US" sz="1200" dirty="0">
                <a:latin typeface="Arial" panose="020B0604020202020204" pitchFamily="34" charset="0"/>
                <a:cs typeface="Arial" panose="020B0604020202020204" pitchFamily="34" charset="0"/>
              </a:rPr>
              <a:t> SNPs significantly associate with lesion size on the 12 tomato accessions using </a:t>
            </a:r>
            <a:r>
              <a:rPr lang="en-US" sz="1200" dirty="0" err="1">
                <a:latin typeface="Arial" panose="020B0604020202020204" pitchFamily="34" charset="0"/>
                <a:cs typeface="Arial" panose="020B0604020202020204" pitchFamily="34" charset="0"/>
              </a:rPr>
              <a:t>bigRR</a:t>
            </a:r>
            <a:r>
              <a:rPr lang="en-US" sz="1200" dirty="0">
                <a:latin typeface="Arial" panose="020B0604020202020204" pitchFamily="34" charset="0"/>
                <a:cs typeface="Arial" panose="020B0604020202020204" pitchFamily="34" charset="0"/>
              </a:rPr>
              <a:t> and the 99% permutation threshold. The black line indicates the expected frequency of random overlap, given the number of significant SNPs per plant genotype and size of total SNP set. The inset zooms in on the distribution for overlapping SNPs above 6 plant genotypes for easier visualization. There were no SNPs expected to overlap by random chance in the inset.</a:t>
            </a:r>
          </a:p>
          <a:p>
            <a:pPr marL="0" indent="0">
              <a:buNone/>
            </a:pPr>
            <a:r>
              <a:rPr lang="en-US" sz="1200" dirty="0">
                <a:latin typeface="Arial" panose="020B0604020202020204" pitchFamily="34" charset="0"/>
                <a:cs typeface="Arial" panose="020B0604020202020204" pitchFamily="34" charset="0"/>
              </a:rPr>
              <a:t>b) The frequency with which </a:t>
            </a:r>
            <a:r>
              <a:rPr lang="en-US" sz="1200" i="1" dirty="0">
                <a:latin typeface="Arial" panose="020B0604020202020204" pitchFamily="34" charset="0"/>
                <a:cs typeface="Arial" panose="020B0604020202020204" pitchFamily="34" charset="0"/>
              </a:rPr>
              <a:t>B. cinerea</a:t>
            </a:r>
            <a:r>
              <a:rPr lang="en-US" sz="1200" dirty="0">
                <a:latin typeface="Arial" panose="020B0604020202020204" pitchFamily="34" charset="0"/>
                <a:cs typeface="Arial" panose="020B0604020202020204" pitchFamily="34" charset="0"/>
              </a:rPr>
              <a:t> genes significantly associated with lesion size on the 12 tomato accessions. Genes were called as significant if there was one significant SNP called at the 99% permutation threshold within the gene body, or within 2kb of the gene body. </a:t>
            </a:r>
          </a:p>
          <a:p>
            <a:endParaRPr lang="en-US" dirty="0"/>
          </a:p>
        </p:txBody>
      </p:sp>
    </p:spTree>
    <p:extLst>
      <p:ext uri="{BB962C8B-B14F-4D97-AF65-F5344CB8AC3E}">
        <p14:creationId xmlns:p14="http://schemas.microsoft.com/office/powerpoint/2010/main" val="2530115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7249</TotalTime>
  <Words>163</Words>
  <Application>Microsoft Office PowerPoint</Application>
  <PresentationFormat>Letter Paper (8.5x11 in)</PresentationFormat>
  <Paragraphs>7</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75</cp:revision>
  <dcterms:created xsi:type="dcterms:W3CDTF">2017-01-23T23:35:12Z</dcterms:created>
  <dcterms:modified xsi:type="dcterms:W3CDTF">2018-08-15T22:00:05Z</dcterms:modified>
</cp:coreProperties>
</file>