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6858000" cy="9144000" type="letter"/>
  <p:notesSz cx="6858000" cy="9144000"/>
  <p:defaultTextStyle>
    <a:defPPr>
      <a:defRPr lang="en-US"/>
    </a:defPPr>
    <a:lvl1pPr marL="0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8898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7795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3669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15592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94489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73387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52284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31183" algn="l" defTabSz="9577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8" autoAdjust="0"/>
  </p:normalViewPr>
  <p:slideViewPr>
    <p:cSldViewPr>
      <p:cViewPr varScale="1">
        <p:scale>
          <a:sx n="49" d="100"/>
          <a:sy n="49" d="100"/>
        </p:scale>
        <p:origin x="2128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65908-5270-4969-9DF6-BEB77AF8793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D858-65C7-45A1-8FE1-9A5B869AA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4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3.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ED858-65C7-45A1-8FE1-9A5B869AA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5875868"/>
            <a:ext cx="5829300" cy="181610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3875618"/>
            <a:ext cx="5829300" cy="200024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88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3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2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1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8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9"/>
            <a:ext cx="3030141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8" y="2046819"/>
            <a:ext cx="3031332" cy="85301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98" indent="0">
              <a:buNone/>
              <a:defRPr sz="2200" b="1"/>
            </a:lvl2pPr>
            <a:lvl3pPr marL="957795" indent="0">
              <a:buNone/>
              <a:defRPr sz="1800" b="1"/>
            </a:lvl3pPr>
            <a:lvl4pPr marL="1436694" indent="0">
              <a:buNone/>
              <a:defRPr sz="1700" b="1"/>
            </a:lvl4pPr>
            <a:lvl5pPr marL="1915592" indent="0">
              <a:buNone/>
              <a:defRPr sz="1700" b="1"/>
            </a:lvl5pPr>
            <a:lvl6pPr marL="2394489" indent="0">
              <a:buNone/>
              <a:defRPr sz="1700" b="1"/>
            </a:lvl6pPr>
            <a:lvl7pPr marL="2873387" indent="0">
              <a:buNone/>
              <a:defRPr sz="1700" b="1"/>
            </a:lvl7pPr>
            <a:lvl8pPr marL="3352284" indent="0">
              <a:buNone/>
              <a:defRPr sz="1700" b="1"/>
            </a:lvl8pPr>
            <a:lvl9pPr marL="383118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8" y="2899835"/>
            <a:ext cx="3031332" cy="526838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4" cy="154940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8"/>
            <a:ext cx="3833813" cy="7804151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6"/>
            <a:ext cx="2256234" cy="6254751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300"/>
            </a:lvl1pPr>
            <a:lvl2pPr marL="478898" indent="0">
              <a:buNone/>
              <a:defRPr sz="3000"/>
            </a:lvl2pPr>
            <a:lvl3pPr marL="957795" indent="0">
              <a:buNone/>
              <a:defRPr sz="2500"/>
            </a:lvl3pPr>
            <a:lvl4pPr marL="1436694" indent="0">
              <a:buNone/>
              <a:defRPr sz="2200"/>
            </a:lvl4pPr>
            <a:lvl5pPr marL="1915592" indent="0">
              <a:buNone/>
              <a:defRPr sz="2200"/>
            </a:lvl5pPr>
            <a:lvl6pPr marL="2394489" indent="0">
              <a:buNone/>
              <a:defRPr sz="2200"/>
            </a:lvl6pPr>
            <a:lvl7pPr marL="2873387" indent="0">
              <a:buNone/>
              <a:defRPr sz="2200"/>
            </a:lvl7pPr>
            <a:lvl8pPr marL="3352284" indent="0">
              <a:buNone/>
              <a:defRPr sz="2200"/>
            </a:lvl8pPr>
            <a:lvl9pPr marL="383118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500"/>
            </a:lvl1pPr>
            <a:lvl2pPr marL="478898" indent="0">
              <a:buNone/>
              <a:defRPr sz="1300"/>
            </a:lvl2pPr>
            <a:lvl3pPr marL="957795" indent="0">
              <a:buNone/>
              <a:defRPr sz="1000"/>
            </a:lvl3pPr>
            <a:lvl4pPr marL="1436694" indent="0">
              <a:buNone/>
              <a:defRPr sz="1000"/>
            </a:lvl4pPr>
            <a:lvl5pPr marL="1915592" indent="0">
              <a:buNone/>
              <a:defRPr sz="1000"/>
            </a:lvl5pPr>
            <a:lvl6pPr marL="2394489" indent="0">
              <a:buNone/>
              <a:defRPr sz="1000"/>
            </a:lvl6pPr>
            <a:lvl7pPr marL="2873387" indent="0">
              <a:buNone/>
              <a:defRPr sz="1000"/>
            </a:lvl7pPr>
            <a:lvl8pPr marL="3352284" indent="0">
              <a:buNone/>
              <a:defRPr sz="1000"/>
            </a:lvl8pPr>
            <a:lvl9pPr marL="38311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5"/>
            <a:ext cx="6172200" cy="1524000"/>
          </a:xfrm>
          <a:prstGeom prst="rect">
            <a:avLst/>
          </a:prstGeom>
        </p:spPr>
        <p:txBody>
          <a:bodyPr vert="horz" lIns="95780" tIns="47890" rIns="95780" bIns="478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8"/>
          </a:xfrm>
          <a:prstGeom prst="rect">
            <a:avLst/>
          </a:prstGeom>
        </p:spPr>
        <p:txBody>
          <a:bodyPr vert="horz" lIns="95780" tIns="47890" rIns="95780" bIns="478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6AD2-7272-43A5-83B9-65017B25DD9B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4"/>
          </a:xfrm>
          <a:prstGeom prst="rect">
            <a:avLst/>
          </a:prstGeom>
        </p:spPr>
        <p:txBody>
          <a:bodyPr vert="horz" lIns="95780" tIns="47890" rIns="95780" bIns="4789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9F3-E90E-43CC-B971-F70E83393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795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74" indent="-359174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09" indent="-299311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4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43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40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38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8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735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632" indent="-239449" algn="l" defTabSz="9577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98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95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9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92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489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387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284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183" algn="l" defTabSz="9577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83" y="113997"/>
            <a:ext cx="3306485" cy="3376246"/>
            <a:chOff x="7883" y="113997"/>
            <a:chExt cx="3306485" cy="3376246"/>
          </a:xfrm>
        </p:grpSpPr>
        <p:pic>
          <p:nvPicPr>
            <p:cNvPr id="2050" name="Picture 2" descr="C:\Users\nesoltis\Documents\Projects\BcSolGWAS\paper\plots\FigR3\Sl_LesionSize_IntMean_DW.t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" y="113997"/>
              <a:ext cx="3200400" cy="3376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nesoltis\Documents\Projects\BcSolGWAS\paper\plots\FigR3\Sl_LesionSize_vio_DW.t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13" r="54957" b="12942"/>
            <a:stretch/>
          </p:blipFill>
          <p:spPr bwMode="auto">
            <a:xfrm>
              <a:off x="811033" y="113997"/>
              <a:ext cx="525833" cy="2939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nesoltis\Documents\Projects\BcSolGWAS\paper\plots\FigR3\Sl_LesionSize_vio_DW.tif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07" b="13080"/>
            <a:stretch/>
          </p:blipFill>
          <p:spPr bwMode="auto">
            <a:xfrm>
              <a:off x="2530502" y="118659"/>
              <a:ext cx="783866" cy="2934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836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A8A4-0D5A-44FB-A4F0-F063EBF5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Figure 3. Distribution of </a:t>
            </a:r>
            <a:r>
              <a:rPr lang="en-US" sz="1300" b="1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virulence by tomato domestication status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violin plots show the mean virulence of each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B. cinerea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isolate on the tomato genotypes, grouped as wild or domesticated germplasm. The domestication effect on lesion size is significant (Table 1 ANOVA, p&lt;2e-16). The interaction plot between the two violin plots connects the average lesion size of a single 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B. cinerea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isolate between the wild and domesticated germplasm.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6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7249</TotalTime>
  <Words>87</Words>
  <Application>Microsoft Office PowerPoint</Application>
  <PresentationFormat>Letter Paper (8.5x11 in)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University of California,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Soltis</dc:creator>
  <cp:lastModifiedBy>N S</cp:lastModifiedBy>
  <cp:revision>74</cp:revision>
  <dcterms:created xsi:type="dcterms:W3CDTF">2017-01-23T23:35:12Z</dcterms:created>
  <dcterms:modified xsi:type="dcterms:W3CDTF">2018-08-15T21:59:34Z</dcterms:modified>
</cp:coreProperties>
</file>