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255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42997-955B-45CF-8D4F-FBD1E2B0AA30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FDC45-2601-4029-9814-0A403F5A2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889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42997-955B-45CF-8D4F-FBD1E2B0AA30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FDC45-2601-4029-9814-0A403F5A2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427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42997-955B-45CF-8D4F-FBD1E2B0AA30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FDC45-2601-4029-9814-0A403F5A2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1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42997-955B-45CF-8D4F-FBD1E2B0AA30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FDC45-2601-4029-9814-0A403F5A2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256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42997-955B-45CF-8D4F-FBD1E2B0AA30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FDC45-2601-4029-9814-0A403F5A2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81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42997-955B-45CF-8D4F-FBD1E2B0AA30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FDC45-2601-4029-9814-0A403F5A2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89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42997-955B-45CF-8D4F-FBD1E2B0AA30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FDC45-2601-4029-9814-0A403F5A2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18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42997-955B-45CF-8D4F-FBD1E2B0AA30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FDC45-2601-4029-9814-0A403F5A2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24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42997-955B-45CF-8D4F-FBD1E2B0AA30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FDC45-2601-4029-9814-0A403F5A2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129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42997-955B-45CF-8D4F-FBD1E2B0AA30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FDC45-2601-4029-9814-0A403F5A2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24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42997-955B-45CF-8D4F-FBD1E2B0AA30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FDC45-2601-4029-9814-0A403F5A2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12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42997-955B-45CF-8D4F-FBD1E2B0AA30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FDC45-2601-4029-9814-0A403F5A2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188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tiff"/><Relationship Id="rId7" Type="http://schemas.openxmlformats.org/officeDocument/2006/relationships/image" Target="../media/image6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4" Type="http://schemas.openxmlformats.org/officeDocument/2006/relationships/image" Target="../media/image3.tiff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694FE5C-4DFD-4102-879E-AB4FF4D5B506}"/>
              </a:ext>
            </a:extLst>
          </p:cNvPr>
          <p:cNvGrpSpPr/>
          <p:nvPr/>
        </p:nvGrpSpPr>
        <p:grpSpPr>
          <a:xfrm>
            <a:off x="0" y="47444"/>
            <a:ext cx="6927012" cy="9166895"/>
            <a:chOff x="0" y="47444"/>
            <a:chExt cx="6927012" cy="916689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59FC040-DF0D-48FE-9EC8-0C6C29C783FD}"/>
                </a:ext>
              </a:extLst>
            </p:cNvPr>
            <p:cNvGrpSpPr/>
            <p:nvPr/>
          </p:nvGrpSpPr>
          <p:grpSpPr>
            <a:xfrm>
              <a:off x="0" y="47444"/>
              <a:ext cx="6927012" cy="9166895"/>
              <a:chOff x="0" y="47444"/>
              <a:chExt cx="6927012" cy="9166895"/>
            </a:xfrm>
          </p:grpSpPr>
          <p:pic>
            <p:nvPicPr>
              <p:cNvPr id="5" name="Picture 10" descr="C:\Users\nesoltis\Documents\Projects\BcSolGWAS\paper\plots\FigR4\Sl_LesionSize_Intx_c.tif">
                <a:extLst>
                  <a:ext uri="{FF2B5EF4-FFF2-40B4-BE49-F238E27FC236}">
                    <a16:creationId xmlns:a16="http://schemas.microsoft.com/office/drawing/2014/main" id="{4229A1C9-0936-4CFF-AECF-2C5FE768D80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925" b="26944"/>
              <a:stretch/>
            </p:blipFill>
            <p:spPr bwMode="auto">
              <a:xfrm>
                <a:off x="1" y="4918107"/>
                <a:ext cx="3657600" cy="149729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11" descr="C:\Users\nesoltis\Documents\Projects\BcSolGWAS\paper\plots\FigR4\Sl_LesionSize_Intx_d.tif">
                <a:extLst>
                  <a:ext uri="{FF2B5EF4-FFF2-40B4-BE49-F238E27FC236}">
                    <a16:creationId xmlns:a16="http://schemas.microsoft.com/office/drawing/2014/main" id="{C4DC44ED-39C1-445B-A0EA-682816A5EB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817" b="27778"/>
              <a:stretch/>
            </p:blipFill>
            <p:spPr bwMode="auto">
              <a:xfrm>
                <a:off x="3582649" y="4586599"/>
                <a:ext cx="3298542" cy="1828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12" descr="C:\Users\nesoltis\Documents\Projects\BcSolGWAS\paper\plots\FigR4\Sl_LesionSize_Intx_e.tif">
                <a:extLst>
                  <a:ext uri="{FF2B5EF4-FFF2-40B4-BE49-F238E27FC236}">
                    <a16:creationId xmlns:a16="http://schemas.microsoft.com/office/drawing/2014/main" id="{7CC690B9-E5F3-46CC-8355-D2A02D1601B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0640" b="10430"/>
              <a:stretch/>
            </p:blipFill>
            <p:spPr bwMode="auto">
              <a:xfrm>
                <a:off x="0" y="6948910"/>
                <a:ext cx="3657600" cy="19986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13" descr="C:\Users\nesoltis\Documents\Projects\BcSolGWAS\paper\plots\FigR4\Sl_LesionSize_greyIntx_f.tif">
                <a:extLst>
                  <a:ext uri="{FF2B5EF4-FFF2-40B4-BE49-F238E27FC236}">
                    <a16:creationId xmlns:a16="http://schemas.microsoft.com/office/drawing/2014/main" id="{385EDACF-501B-4F7B-9394-63C90ED6D8E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613"/>
              <a:stretch/>
            </p:blipFill>
            <p:spPr bwMode="auto">
              <a:xfrm>
                <a:off x="3657601" y="6682154"/>
                <a:ext cx="3269411" cy="25321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8" descr="C:\Users\nesoltis\Documents\Projects\BcSolGWAS\paper\plots\FigR4\Sl_LesionSize_Intx_a.tif">
                <a:extLst>
                  <a:ext uri="{FF2B5EF4-FFF2-40B4-BE49-F238E27FC236}">
                    <a16:creationId xmlns:a16="http://schemas.microsoft.com/office/drawing/2014/main" id="{CF9DA6CF-CCA7-44F1-9D02-35B366CC407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30317"/>
              <a:stretch/>
            </p:blipFill>
            <p:spPr bwMode="auto">
              <a:xfrm>
                <a:off x="1" y="2681409"/>
                <a:ext cx="3657601" cy="17645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9" descr="C:\Users\nesoltis\Documents\Projects\BcSolGWAS\paper\plots\FigR4\Sl_LesionSize_Intx_b.tif">
                <a:extLst>
                  <a:ext uri="{FF2B5EF4-FFF2-40B4-BE49-F238E27FC236}">
                    <a16:creationId xmlns:a16="http://schemas.microsoft.com/office/drawing/2014/main" id="{98A5880B-EF77-4EA9-8FFA-6D6A4A4E27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267" b="29726"/>
              <a:stretch/>
            </p:blipFill>
            <p:spPr bwMode="auto">
              <a:xfrm>
                <a:off x="3525947" y="2681409"/>
                <a:ext cx="3355244" cy="17794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2420303-6DA2-4439-B09E-5F5CFE16EB7C}"/>
                  </a:ext>
                </a:extLst>
              </p:cNvPr>
              <p:cNvSpPr txBox="1"/>
              <p:nvPr/>
            </p:nvSpPr>
            <p:spPr>
              <a:xfrm>
                <a:off x="571780" y="2625143"/>
                <a:ext cx="282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c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B67E68F-800E-4C0E-9E5A-3AA056902025}"/>
                  </a:ext>
                </a:extLst>
              </p:cNvPr>
              <p:cNvSpPr txBox="1"/>
              <p:nvPr/>
            </p:nvSpPr>
            <p:spPr>
              <a:xfrm>
                <a:off x="3850944" y="2644505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d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1F52F8E-B0F4-4B3D-A9DA-04E7BBBB7E19}"/>
                  </a:ext>
                </a:extLst>
              </p:cNvPr>
              <p:cNvSpPr txBox="1"/>
              <p:nvPr/>
            </p:nvSpPr>
            <p:spPr>
              <a:xfrm>
                <a:off x="571357" y="4608602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e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D44B28E-30AD-4153-9D87-23C322D658A4}"/>
                  </a:ext>
                </a:extLst>
              </p:cNvPr>
              <p:cNvSpPr txBox="1"/>
              <p:nvPr/>
            </p:nvSpPr>
            <p:spPr>
              <a:xfrm>
                <a:off x="3891888" y="4631292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f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829C5BE-E1AF-41FB-BF32-A478129A47C5}"/>
                  </a:ext>
                </a:extLst>
              </p:cNvPr>
              <p:cNvSpPr txBox="1"/>
              <p:nvPr/>
            </p:nvSpPr>
            <p:spPr>
              <a:xfrm>
                <a:off x="571357" y="6696753"/>
                <a:ext cx="293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g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B86C72-14BC-43B9-8972-0E8077269837}"/>
                  </a:ext>
                </a:extLst>
              </p:cNvPr>
              <p:cNvSpPr txBox="1"/>
              <p:nvPr/>
            </p:nvSpPr>
            <p:spPr>
              <a:xfrm>
                <a:off x="3818812" y="6696344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h</a:t>
                </a:r>
              </a:p>
            </p:txBody>
          </p:sp>
          <p:pic>
            <p:nvPicPr>
              <p:cNvPr id="17" name="Picture 3" descr="C:\Users\nesoltis\Documents\Projects\BcSolGWAS\paper\plots\ActualPaper\FigR1\FigR1_127_05a_maskedexample.jpg">
                <a:extLst>
                  <a:ext uri="{FF2B5EF4-FFF2-40B4-BE49-F238E27FC236}">
                    <a16:creationId xmlns:a16="http://schemas.microsoft.com/office/drawing/2014/main" id="{BECFA85F-94B6-47C3-AA3B-FE560C07559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281" t="6663" r="32925" b="55119"/>
              <a:stretch/>
            </p:blipFill>
            <p:spPr bwMode="auto">
              <a:xfrm>
                <a:off x="3526810" y="366470"/>
                <a:ext cx="3331191" cy="20953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2" descr="C:\Users\nesoltis\Documents\Projects\BcSolGWAS\paper\plots\ActualPaper\FigR1\127_05a.jpg">
                <a:extLst>
                  <a:ext uri="{FF2B5EF4-FFF2-40B4-BE49-F238E27FC236}">
                    <a16:creationId xmlns:a16="http://schemas.microsoft.com/office/drawing/2014/main" id="{202A784E-6BEB-411F-809E-5855525C354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234" t="6859" r="32971" b="55000"/>
              <a:stretch/>
            </p:blipFill>
            <p:spPr bwMode="auto">
              <a:xfrm>
                <a:off x="21609" y="369124"/>
                <a:ext cx="3331190" cy="20911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6F35C3B-717E-48B7-A588-8F093807F9FC}"/>
                  </a:ext>
                </a:extLst>
              </p:cNvPr>
              <p:cNvSpPr txBox="1"/>
              <p:nvPr/>
            </p:nvSpPr>
            <p:spPr>
              <a:xfrm>
                <a:off x="457200" y="81109"/>
                <a:ext cx="3004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a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1147657-53CF-4BF0-A225-2BBA7432290A}"/>
                  </a:ext>
                </a:extLst>
              </p:cNvPr>
              <p:cNvSpPr txBox="1"/>
              <p:nvPr/>
            </p:nvSpPr>
            <p:spPr>
              <a:xfrm>
                <a:off x="3747112" y="47444"/>
                <a:ext cx="2914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b</a:t>
                </a:r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3B7D4C0-C774-40D1-9B15-DFF9578B899F}"/>
                </a:ext>
              </a:extLst>
            </p:cNvPr>
            <p:cNvSpPr/>
            <p:nvPr/>
          </p:nvSpPr>
          <p:spPr>
            <a:xfrm>
              <a:off x="338648" y="4207748"/>
              <a:ext cx="209309" cy="2349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DEBE56E-2210-4A08-98CC-0B9D2E3B5491}"/>
                </a:ext>
              </a:extLst>
            </p:cNvPr>
            <p:cNvSpPr/>
            <p:nvPr/>
          </p:nvSpPr>
          <p:spPr>
            <a:xfrm>
              <a:off x="3552945" y="4262797"/>
              <a:ext cx="209309" cy="2349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4343E7F-7923-4B75-9B49-755E9F078FD1}"/>
                </a:ext>
              </a:extLst>
            </p:cNvPr>
            <p:cNvSpPr/>
            <p:nvPr/>
          </p:nvSpPr>
          <p:spPr>
            <a:xfrm>
              <a:off x="338648" y="6130891"/>
              <a:ext cx="209309" cy="2349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E4BB5EC-E108-4B0A-8697-355EE8069E5A}"/>
                </a:ext>
              </a:extLst>
            </p:cNvPr>
            <p:cNvSpPr/>
            <p:nvPr/>
          </p:nvSpPr>
          <p:spPr>
            <a:xfrm>
              <a:off x="3565435" y="6140135"/>
              <a:ext cx="209309" cy="2349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9F4BB8B-2639-4FE7-912D-886C99310FE3}"/>
                </a:ext>
              </a:extLst>
            </p:cNvPr>
            <p:cNvSpPr/>
            <p:nvPr/>
          </p:nvSpPr>
          <p:spPr>
            <a:xfrm>
              <a:off x="338647" y="8186548"/>
              <a:ext cx="209309" cy="2349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D2280AC-0CA2-49EF-B343-F3D179EA6272}"/>
                </a:ext>
              </a:extLst>
            </p:cNvPr>
            <p:cNvSpPr/>
            <p:nvPr/>
          </p:nvSpPr>
          <p:spPr>
            <a:xfrm>
              <a:off x="3609503" y="8223936"/>
              <a:ext cx="209309" cy="2349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0787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A4E4A-1847-4954-9191-EAAEB8FFE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Figure 1. </a:t>
            </a:r>
            <a:r>
              <a:rPr lang="en-US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Botrytis cinerea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x tomato diversity in detached leaf assay and digital image analysis.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a) Individual tomato leaflets of 6 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S. </a:t>
            </a:r>
            <a:r>
              <a:rPr lang="en-U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lycopersicum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genotypes and 6 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S. </a:t>
            </a:r>
            <a:r>
              <a:rPr lang="en-U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pimpinellifolium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genotypes are in randomized rows, spore droplets of individual 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B. cinerea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isolates are in randomized columns. Digital images are collected 72 hours post inoculation. Single droplets of 40 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B. cinerea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spores are infected on randomized leaflets using randomized isolates, and digital images are taken 72 hours post inoculation.</a:t>
            </a:r>
          </a:p>
          <a:p>
            <a:pPr marL="0" indent="0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b) Digital masking of leaf and lesion is followed by automated measurement of area for each lesion.</a:t>
            </a:r>
          </a:p>
          <a:p>
            <a:pPr marL="0" indent="0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c-h) Variation in lesion size resulting of the interaction of 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B. cinerea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and diverse tomato genotypes.</a:t>
            </a:r>
          </a:p>
          <a:p>
            <a:pPr marL="0" indent="0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c) Average lesion size of single 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B. cinerea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isolates (line traces) across tomato host genotypes grouped by domestication status. </a:t>
            </a:r>
          </a:p>
          <a:p>
            <a:pPr marL="0" indent="0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d) Highlight of the common reference 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B. cinerea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isolate B05.10.</a:t>
            </a:r>
          </a:p>
          <a:p>
            <a:pPr marL="0" indent="0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e) Highlight of the ten highest-virulence isolates, as estimated by mean virulence across all tomato genotypes.</a:t>
            </a:r>
          </a:p>
          <a:p>
            <a:pPr marL="0" indent="0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f) Highlight of the ten most saprophytic, or low virulence, isolates, as estimated by mean virulence across all genotypes.</a:t>
            </a:r>
          </a:p>
          <a:p>
            <a:pPr marL="0" indent="0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g) Highlight of the five isolates collected from tomato tissue.</a:t>
            </a:r>
          </a:p>
          <a:p>
            <a:pPr marL="0" indent="0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h) Highlight of the two isolates with significant domestication sensitivity.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324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238</Words>
  <Application>Microsoft Office PowerPoint</Application>
  <PresentationFormat>Letter Paper (8.5x11 in)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 S</dc:creator>
  <cp:lastModifiedBy>N S</cp:lastModifiedBy>
  <cp:revision>5</cp:revision>
  <dcterms:created xsi:type="dcterms:W3CDTF">2018-08-13T17:47:15Z</dcterms:created>
  <dcterms:modified xsi:type="dcterms:W3CDTF">2018-12-13T19:42:49Z</dcterms:modified>
</cp:coreProperties>
</file>