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2" r:id="rId2"/>
    <p:sldId id="263" r:id="rId3"/>
  </p:sldIdLst>
  <p:sldSz cx="6858000" cy="9144000" type="letter"/>
  <p:notesSz cx="6858000" cy="9144000"/>
  <p:defaultTextStyle>
    <a:defPPr>
      <a:defRPr lang="en-US"/>
    </a:defPPr>
    <a:lvl1pPr marL="0" algn="l" defTabSz="9577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78898" algn="l" defTabSz="9577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57795" algn="l" defTabSz="9577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436694" algn="l" defTabSz="9577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915592" algn="l" defTabSz="9577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94489" algn="l" defTabSz="9577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873387" algn="l" defTabSz="9577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352284" algn="l" defTabSz="9577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831183" algn="l" defTabSz="9577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448" autoAdjust="0"/>
  </p:normalViewPr>
  <p:slideViewPr>
    <p:cSldViewPr>
      <p:cViewPr>
        <p:scale>
          <a:sx n="140" d="100"/>
          <a:sy n="140" d="100"/>
        </p:scale>
        <p:origin x="802" y="-269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565908-5270-4969-9DF6-BEB77AF8793D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FED858-65C7-45A1-8FE1-9A5B869AA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548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 4.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FED858-65C7-45A1-8FE1-9A5B869AA1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78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66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4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3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22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11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91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05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6"/>
            <a:ext cx="1543050" cy="78020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6"/>
            <a:ext cx="4514850" cy="78020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10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46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4" y="5875868"/>
            <a:ext cx="5829300" cy="1816100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4" y="3875618"/>
            <a:ext cx="5829300" cy="2000249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7889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5779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3669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155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39448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87338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35228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3118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20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8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8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80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9"/>
            <a:ext cx="3030141" cy="853015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898" indent="0">
              <a:buNone/>
              <a:defRPr sz="2200" b="1"/>
            </a:lvl2pPr>
            <a:lvl3pPr marL="957795" indent="0">
              <a:buNone/>
              <a:defRPr sz="1800" b="1"/>
            </a:lvl3pPr>
            <a:lvl4pPr marL="1436694" indent="0">
              <a:buNone/>
              <a:defRPr sz="1700" b="1"/>
            </a:lvl4pPr>
            <a:lvl5pPr marL="1915592" indent="0">
              <a:buNone/>
              <a:defRPr sz="1700" b="1"/>
            </a:lvl5pPr>
            <a:lvl6pPr marL="2394489" indent="0">
              <a:buNone/>
              <a:defRPr sz="1700" b="1"/>
            </a:lvl6pPr>
            <a:lvl7pPr marL="2873387" indent="0">
              <a:buNone/>
              <a:defRPr sz="1700" b="1"/>
            </a:lvl7pPr>
            <a:lvl8pPr marL="3352284" indent="0">
              <a:buNone/>
              <a:defRPr sz="1700" b="1"/>
            </a:lvl8pPr>
            <a:lvl9pPr marL="3831183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5"/>
            <a:ext cx="3030141" cy="5268384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8" y="2046819"/>
            <a:ext cx="3031332" cy="853015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898" indent="0">
              <a:buNone/>
              <a:defRPr sz="2200" b="1"/>
            </a:lvl2pPr>
            <a:lvl3pPr marL="957795" indent="0">
              <a:buNone/>
              <a:defRPr sz="1800" b="1"/>
            </a:lvl3pPr>
            <a:lvl4pPr marL="1436694" indent="0">
              <a:buNone/>
              <a:defRPr sz="1700" b="1"/>
            </a:lvl4pPr>
            <a:lvl5pPr marL="1915592" indent="0">
              <a:buNone/>
              <a:defRPr sz="1700" b="1"/>
            </a:lvl5pPr>
            <a:lvl6pPr marL="2394489" indent="0">
              <a:buNone/>
              <a:defRPr sz="1700" b="1"/>
            </a:lvl6pPr>
            <a:lvl7pPr marL="2873387" indent="0">
              <a:buNone/>
              <a:defRPr sz="1700" b="1"/>
            </a:lvl7pPr>
            <a:lvl8pPr marL="3352284" indent="0">
              <a:buNone/>
              <a:defRPr sz="1700" b="1"/>
            </a:lvl8pPr>
            <a:lvl9pPr marL="3831183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8" y="2899835"/>
            <a:ext cx="3031332" cy="5268384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83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84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82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2" y="364067"/>
            <a:ext cx="2256234" cy="154940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4068"/>
            <a:ext cx="3833813" cy="7804151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2" y="1913466"/>
            <a:ext cx="2256234" cy="6254751"/>
          </a:xfrm>
        </p:spPr>
        <p:txBody>
          <a:bodyPr/>
          <a:lstStyle>
            <a:lvl1pPr marL="0" indent="0">
              <a:buNone/>
              <a:defRPr sz="1500"/>
            </a:lvl1pPr>
            <a:lvl2pPr marL="478898" indent="0">
              <a:buNone/>
              <a:defRPr sz="1300"/>
            </a:lvl2pPr>
            <a:lvl3pPr marL="957795" indent="0">
              <a:buNone/>
              <a:defRPr sz="1000"/>
            </a:lvl3pPr>
            <a:lvl4pPr marL="1436694" indent="0">
              <a:buNone/>
              <a:defRPr sz="1000"/>
            </a:lvl4pPr>
            <a:lvl5pPr marL="1915592" indent="0">
              <a:buNone/>
              <a:defRPr sz="1000"/>
            </a:lvl5pPr>
            <a:lvl6pPr marL="2394489" indent="0">
              <a:buNone/>
              <a:defRPr sz="1000"/>
            </a:lvl6pPr>
            <a:lvl7pPr marL="2873387" indent="0">
              <a:buNone/>
              <a:defRPr sz="1000"/>
            </a:lvl7pPr>
            <a:lvl8pPr marL="3352284" indent="0">
              <a:buNone/>
              <a:defRPr sz="1000"/>
            </a:lvl8pPr>
            <a:lvl9pPr marL="383118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79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300"/>
            </a:lvl1pPr>
            <a:lvl2pPr marL="478898" indent="0">
              <a:buNone/>
              <a:defRPr sz="3000"/>
            </a:lvl2pPr>
            <a:lvl3pPr marL="957795" indent="0">
              <a:buNone/>
              <a:defRPr sz="2500"/>
            </a:lvl3pPr>
            <a:lvl4pPr marL="1436694" indent="0">
              <a:buNone/>
              <a:defRPr sz="2200"/>
            </a:lvl4pPr>
            <a:lvl5pPr marL="1915592" indent="0">
              <a:buNone/>
              <a:defRPr sz="2200"/>
            </a:lvl5pPr>
            <a:lvl6pPr marL="2394489" indent="0">
              <a:buNone/>
              <a:defRPr sz="2200"/>
            </a:lvl6pPr>
            <a:lvl7pPr marL="2873387" indent="0">
              <a:buNone/>
              <a:defRPr sz="2200"/>
            </a:lvl7pPr>
            <a:lvl8pPr marL="3352284" indent="0">
              <a:buNone/>
              <a:defRPr sz="2200"/>
            </a:lvl8pPr>
            <a:lvl9pPr marL="3831183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500"/>
            </a:lvl1pPr>
            <a:lvl2pPr marL="478898" indent="0">
              <a:buNone/>
              <a:defRPr sz="1300"/>
            </a:lvl2pPr>
            <a:lvl3pPr marL="957795" indent="0">
              <a:buNone/>
              <a:defRPr sz="1000"/>
            </a:lvl3pPr>
            <a:lvl4pPr marL="1436694" indent="0">
              <a:buNone/>
              <a:defRPr sz="1000"/>
            </a:lvl4pPr>
            <a:lvl5pPr marL="1915592" indent="0">
              <a:buNone/>
              <a:defRPr sz="1000"/>
            </a:lvl5pPr>
            <a:lvl6pPr marL="2394489" indent="0">
              <a:buNone/>
              <a:defRPr sz="1000"/>
            </a:lvl6pPr>
            <a:lvl7pPr marL="2873387" indent="0">
              <a:buNone/>
              <a:defRPr sz="1000"/>
            </a:lvl7pPr>
            <a:lvl8pPr marL="3352284" indent="0">
              <a:buNone/>
              <a:defRPr sz="1000"/>
            </a:lvl8pPr>
            <a:lvl9pPr marL="383118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0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5"/>
            <a:ext cx="6172200" cy="1524000"/>
          </a:xfrm>
          <a:prstGeom prst="rect">
            <a:avLst/>
          </a:prstGeom>
        </p:spPr>
        <p:txBody>
          <a:bodyPr vert="horz" lIns="95780" tIns="47890" rIns="95780" bIns="4789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8"/>
          </a:xfrm>
          <a:prstGeom prst="rect">
            <a:avLst/>
          </a:prstGeom>
        </p:spPr>
        <p:txBody>
          <a:bodyPr vert="horz" lIns="95780" tIns="47890" rIns="95780" bIns="4789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5"/>
            <a:ext cx="1600200" cy="486834"/>
          </a:xfrm>
          <a:prstGeom prst="rect">
            <a:avLst/>
          </a:prstGeom>
        </p:spPr>
        <p:txBody>
          <a:bodyPr vert="horz" lIns="95780" tIns="47890" rIns="95780" bIns="47890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36AD2-7272-43A5-83B9-65017B25DD9B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5"/>
            <a:ext cx="2171700" cy="486834"/>
          </a:xfrm>
          <a:prstGeom prst="rect">
            <a:avLst/>
          </a:prstGeom>
        </p:spPr>
        <p:txBody>
          <a:bodyPr vert="horz" lIns="95780" tIns="47890" rIns="95780" bIns="4789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5"/>
            <a:ext cx="1600200" cy="486834"/>
          </a:xfrm>
          <a:prstGeom prst="rect">
            <a:avLst/>
          </a:prstGeom>
        </p:spPr>
        <p:txBody>
          <a:bodyPr vert="horz" lIns="95780" tIns="47890" rIns="95780" bIns="47890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135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57795" rtl="0" eaLnBrk="1" latinLnBrk="0" hangingPunct="1">
        <a:spcBef>
          <a:spcPct val="0"/>
        </a:spcBef>
        <a:buNone/>
        <a:defRPr sz="4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174" indent="-359174" algn="l" defTabSz="957795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778209" indent="-299311" algn="l" defTabSz="957795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197245" indent="-239449" algn="l" defTabSz="9577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76143" indent="-239449" algn="l" defTabSz="957795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55040" indent="-239449" algn="l" defTabSz="957795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633938" indent="-239449" algn="l" defTabSz="9577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835" indent="-239449" algn="l" defTabSz="9577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735" indent="-239449" algn="l" defTabSz="9577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632" indent="-239449" algn="l" defTabSz="9577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77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78898" algn="l" defTabSz="9577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57795" algn="l" defTabSz="9577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694" algn="l" defTabSz="9577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592" algn="l" defTabSz="9577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489" algn="l" defTabSz="9577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387" algn="l" defTabSz="9577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284" algn="l" defTabSz="9577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183" algn="l" defTabSz="9577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393C62D-92A1-4321-ABF4-DA4AF97B5FB2}"/>
              </a:ext>
            </a:extLst>
          </p:cNvPr>
          <p:cNvGrpSpPr/>
          <p:nvPr/>
        </p:nvGrpSpPr>
        <p:grpSpPr>
          <a:xfrm>
            <a:off x="-29817" y="0"/>
            <a:ext cx="6887817" cy="9067799"/>
            <a:chOff x="-29817" y="0"/>
            <a:chExt cx="6887817" cy="906779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C839D7C-FC84-422E-B800-DB2164520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581" y="4747520"/>
              <a:ext cx="6480419" cy="432027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6AAD451-C9E0-4CEA-99BD-1666B4D1E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9817" y="0"/>
              <a:ext cx="6858000" cy="4572000"/>
            </a:xfrm>
            <a:prstGeom prst="rect">
              <a:avLst/>
            </a:prstGeom>
          </p:spPr>
        </p:pic>
        <p:grpSp>
          <p:nvGrpSpPr>
            <p:cNvPr id="2" name="Group 1"/>
            <p:cNvGrpSpPr/>
            <p:nvPr/>
          </p:nvGrpSpPr>
          <p:grpSpPr>
            <a:xfrm>
              <a:off x="107613" y="76201"/>
              <a:ext cx="447226" cy="4783806"/>
              <a:chOff x="107613" y="76201"/>
              <a:chExt cx="447226" cy="478380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107613" y="76201"/>
                <a:ext cx="421578" cy="430881"/>
              </a:xfrm>
              <a:prstGeom prst="rect">
                <a:avLst/>
              </a:prstGeom>
              <a:noFill/>
            </p:spPr>
            <p:txBody>
              <a:bodyPr wrap="none" lIns="152394" tIns="76197" rIns="152394" bIns="76197" rtlCol="0">
                <a:spAutoFit/>
              </a:bodyPr>
              <a:lstStyle/>
              <a:p>
                <a:r>
                  <a:rPr lang="en-US" b="1" dirty="0"/>
                  <a:t>a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17231" y="4429126"/>
                <a:ext cx="437608" cy="430881"/>
              </a:xfrm>
              <a:prstGeom prst="rect">
                <a:avLst/>
              </a:prstGeom>
              <a:noFill/>
            </p:spPr>
            <p:txBody>
              <a:bodyPr wrap="none" lIns="152394" tIns="76197" rIns="152394" bIns="76197" rtlCol="0">
                <a:spAutoFit/>
              </a:bodyPr>
              <a:lstStyle/>
              <a:p>
                <a:r>
                  <a:rPr lang="en-US" b="1" dirty="0"/>
                  <a:t>b</a:t>
                </a:r>
              </a:p>
            </p:txBody>
          </p: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15F3861-0807-43E6-95B3-E696CC4E4761}"/>
                </a:ext>
              </a:extLst>
            </p:cNvPr>
            <p:cNvSpPr/>
            <p:nvPr/>
          </p:nvSpPr>
          <p:spPr>
            <a:xfrm>
              <a:off x="399353" y="1905000"/>
              <a:ext cx="308219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29555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8E15C-72BD-43FB-9C95-89F53E5CA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Figure 4. GWA of </a:t>
            </a:r>
            <a:r>
              <a:rPr lang="en-US" sz="1700" b="1" i="1" dirty="0">
                <a:latin typeface="Arial" panose="020B0604020202020204" pitchFamily="34" charset="0"/>
                <a:cs typeface="Arial" panose="020B0604020202020204" pitchFamily="34" charset="0"/>
              </a:rPr>
              <a:t>B. cinerea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 lesion size on individual tomato genotypes.</a:t>
            </a: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700" i="1" dirty="0">
                <a:latin typeface="Arial" panose="020B0604020202020204" pitchFamily="34" charset="0"/>
                <a:cs typeface="Arial" panose="020B0604020202020204" pitchFamily="34" charset="0"/>
              </a:rPr>
              <a:t>Botrytis cinerea 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chromosomes are differentiated by shading, alternating light and dark grey.</a:t>
            </a:r>
          </a:p>
          <a:p>
            <a:pPr marL="0" indent="0">
              <a:buNone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a) Manhattan plot of estimated SNP effect sizes from 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bigRR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en-US" sz="1700" i="1" dirty="0">
                <a:latin typeface="Arial" panose="020B0604020202020204" pitchFamily="34" charset="0"/>
                <a:cs typeface="Arial" panose="020B0604020202020204" pitchFamily="34" charset="0"/>
              </a:rPr>
              <a:t>B. cinerea 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lesion size using a single tomato accession, LA2093. Permutation-derived thresholds are shown in horizontal dashed lines.</a:t>
            </a:r>
          </a:p>
          <a:p>
            <a:pPr marL="0" indent="0">
              <a:buNone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b) The number of tomato accessions for which a </a:t>
            </a:r>
            <a:r>
              <a:rPr lang="en-US" sz="1700" i="1" dirty="0">
                <a:latin typeface="Arial" panose="020B0604020202020204" pitchFamily="34" charset="0"/>
                <a:cs typeface="Arial" panose="020B0604020202020204" pitchFamily="34" charset="0"/>
              </a:rPr>
              <a:t>B. cinerea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SNP was significantly linked to lesion development by 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bigRR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using the 99% permutation threshold. Frequency is number of phenotypes in which the SNP exceeds the threshold. Vertical dotted lines identify regions with overlap between the top 100 large-effect SNPs for LA2093 and significance across the majority (≥6) of tomato genotypes tested.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73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8757</TotalTime>
  <Words>140</Words>
  <Application>Microsoft Office PowerPoint</Application>
  <PresentationFormat>Letter Paper (8.5x11 in)</PresentationFormat>
  <Paragraphs>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>University of California, Davis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Nicole Soltis</dc:creator>
  <cp:lastModifiedBy>N S</cp:lastModifiedBy>
  <cp:revision>78</cp:revision>
  <dcterms:created xsi:type="dcterms:W3CDTF">2017-01-23T23:35:12Z</dcterms:created>
  <dcterms:modified xsi:type="dcterms:W3CDTF">2018-12-13T21:13:44Z</dcterms:modified>
</cp:coreProperties>
</file>