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58" r:id="rId3"/>
    <p:sldId id="259" r:id="rId4"/>
    <p:sldId id="257" r:id="rId5"/>
    <p:sldId id="261" r:id="rId6"/>
    <p:sldId id="262" r:id="rId7"/>
    <p:sldId id="264" r:id="rId8"/>
    <p:sldId id="263" r:id="rId9"/>
    <p:sldId id="266" r:id="rId10"/>
    <p:sldId id="265" r:id="rId11"/>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52" d="100"/>
          <a:sy n="52" d="100"/>
        </p:scale>
        <p:origin x="1412"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002CC-E2BA-41CA-BDE6-E7BB7463F30E}" type="datetimeFigureOut">
              <a:rPr lang="en-US" smtClean="0"/>
              <a:t>4/22/2018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816A4-E228-459D-AC12-879C14B32598}" type="slidenum">
              <a:rPr lang="en-US" smtClean="0"/>
              <a:t>‹#›</a:t>
            </a:fld>
            <a:endParaRPr lang="en-US"/>
          </a:p>
        </p:txBody>
      </p:sp>
    </p:spTree>
    <p:extLst>
      <p:ext uri="{BB962C8B-B14F-4D97-AF65-F5344CB8AC3E}">
        <p14:creationId xmlns:p14="http://schemas.microsoft.com/office/powerpoint/2010/main" val="2682006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33C562-BC5F-4D3C-94A2-6EC1CE9B317B}" type="slidenum">
              <a:rPr lang="en-US" smtClean="0"/>
              <a:t>2</a:t>
            </a:fld>
            <a:endParaRPr lang="en-US"/>
          </a:p>
        </p:txBody>
      </p:sp>
    </p:spTree>
    <p:extLst>
      <p:ext uri="{BB962C8B-B14F-4D97-AF65-F5344CB8AC3E}">
        <p14:creationId xmlns:p14="http://schemas.microsoft.com/office/powerpoint/2010/main" val="82893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B21816A4-E228-459D-AC12-879C14B32598}" type="slidenum">
              <a:rPr lang="en-US" smtClean="0"/>
              <a:t>3</a:t>
            </a:fld>
            <a:endParaRPr lang="en-US"/>
          </a:p>
        </p:txBody>
      </p:sp>
    </p:spTree>
    <p:extLst>
      <p:ext uri="{BB962C8B-B14F-4D97-AF65-F5344CB8AC3E}">
        <p14:creationId xmlns:p14="http://schemas.microsoft.com/office/powerpoint/2010/main" val="245573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FED858-65C7-45A1-8FE1-9A5B869AA1BA}" type="slidenum">
              <a:rPr lang="en-US" smtClean="0"/>
              <a:t>4</a:t>
            </a:fld>
            <a:endParaRPr lang="en-US"/>
          </a:p>
        </p:txBody>
      </p:sp>
    </p:spTree>
    <p:extLst>
      <p:ext uri="{BB962C8B-B14F-4D97-AF65-F5344CB8AC3E}">
        <p14:creationId xmlns:p14="http://schemas.microsoft.com/office/powerpoint/2010/main" val="116289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57C0AD-A7D1-4C63-B435-02D89F2CEA1C}"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19601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7C0AD-A7D1-4C63-B435-02D89F2CEA1C}"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20278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7C0AD-A7D1-4C63-B435-02D89F2CEA1C}"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026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7C0AD-A7D1-4C63-B435-02D89F2CEA1C}"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5471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C0AD-A7D1-4C63-B435-02D89F2CEA1C}"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242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57C0AD-A7D1-4C63-B435-02D89F2CEA1C}"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77614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57C0AD-A7D1-4C63-B435-02D89F2CEA1C}"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1113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7C0AD-A7D1-4C63-B435-02D89F2CEA1C}"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683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C0AD-A7D1-4C63-B435-02D89F2CEA1C}"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04966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240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8696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657C0AD-A7D1-4C63-B435-02D89F2CEA1C}" type="datetimeFigureOut">
              <a:rPr lang="en-US" smtClean="0"/>
              <a:t>4/22/2018</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09946AD-5999-4E99-AEDD-3BF910CA7252}" type="slidenum">
              <a:rPr lang="en-US" smtClean="0"/>
              <a:t>‹#›</a:t>
            </a:fld>
            <a:endParaRPr lang="en-US"/>
          </a:p>
        </p:txBody>
      </p:sp>
    </p:spTree>
    <p:extLst>
      <p:ext uri="{BB962C8B-B14F-4D97-AF65-F5344CB8AC3E}">
        <p14:creationId xmlns:p14="http://schemas.microsoft.com/office/powerpoint/2010/main" val="290267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7" y="8001000"/>
            <a:ext cx="6324600" cy="646331"/>
          </a:xfrm>
          <a:prstGeom prst="rect">
            <a:avLst/>
          </a:prstGeom>
        </p:spPr>
        <p:txBody>
          <a:bodyPr wrap="square">
            <a:spAutoFit/>
          </a:bodyPr>
          <a:lstStyle/>
          <a:p>
            <a:r>
              <a:rPr lang="en-US" b="1" dirty="0"/>
              <a:t>Table S1. Mean of </a:t>
            </a:r>
            <a:r>
              <a:rPr lang="en-US" b="1" i="1" dirty="0"/>
              <a:t>B. cinerea </a:t>
            </a:r>
            <a:r>
              <a:rPr lang="en-US" b="1" dirty="0"/>
              <a:t>lesion size of all isolates across all tomato accessions.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946610301"/>
              </p:ext>
            </p:extLst>
          </p:nvPr>
        </p:nvGraphicFramePr>
        <p:xfrm>
          <a:off x="1725138" y="0"/>
          <a:ext cx="4576307" cy="7736365"/>
        </p:xfrm>
        <a:graphic>
          <a:graphicData uri="http://schemas.openxmlformats.org/drawingml/2006/table">
            <a:tbl>
              <a:tblPr>
                <a:tableStyleId>{5C22544A-7EE6-4342-B048-85BDC9FD1C3A}</a:tableStyleId>
              </a:tblPr>
              <a:tblGrid>
                <a:gridCol w="634820">
                  <a:extLst>
                    <a:ext uri="{9D8B030D-6E8A-4147-A177-3AD203B41FA5}">
                      <a16:colId xmlns:a16="http://schemas.microsoft.com/office/drawing/2014/main" val="20000"/>
                    </a:ext>
                  </a:extLst>
                </a:gridCol>
                <a:gridCol w="252233">
                  <a:extLst>
                    <a:ext uri="{9D8B030D-6E8A-4147-A177-3AD203B41FA5}">
                      <a16:colId xmlns:a16="http://schemas.microsoft.com/office/drawing/2014/main" val="20001"/>
                    </a:ext>
                  </a:extLst>
                </a:gridCol>
                <a:gridCol w="333195">
                  <a:extLst>
                    <a:ext uri="{9D8B030D-6E8A-4147-A177-3AD203B41FA5}">
                      <a16:colId xmlns:a16="http://schemas.microsoft.com/office/drawing/2014/main" val="20002"/>
                    </a:ext>
                  </a:extLst>
                </a:gridCol>
                <a:gridCol w="333195">
                  <a:extLst>
                    <a:ext uri="{9D8B030D-6E8A-4147-A177-3AD203B41FA5}">
                      <a16:colId xmlns:a16="http://schemas.microsoft.com/office/drawing/2014/main" val="20003"/>
                    </a:ext>
                  </a:extLst>
                </a:gridCol>
                <a:gridCol w="333195">
                  <a:extLst>
                    <a:ext uri="{9D8B030D-6E8A-4147-A177-3AD203B41FA5}">
                      <a16:colId xmlns:a16="http://schemas.microsoft.com/office/drawing/2014/main" val="20004"/>
                    </a:ext>
                  </a:extLst>
                </a:gridCol>
                <a:gridCol w="333195">
                  <a:extLst>
                    <a:ext uri="{9D8B030D-6E8A-4147-A177-3AD203B41FA5}">
                      <a16:colId xmlns:a16="http://schemas.microsoft.com/office/drawing/2014/main" val="20005"/>
                    </a:ext>
                  </a:extLst>
                </a:gridCol>
                <a:gridCol w="333195">
                  <a:extLst>
                    <a:ext uri="{9D8B030D-6E8A-4147-A177-3AD203B41FA5}">
                      <a16:colId xmlns:a16="http://schemas.microsoft.com/office/drawing/2014/main" val="20006"/>
                    </a:ext>
                  </a:extLst>
                </a:gridCol>
                <a:gridCol w="357304">
                  <a:extLst>
                    <a:ext uri="{9D8B030D-6E8A-4147-A177-3AD203B41FA5}">
                      <a16:colId xmlns:a16="http://schemas.microsoft.com/office/drawing/2014/main" val="20007"/>
                    </a:ext>
                  </a:extLst>
                </a:gridCol>
                <a:gridCol w="333195">
                  <a:extLst>
                    <a:ext uri="{9D8B030D-6E8A-4147-A177-3AD203B41FA5}">
                      <a16:colId xmlns:a16="http://schemas.microsoft.com/office/drawing/2014/main" val="20008"/>
                    </a:ext>
                  </a:extLst>
                </a:gridCol>
                <a:gridCol w="333195">
                  <a:extLst>
                    <a:ext uri="{9D8B030D-6E8A-4147-A177-3AD203B41FA5}">
                      <a16:colId xmlns:a16="http://schemas.microsoft.com/office/drawing/2014/main" val="20009"/>
                    </a:ext>
                  </a:extLst>
                </a:gridCol>
                <a:gridCol w="333195">
                  <a:extLst>
                    <a:ext uri="{9D8B030D-6E8A-4147-A177-3AD203B41FA5}">
                      <a16:colId xmlns:a16="http://schemas.microsoft.com/office/drawing/2014/main" val="20010"/>
                    </a:ext>
                  </a:extLst>
                </a:gridCol>
                <a:gridCol w="333195">
                  <a:extLst>
                    <a:ext uri="{9D8B030D-6E8A-4147-A177-3AD203B41FA5}">
                      <a16:colId xmlns:a16="http://schemas.microsoft.com/office/drawing/2014/main" val="20011"/>
                    </a:ext>
                  </a:extLst>
                </a:gridCol>
                <a:gridCol w="333195">
                  <a:extLst>
                    <a:ext uri="{9D8B030D-6E8A-4147-A177-3AD203B41FA5}">
                      <a16:colId xmlns:a16="http://schemas.microsoft.com/office/drawing/2014/main" val="20012"/>
                    </a:ext>
                  </a:extLst>
                </a:gridCol>
              </a:tblGrid>
              <a:tr h="111662">
                <a:tc rowSpan="2">
                  <a:txBody>
                    <a:bodyPr/>
                    <a:lstStyle/>
                    <a:p>
                      <a:pPr algn="l" fontAlgn="b"/>
                      <a:r>
                        <a:rPr lang="en-US" sz="600" u="none" strike="noStrike" dirty="0">
                          <a:effectLst/>
                        </a:rPr>
                        <a:t> </a:t>
                      </a:r>
                      <a:endParaRPr lang="en-US" sz="600" b="0" i="0" u="none" strike="noStrike" dirty="0">
                        <a:solidFill>
                          <a:srgbClr val="000000"/>
                        </a:solidFill>
                        <a:effectLst/>
                        <a:latin typeface="Calibri"/>
                      </a:endParaRPr>
                    </a:p>
                  </a:txBody>
                  <a:tcPr marL="3085" marR="3085" marT="3085" marB="0" anchor="b"/>
                </a:tc>
                <a:tc gridSpan="6">
                  <a:txBody>
                    <a:bodyPr/>
                    <a:lstStyle/>
                    <a:p>
                      <a:pPr algn="l" fontAlgn="b"/>
                      <a:r>
                        <a:rPr lang="en-US" sz="800" u="none" strike="noStrike" dirty="0">
                          <a:effectLst/>
                        </a:rPr>
                        <a:t>Wild</a:t>
                      </a:r>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gridSpan="6">
                  <a:txBody>
                    <a:bodyPr/>
                    <a:lstStyle/>
                    <a:p>
                      <a:pPr algn="l" fontAlgn="b"/>
                      <a:r>
                        <a:rPr lang="en-US" sz="800" u="none" strike="noStrike" dirty="0">
                          <a:effectLst/>
                        </a:rPr>
                        <a:t>Domesticated</a:t>
                      </a:r>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00"/>
                  </a:ext>
                </a:extLst>
              </a:tr>
              <a:tr h="61692">
                <a:tc vMerge="1">
                  <a:txBody>
                    <a:bodyPr/>
                    <a:lstStyle/>
                    <a:p>
                      <a:pPr algn="l" fontAlgn="b"/>
                      <a:endParaRPr lang="en-US" sz="8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dirty="0">
                          <a:effectLst/>
                        </a:rPr>
                        <a:t>LA0480</a:t>
                      </a:r>
                      <a:endParaRPr lang="en-US" sz="5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a:effectLst/>
                        </a:rPr>
                        <a:t>LA1547</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LA1589</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LA1684</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LA2093</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LA2176</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LA0410</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LA2706</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dirty="0">
                          <a:effectLst/>
                        </a:rPr>
                        <a:t>LA3008</a:t>
                      </a:r>
                      <a:endParaRPr lang="en-US" sz="5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a:effectLst/>
                        </a:rPr>
                        <a:t>LA3475</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LA4345</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LA4355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1"/>
                  </a:ext>
                </a:extLst>
              </a:tr>
              <a:tr h="61692">
                <a:tc>
                  <a:txBody>
                    <a:bodyPr/>
                    <a:lstStyle/>
                    <a:p>
                      <a:pPr algn="l" fontAlgn="b"/>
                      <a:r>
                        <a:rPr lang="en-US" sz="500" u="none" strike="noStrike" dirty="0">
                          <a:effectLst/>
                        </a:rPr>
                        <a:t>1.01.01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0.308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0.505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0.677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2"/>
                  </a:ext>
                </a:extLst>
              </a:tr>
              <a:tr h="61692">
                <a:tc>
                  <a:txBody>
                    <a:bodyPr/>
                    <a:lstStyle/>
                    <a:p>
                      <a:pPr algn="l" fontAlgn="b"/>
                      <a:r>
                        <a:rPr lang="en-US" sz="500" u="none" strike="noStrike" dirty="0">
                          <a:effectLst/>
                        </a:rPr>
                        <a:t>1.01.02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3"/>
                  </a:ext>
                </a:extLst>
              </a:tr>
              <a:tr h="61692">
                <a:tc>
                  <a:txBody>
                    <a:bodyPr/>
                    <a:lstStyle/>
                    <a:p>
                      <a:pPr algn="l" fontAlgn="b"/>
                      <a:r>
                        <a:rPr lang="en-US" sz="500" u="none" strike="noStrike">
                          <a:effectLst/>
                        </a:rPr>
                        <a:t>1.01.03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0.437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1.057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0.700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4"/>
                  </a:ext>
                </a:extLst>
              </a:tr>
              <a:tr h="61692">
                <a:tc>
                  <a:txBody>
                    <a:bodyPr/>
                    <a:lstStyle/>
                    <a:p>
                      <a:pPr algn="l" fontAlgn="b"/>
                      <a:r>
                        <a:rPr lang="en-US" sz="500" u="none" strike="noStrike" dirty="0">
                          <a:effectLst/>
                        </a:rPr>
                        <a:t>1.01.04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0.765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5"/>
                  </a:ext>
                </a:extLst>
              </a:tr>
              <a:tr h="61692">
                <a:tc>
                  <a:txBody>
                    <a:bodyPr/>
                    <a:lstStyle/>
                    <a:p>
                      <a:pPr algn="l" fontAlgn="b"/>
                      <a:r>
                        <a:rPr lang="en-US" sz="500" u="none" strike="noStrike">
                          <a:effectLst/>
                        </a:rPr>
                        <a:t>1.01.06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0.881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6"/>
                  </a:ext>
                </a:extLst>
              </a:tr>
              <a:tr h="61692">
                <a:tc>
                  <a:txBody>
                    <a:bodyPr/>
                    <a:lstStyle/>
                    <a:p>
                      <a:pPr algn="l" fontAlgn="b"/>
                      <a:r>
                        <a:rPr lang="en-US" sz="500" u="none" strike="noStrike">
                          <a:effectLst/>
                        </a:rPr>
                        <a:t>1.01.15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0.569</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0.577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07"/>
                  </a:ext>
                </a:extLst>
              </a:tr>
              <a:tr h="61692">
                <a:tc>
                  <a:txBody>
                    <a:bodyPr/>
                    <a:lstStyle/>
                    <a:p>
                      <a:pPr algn="l" fontAlgn="b"/>
                      <a:r>
                        <a:rPr lang="en-US" sz="500" u="none" strike="noStrike">
                          <a:effectLst/>
                        </a:rPr>
                        <a:t>1.02.01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1.004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0.611</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08"/>
                  </a:ext>
                </a:extLst>
              </a:tr>
              <a:tr h="61692">
                <a:tc>
                  <a:txBody>
                    <a:bodyPr/>
                    <a:lstStyle/>
                    <a:p>
                      <a:pPr algn="l" fontAlgn="b"/>
                      <a:r>
                        <a:rPr lang="en-US" sz="500" u="none" strike="noStrike">
                          <a:effectLst/>
                        </a:rPr>
                        <a:t>1.02.02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0.384</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09"/>
                  </a:ext>
                </a:extLst>
              </a:tr>
              <a:tr h="61692">
                <a:tc>
                  <a:txBody>
                    <a:bodyPr/>
                    <a:lstStyle/>
                    <a:p>
                      <a:pPr algn="l" fontAlgn="b"/>
                      <a:r>
                        <a:rPr lang="en-US" sz="500" u="none" strike="noStrike" dirty="0">
                          <a:effectLst/>
                        </a:rPr>
                        <a:t>1.02.03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0.575</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10"/>
                  </a:ext>
                </a:extLst>
              </a:tr>
              <a:tr h="61692">
                <a:tc>
                  <a:txBody>
                    <a:bodyPr/>
                    <a:lstStyle/>
                    <a:p>
                      <a:pPr algn="l" fontAlgn="b"/>
                      <a:r>
                        <a:rPr lang="en-US" sz="500" u="none" strike="noStrike">
                          <a:effectLst/>
                        </a:rPr>
                        <a:t>1.02.04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0.732</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11"/>
                  </a:ext>
                </a:extLst>
              </a:tr>
              <a:tr h="61692">
                <a:tc>
                  <a:txBody>
                    <a:bodyPr/>
                    <a:lstStyle/>
                    <a:p>
                      <a:pPr algn="l" fontAlgn="b"/>
                      <a:r>
                        <a:rPr lang="en-US" sz="500" u="none" strike="noStrike">
                          <a:effectLst/>
                        </a:rPr>
                        <a:t>1.02.05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0.652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0.993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0.869</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2"/>
                  </a:ext>
                </a:extLst>
              </a:tr>
              <a:tr h="61692">
                <a:tc>
                  <a:txBody>
                    <a:bodyPr/>
                    <a:lstStyle/>
                    <a:p>
                      <a:pPr algn="l" fontAlgn="b"/>
                      <a:r>
                        <a:rPr lang="en-US" sz="500" u="none" strike="noStrike" dirty="0">
                          <a:effectLst/>
                        </a:rPr>
                        <a:t>1.02.06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3"/>
                  </a:ext>
                </a:extLst>
              </a:tr>
              <a:tr h="61692">
                <a:tc>
                  <a:txBody>
                    <a:bodyPr/>
                    <a:lstStyle/>
                    <a:p>
                      <a:pPr algn="l" fontAlgn="b"/>
                      <a:r>
                        <a:rPr lang="en-US" sz="500" u="none" strike="noStrike" dirty="0">
                          <a:effectLst/>
                        </a:rPr>
                        <a:t>1.02.15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4"/>
                  </a:ext>
                </a:extLst>
              </a:tr>
              <a:tr h="61692">
                <a:tc>
                  <a:txBody>
                    <a:bodyPr/>
                    <a:lstStyle/>
                    <a:p>
                      <a:pPr algn="l" fontAlgn="b"/>
                      <a:r>
                        <a:rPr lang="en-US" sz="500" u="none" strike="noStrike">
                          <a:effectLst/>
                        </a:rPr>
                        <a:t>1.02.16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5"/>
                  </a:ext>
                </a:extLst>
              </a:tr>
              <a:tr h="61692">
                <a:tc>
                  <a:txBody>
                    <a:bodyPr/>
                    <a:lstStyle/>
                    <a:p>
                      <a:pPr algn="l" fontAlgn="b"/>
                      <a:r>
                        <a:rPr lang="en-US" sz="500" u="none" strike="noStrike">
                          <a:effectLst/>
                        </a:rPr>
                        <a:t>1.02.17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6"/>
                  </a:ext>
                </a:extLst>
              </a:tr>
              <a:tr h="61692">
                <a:tc>
                  <a:txBody>
                    <a:bodyPr/>
                    <a:lstStyle/>
                    <a:p>
                      <a:pPr algn="l" fontAlgn="b"/>
                      <a:r>
                        <a:rPr lang="en-US" sz="500" u="none" strike="noStrike" dirty="0">
                          <a:effectLst/>
                        </a:rPr>
                        <a:t>1.02.18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0.357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7"/>
                  </a:ext>
                </a:extLst>
              </a:tr>
              <a:tr h="61692">
                <a:tc>
                  <a:txBody>
                    <a:bodyPr/>
                    <a:lstStyle/>
                    <a:p>
                      <a:pPr algn="l" fontAlgn="b"/>
                      <a:r>
                        <a:rPr lang="en-US" sz="500" u="none" strike="noStrike" dirty="0">
                          <a:effectLst/>
                        </a:rPr>
                        <a:t>1.02.20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1.036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8"/>
                  </a:ext>
                </a:extLst>
              </a:tr>
              <a:tr h="61692">
                <a:tc>
                  <a:txBody>
                    <a:bodyPr/>
                    <a:lstStyle/>
                    <a:p>
                      <a:pPr algn="l" fontAlgn="b"/>
                      <a:r>
                        <a:rPr lang="en-US" sz="500" u="none" strike="noStrike" dirty="0">
                          <a:effectLst/>
                        </a:rPr>
                        <a:t>1.03.02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0.962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19"/>
                  </a:ext>
                </a:extLst>
              </a:tr>
              <a:tr h="61692">
                <a:tc>
                  <a:txBody>
                    <a:bodyPr/>
                    <a:lstStyle/>
                    <a:p>
                      <a:pPr algn="l" fontAlgn="b"/>
                      <a:r>
                        <a:rPr lang="en-US" sz="500" u="none" strike="noStrike">
                          <a:effectLst/>
                        </a:rPr>
                        <a:t>1.03.04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0.815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0.340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0"/>
                  </a:ext>
                </a:extLst>
              </a:tr>
              <a:tr h="61692">
                <a:tc>
                  <a:txBody>
                    <a:bodyPr/>
                    <a:lstStyle/>
                    <a:p>
                      <a:pPr algn="l" fontAlgn="b"/>
                      <a:r>
                        <a:rPr lang="en-US" sz="500" u="none" strike="noStrike" dirty="0">
                          <a:effectLst/>
                        </a:rPr>
                        <a:t>1.03.12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1"/>
                  </a:ext>
                </a:extLst>
              </a:tr>
              <a:tr h="61692">
                <a:tc>
                  <a:txBody>
                    <a:bodyPr/>
                    <a:lstStyle/>
                    <a:p>
                      <a:pPr algn="l" fontAlgn="b"/>
                      <a:r>
                        <a:rPr lang="en-US" sz="500" u="none" strike="noStrike" dirty="0">
                          <a:effectLst/>
                        </a:rPr>
                        <a:t>1.03.16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2"/>
                  </a:ext>
                </a:extLst>
              </a:tr>
              <a:tr h="61692">
                <a:tc>
                  <a:txBody>
                    <a:bodyPr/>
                    <a:lstStyle/>
                    <a:p>
                      <a:pPr algn="l" fontAlgn="b"/>
                      <a:r>
                        <a:rPr lang="en-US" sz="500" u="none" strike="noStrike">
                          <a:effectLst/>
                        </a:rPr>
                        <a:t>1.03.18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3"/>
                  </a:ext>
                </a:extLst>
              </a:tr>
              <a:tr h="61692">
                <a:tc>
                  <a:txBody>
                    <a:bodyPr/>
                    <a:lstStyle/>
                    <a:p>
                      <a:pPr algn="l" fontAlgn="b"/>
                      <a:r>
                        <a:rPr lang="en-US" sz="500" u="none" strike="noStrike">
                          <a:effectLst/>
                        </a:rPr>
                        <a:t>1.03.19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4"/>
                  </a:ext>
                </a:extLst>
              </a:tr>
              <a:tr h="61692">
                <a:tc>
                  <a:txBody>
                    <a:bodyPr/>
                    <a:lstStyle/>
                    <a:p>
                      <a:pPr algn="l" fontAlgn="b"/>
                      <a:r>
                        <a:rPr lang="en-US" sz="500" u="none" strike="noStrike">
                          <a:effectLst/>
                        </a:rPr>
                        <a:t>1.03.20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0.961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5"/>
                  </a:ext>
                </a:extLst>
              </a:tr>
              <a:tr h="61692">
                <a:tc>
                  <a:txBody>
                    <a:bodyPr/>
                    <a:lstStyle/>
                    <a:p>
                      <a:pPr algn="l" fontAlgn="b"/>
                      <a:r>
                        <a:rPr lang="en-US" sz="500" u="none" strike="noStrike">
                          <a:effectLst/>
                        </a:rPr>
                        <a:t>1.03.22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6"/>
                  </a:ext>
                </a:extLst>
              </a:tr>
              <a:tr h="61692">
                <a:tc>
                  <a:txBody>
                    <a:bodyPr/>
                    <a:lstStyle/>
                    <a:p>
                      <a:pPr algn="l" fontAlgn="b"/>
                      <a:r>
                        <a:rPr lang="en-US" sz="500" u="none" strike="noStrike">
                          <a:effectLst/>
                        </a:rPr>
                        <a:t>1.03.23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7"/>
                  </a:ext>
                </a:extLst>
              </a:tr>
              <a:tr h="61692">
                <a:tc>
                  <a:txBody>
                    <a:bodyPr/>
                    <a:lstStyle/>
                    <a:p>
                      <a:pPr algn="l" fontAlgn="b"/>
                      <a:r>
                        <a:rPr lang="en-US" sz="500" u="none" strike="noStrike">
                          <a:effectLst/>
                        </a:rPr>
                        <a:t>1.04.01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8"/>
                  </a:ext>
                </a:extLst>
              </a:tr>
              <a:tr h="61692">
                <a:tc>
                  <a:txBody>
                    <a:bodyPr/>
                    <a:lstStyle/>
                    <a:p>
                      <a:pPr algn="l" fontAlgn="b"/>
                      <a:r>
                        <a:rPr lang="en-US" sz="500" u="none" strike="noStrike">
                          <a:effectLst/>
                        </a:rPr>
                        <a:t>1.04.02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0.856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29"/>
                  </a:ext>
                </a:extLst>
              </a:tr>
              <a:tr h="61692">
                <a:tc>
                  <a:txBody>
                    <a:bodyPr/>
                    <a:lstStyle/>
                    <a:p>
                      <a:pPr algn="l" fontAlgn="b"/>
                      <a:r>
                        <a:rPr lang="en-US" sz="500" u="none" strike="noStrike">
                          <a:effectLst/>
                        </a:rPr>
                        <a:t>1.04.03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0.778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0"/>
                  </a:ext>
                </a:extLst>
              </a:tr>
              <a:tr h="61692">
                <a:tc>
                  <a:txBody>
                    <a:bodyPr/>
                    <a:lstStyle/>
                    <a:p>
                      <a:pPr algn="l" fontAlgn="b"/>
                      <a:r>
                        <a:rPr lang="en-US" sz="500" u="none" strike="noStrike">
                          <a:effectLst/>
                        </a:rPr>
                        <a:t>1.04.04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1"/>
                  </a:ext>
                </a:extLst>
              </a:tr>
              <a:tr h="61692">
                <a:tc>
                  <a:txBody>
                    <a:bodyPr/>
                    <a:lstStyle/>
                    <a:p>
                      <a:pPr algn="l" fontAlgn="b"/>
                      <a:r>
                        <a:rPr lang="en-US" sz="500" u="none" strike="noStrike">
                          <a:effectLst/>
                        </a:rPr>
                        <a:t>1.04.05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0.261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0.260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2"/>
                  </a:ext>
                </a:extLst>
              </a:tr>
              <a:tr h="61692">
                <a:tc>
                  <a:txBody>
                    <a:bodyPr/>
                    <a:lstStyle/>
                    <a:p>
                      <a:pPr algn="l" fontAlgn="b"/>
                      <a:r>
                        <a:rPr lang="en-US" sz="500" u="none" strike="noStrike">
                          <a:effectLst/>
                        </a:rPr>
                        <a:t>1.04.12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3"/>
                  </a:ext>
                </a:extLst>
              </a:tr>
              <a:tr h="61692">
                <a:tc>
                  <a:txBody>
                    <a:bodyPr/>
                    <a:lstStyle/>
                    <a:p>
                      <a:pPr algn="l" fontAlgn="b"/>
                      <a:r>
                        <a:rPr lang="en-US" sz="500" u="none" strike="noStrike">
                          <a:effectLst/>
                        </a:rPr>
                        <a:t>1.04.15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0.256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0.183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4"/>
                  </a:ext>
                </a:extLst>
              </a:tr>
              <a:tr h="61692">
                <a:tc>
                  <a:txBody>
                    <a:bodyPr/>
                    <a:lstStyle/>
                    <a:p>
                      <a:pPr algn="l" fontAlgn="b"/>
                      <a:r>
                        <a:rPr lang="en-US" sz="500" u="none" strike="noStrike">
                          <a:effectLst/>
                        </a:rPr>
                        <a:t>1.04.17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5"/>
                  </a:ext>
                </a:extLst>
              </a:tr>
              <a:tr h="61692">
                <a:tc>
                  <a:txBody>
                    <a:bodyPr/>
                    <a:lstStyle/>
                    <a:p>
                      <a:pPr algn="l" fontAlgn="b"/>
                      <a:r>
                        <a:rPr lang="en-US" sz="500" u="none" strike="noStrike">
                          <a:effectLst/>
                        </a:rPr>
                        <a:t>1.04.19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6"/>
                  </a:ext>
                </a:extLst>
              </a:tr>
              <a:tr h="61692">
                <a:tc>
                  <a:txBody>
                    <a:bodyPr/>
                    <a:lstStyle/>
                    <a:p>
                      <a:pPr algn="l" fontAlgn="b"/>
                      <a:r>
                        <a:rPr lang="en-US" sz="500" u="none" strike="noStrike">
                          <a:effectLst/>
                        </a:rPr>
                        <a:t>1.04.20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7"/>
                  </a:ext>
                </a:extLst>
              </a:tr>
              <a:tr h="61692">
                <a:tc>
                  <a:txBody>
                    <a:bodyPr/>
                    <a:lstStyle/>
                    <a:p>
                      <a:pPr algn="l" fontAlgn="b"/>
                      <a:r>
                        <a:rPr lang="en-US" sz="500" u="none" strike="noStrike">
                          <a:effectLst/>
                        </a:rPr>
                        <a:t>1.04.21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0.458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8"/>
                  </a:ext>
                </a:extLst>
              </a:tr>
              <a:tr h="61692">
                <a:tc>
                  <a:txBody>
                    <a:bodyPr/>
                    <a:lstStyle/>
                    <a:p>
                      <a:pPr algn="l" fontAlgn="b"/>
                      <a:r>
                        <a:rPr lang="en-US" sz="500" u="none" strike="noStrike">
                          <a:effectLst/>
                        </a:rPr>
                        <a:t>1.04.25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39"/>
                  </a:ext>
                </a:extLst>
              </a:tr>
              <a:tr h="61692">
                <a:tc>
                  <a:txBody>
                    <a:bodyPr/>
                    <a:lstStyle/>
                    <a:p>
                      <a:pPr algn="l" fontAlgn="b"/>
                      <a:r>
                        <a:rPr lang="en-US" sz="500" u="none" strike="noStrike">
                          <a:effectLst/>
                        </a:rPr>
                        <a:t>1.05.04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0"/>
                  </a:ext>
                </a:extLst>
              </a:tr>
              <a:tr h="61692">
                <a:tc>
                  <a:txBody>
                    <a:bodyPr/>
                    <a:lstStyle/>
                    <a:p>
                      <a:pPr algn="l" fontAlgn="b"/>
                      <a:r>
                        <a:rPr lang="en-US" sz="500" u="none" strike="noStrike">
                          <a:effectLst/>
                        </a:rPr>
                        <a:t>1.05.11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1"/>
                  </a:ext>
                </a:extLst>
              </a:tr>
              <a:tr h="61692">
                <a:tc>
                  <a:txBody>
                    <a:bodyPr/>
                    <a:lstStyle/>
                    <a:p>
                      <a:pPr algn="l" fontAlgn="b"/>
                      <a:r>
                        <a:rPr lang="en-US" sz="500" u="none" strike="noStrike">
                          <a:effectLst/>
                        </a:rPr>
                        <a:t>1.05.14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0.374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2"/>
                  </a:ext>
                </a:extLst>
              </a:tr>
              <a:tr h="61692">
                <a:tc>
                  <a:txBody>
                    <a:bodyPr/>
                    <a:lstStyle/>
                    <a:p>
                      <a:pPr algn="l" fontAlgn="b"/>
                      <a:r>
                        <a:rPr lang="en-US" sz="500" u="none" strike="noStrike">
                          <a:effectLst/>
                        </a:rPr>
                        <a:t>1.05.16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3"/>
                  </a:ext>
                </a:extLst>
              </a:tr>
              <a:tr h="61692">
                <a:tc>
                  <a:txBody>
                    <a:bodyPr/>
                    <a:lstStyle/>
                    <a:p>
                      <a:pPr algn="l" fontAlgn="b"/>
                      <a:r>
                        <a:rPr lang="en-US" sz="500" u="none" strike="noStrike">
                          <a:effectLst/>
                        </a:rPr>
                        <a:t>1.05.17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4"/>
                  </a:ext>
                </a:extLst>
              </a:tr>
              <a:tr h="61692">
                <a:tc>
                  <a:txBody>
                    <a:bodyPr/>
                    <a:lstStyle/>
                    <a:p>
                      <a:pPr algn="l" fontAlgn="b"/>
                      <a:r>
                        <a:rPr lang="en-US" sz="500" u="none" strike="noStrike">
                          <a:effectLst/>
                        </a:rPr>
                        <a:t>1.05.22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0.390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5"/>
                  </a:ext>
                </a:extLst>
              </a:tr>
              <a:tr h="61692">
                <a:tc>
                  <a:txBody>
                    <a:bodyPr/>
                    <a:lstStyle/>
                    <a:p>
                      <a:pPr algn="l" fontAlgn="b"/>
                      <a:r>
                        <a:rPr lang="en-US" sz="500" u="none" strike="noStrike">
                          <a:effectLst/>
                        </a:rPr>
                        <a:t>1.05.24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6"/>
                  </a:ext>
                </a:extLst>
              </a:tr>
              <a:tr h="61692">
                <a:tc>
                  <a:txBody>
                    <a:bodyPr/>
                    <a:lstStyle/>
                    <a:p>
                      <a:pPr algn="l" fontAlgn="b"/>
                      <a:r>
                        <a:rPr lang="en-US" sz="500" u="none" strike="noStrike">
                          <a:effectLst/>
                        </a:rPr>
                        <a:t>2.04.03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0.785</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47"/>
                  </a:ext>
                </a:extLst>
              </a:tr>
              <a:tr h="61692">
                <a:tc>
                  <a:txBody>
                    <a:bodyPr/>
                    <a:lstStyle/>
                    <a:p>
                      <a:pPr algn="l" fontAlgn="b"/>
                      <a:r>
                        <a:rPr lang="en-US" sz="500" u="none" strike="noStrike">
                          <a:effectLst/>
                        </a:rPr>
                        <a:t>2.04.04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8"/>
                  </a:ext>
                </a:extLst>
              </a:tr>
              <a:tr h="61692">
                <a:tc>
                  <a:txBody>
                    <a:bodyPr/>
                    <a:lstStyle/>
                    <a:p>
                      <a:pPr algn="l" fontAlgn="b"/>
                      <a:r>
                        <a:rPr lang="en-US" sz="500" u="none" strike="noStrike">
                          <a:effectLst/>
                        </a:rPr>
                        <a:t>2.04.08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49"/>
                  </a:ext>
                </a:extLst>
              </a:tr>
              <a:tr h="61692">
                <a:tc>
                  <a:txBody>
                    <a:bodyPr/>
                    <a:lstStyle/>
                    <a:p>
                      <a:pPr algn="l" fontAlgn="b"/>
                      <a:r>
                        <a:rPr lang="en-US" sz="500" u="none" strike="noStrike">
                          <a:effectLst/>
                        </a:rPr>
                        <a:t>2.04.09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0"/>
                  </a:ext>
                </a:extLst>
              </a:tr>
              <a:tr h="61692">
                <a:tc>
                  <a:txBody>
                    <a:bodyPr/>
                    <a:lstStyle/>
                    <a:p>
                      <a:pPr algn="l" fontAlgn="b"/>
                      <a:r>
                        <a:rPr lang="en-US" sz="500" u="none" strike="noStrike">
                          <a:effectLst/>
                        </a:rPr>
                        <a:t>2.04.11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1"/>
                  </a:ext>
                </a:extLst>
              </a:tr>
              <a:tr h="61692">
                <a:tc>
                  <a:txBody>
                    <a:bodyPr/>
                    <a:lstStyle/>
                    <a:p>
                      <a:pPr algn="l" fontAlgn="b"/>
                      <a:r>
                        <a:rPr lang="en-US" sz="500" u="none" strike="noStrike">
                          <a:effectLst/>
                        </a:rPr>
                        <a:t>2.04.12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2"/>
                  </a:ext>
                </a:extLst>
              </a:tr>
              <a:tr h="61692">
                <a:tc>
                  <a:txBody>
                    <a:bodyPr/>
                    <a:lstStyle/>
                    <a:p>
                      <a:pPr algn="l" fontAlgn="b"/>
                      <a:r>
                        <a:rPr lang="en-US" sz="500" u="none" strike="noStrike">
                          <a:effectLst/>
                        </a:rPr>
                        <a:t>2.04.14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0.620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3"/>
                  </a:ext>
                </a:extLst>
              </a:tr>
              <a:tr h="61692">
                <a:tc>
                  <a:txBody>
                    <a:bodyPr/>
                    <a:lstStyle/>
                    <a:p>
                      <a:pPr algn="l" fontAlgn="b"/>
                      <a:r>
                        <a:rPr lang="en-US" sz="500" u="none" strike="noStrike" dirty="0">
                          <a:effectLst/>
                        </a:rPr>
                        <a:t>2.04.17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4"/>
                  </a:ext>
                </a:extLst>
              </a:tr>
              <a:tr h="61692">
                <a:tc>
                  <a:txBody>
                    <a:bodyPr/>
                    <a:lstStyle/>
                    <a:p>
                      <a:pPr algn="l" fontAlgn="b"/>
                      <a:r>
                        <a:rPr lang="en-US" sz="500" u="none" strike="noStrike">
                          <a:effectLst/>
                        </a:rPr>
                        <a:t>2.04.18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0.774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1.305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5"/>
                  </a:ext>
                </a:extLst>
              </a:tr>
              <a:tr h="61692">
                <a:tc>
                  <a:txBody>
                    <a:bodyPr/>
                    <a:lstStyle/>
                    <a:p>
                      <a:pPr algn="l" fontAlgn="b"/>
                      <a:r>
                        <a:rPr lang="en-US" sz="500" u="none" strike="noStrike">
                          <a:effectLst/>
                        </a:rPr>
                        <a:t>2.04.20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0.530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6"/>
                  </a:ext>
                </a:extLst>
              </a:tr>
              <a:tr h="61692">
                <a:tc>
                  <a:txBody>
                    <a:bodyPr/>
                    <a:lstStyle/>
                    <a:p>
                      <a:pPr algn="l" fontAlgn="b"/>
                      <a:r>
                        <a:rPr lang="en-US" sz="500" u="none" strike="noStrike">
                          <a:effectLst/>
                        </a:rPr>
                        <a:t>2.04.21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7"/>
                  </a:ext>
                </a:extLst>
              </a:tr>
              <a:tr h="61692">
                <a:tc>
                  <a:txBody>
                    <a:bodyPr/>
                    <a:lstStyle/>
                    <a:p>
                      <a:pPr algn="l" fontAlgn="b"/>
                      <a:r>
                        <a:rPr lang="en-US" sz="500" u="none" strike="noStrike">
                          <a:effectLst/>
                        </a:rPr>
                        <a:t>2004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8"/>
                  </a:ext>
                </a:extLst>
              </a:tr>
              <a:tr h="61692">
                <a:tc>
                  <a:txBody>
                    <a:bodyPr/>
                    <a:lstStyle/>
                    <a:p>
                      <a:pPr algn="l" fontAlgn="b"/>
                      <a:r>
                        <a:rPr lang="en-US" sz="500" u="none" strike="noStrike">
                          <a:effectLst/>
                        </a:rPr>
                        <a:t>94.4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59"/>
                  </a:ext>
                </a:extLst>
              </a:tr>
              <a:tr h="61692">
                <a:tc>
                  <a:txBody>
                    <a:bodyPr/>
                    <a:lstStyle/>
                    <a:p>
                      <a:pPr algn="l" fontAlgn="b"/>
                      <a:r>
                        <a:rPr lang="en-US" sz="500" u="none" strike="noStrike">
                          <a:effectLst/>
                        </a:rPr>
                        <a:t>Acacia</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0"/>
                  </a:ext>
                </a:extLst>
              </a:tr>
              <a:tr h="61692">
                <a:tc>
                  <a:txBody>
                    <a:bodyPr/>
                    <a:lstStyle/>
                    <a:p>
                      <a:pPr algn="l" fontAlgn="b"/>
                      <a:r>
                        <a:rPr lang="en-US" sz="500" u="none" strike="noStrike">
                          <a:effectLst/>
                        </a:rPr>
                        <a:t>Apple 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1"/>
                  </a:ext>
                </a:extLst>
              </a:tr>
              <a:tr h="61692">
                <a:tc>
                  <a:txBody>
                    <a:bodyPr/>
                    <a:lstStyle/>
                    <a:p>
                      <a:pPr algn="l" fontAlgn="b"/>
                      <a:r>
                        <a:rPr lang="en-US" sz="500" u="none" strike="noStrike">
                          <a:effectLst/>
                        </a:rPr>
                        <a:t>Apple 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2"/>
                  </a:ext>
                </a:extLst>
              </a:tr>
              <a:tr h="61692">
                <a:tc>
                  <a:txBody>
                    <a:bodyPr/>
                    <a:lstStyle/>
                    <a:p>
                      <a:pPr algn="l" fontAlgn="b"/>
                      <a:r>
                        <a:rPr lang="en-US" sz="500" u="none" strike="noStrike">
                          <a:effectLst/>
                        </a:rPr>
                        <a:t>Ausubel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3"/>
                  </a:ext>
                </a:extLst>
              </a:tr>
              <a:tr h="61692">
                <a:tc>
                  <a:txBody>
                    <a:bodyPr/>
                    <a:lstStyle/>
                    <a:p>
                      <a:pPr algn="l" fontAlgn="b"/>
                      <a:r>
                        <a:rPr lang="en-US" sz="500" u="none" strike="noStrike">
                          <a:effectLst/>
                        </a:rPr>
                        <a:t>B05.10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0.872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0.909</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64"/>
                  </a:ext>
                </a:extLst>
              </a:tr>
              <a:tr h="61692">
                <a:tc>
                  <a:txBody>
                    <a:bodyPr/>
                    <a:lstStyle/>
                    <a:p>
                      <a:pPr algn="l" fontAlgn="b"/>
                      <a:r>
                        <a:rPr lang="en-US" sz="500" u="none" strike="noStrike">
                          <a:effectLst/>
                        </a:rPr>
                        <a:t>BMM</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5"/>
                  </a:ext>
                </a:extLst>
              </a:tr>
              <a:tr h="61692">
                <a:tc>
                  <a:txBody>
                    <a:bodyPr/>
                    <a:lstStyle/>
                    <a:p>
                      <a:pPr algn="l" fontAlgn="b"/>
                      <a:r>
                        <a:rPr lang="en-US" sz="500" u="none" strike="noStrike">
                          <a:effectLst/>
                        </a:rPr>
                        <a:t>BPA1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6"/>
                  </a:ext>
                </a:extLst>
              </a:tr>
              <a:tr h="61692">
                <a:tc>
                  <a:txBody>
                    <a:bodyPr/>
                    <a:lstStyle/>
                    <a:p>
                      <a:pPr algn="l" fontAlgn="b"/>
                      <a:r>
                        <a:rPr lang="en-US" sz="500" u="none" strike="noStrike">
                          <a:effectLst/>
                        </a:rPr>
                        <a:t>Davis Navel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7"/>
                  </a:ext>
                </a:extLst>
              </a:tr>
              <a:tr h="61692">
                <a:tc>
                  <a:txBody>
                    <a:bodyPr/>
                    <a:lstStyle/>
                    <a:p>
                      <a:pPr algn="l" fontAlgn="b"/>
                      <a:r>
                        <a:rPr lang="en-US" sz="500" u="none" strike="noStrike">
                          <a:effectLst/>
                        </a:rPr>
                        <a:t>Esparato Fresa</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8"/>
                  </a:ext>
                </a:extLst>
              </a:tr>
              <a:tr h="61692">
                <a:tc>
                  <a:txBody>
                    <a:bodyPr/>
                    <a:lstStyle/>
                    <a:p>
                      <a:pPr algn="l" fontAlgn="b"/>
                      <a:r>
                        <a:rPr lang="en-US" sz="500" u="none" strike="noStrike">
                          <a:effectLst/>
                        </a:rPr>
                        <a:t>Fd1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69"/>
                  </a:ext>
                </a:extLst>
              </a:tr>
              <a:tr h="61692">
                <a:tc>
                  <a:txBody>
                    <a:bodyPr/>
                    <a:lstStyle/>
                    <a:p>
                      <a:pPr algn="l" fontAlgn="b"/>
                      <a:r>
                        <a:rPr lang="en-US" sz="500" u="none" strike="noStrike">
                          <a:effectLst/>
                        </a:rPr>
                        <a:t>Fd2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0"/>
                  </a:ext>
                </a:extLst>
              </a:tr>
              <a:tr h="61692">
                <a:tc>
                  <a:txBody>
                    <a:bodyPr/>
                    <a:lstStyle/>
                    <a:p>
                      <a:pPr algn="l" fontAlgn="b"/>
                      <a:r>
                        <a:rPr lang="en-US" sz="500" u="none" strike="noStrike" dirty="0" err="1">
                          <a:effectLst/>
                        </a:rPr>
                        <a:t>Fresa</a:t>
                      </a:r>
                      <a:r>
                        <a:rPr lang="en-US" sz="500" u="none" strike="noStrike" dirty="0">
                          <a:effectLst/>
                        </a:rPr>
                        <a:t> 525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1"/>
                  </a:ext>
                </a:extLst>
              </a:tr>
              <a:tr h="61692">
                <a:tc>
                  <a:txBody>
                    <a:bodyPr/>
                    <a:lstStyle/>
                    <a:p>
                      <a:pPr algn="l" fontAlgn="b"/>
                      <a:r>
                        <a:rPr lang="en-US" sz="500" u="none" strike="noStrike">
                          <a:effectLst/>
                        </a:rPr>
                        <a:t>Fresa SD</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0.428</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2"/>
                  </a:ext>
                </a:extLst>
              </a:tr>
              <a:tr h="61692">
                <a:tc>
                  <a:txBody>
                    <a:bodyPr/>
                    <a:lstStyle/>
                    <a:p>
                      <a:pPr algn="l" fontAlgn="b"/>
                      <a:r>
                        <a:rPr lang="en-US" sz="500" u="none" strike="noStrike">
                          <a:effectLst/>
                        </a:rPr>
                        <a:t>Gallo 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0.391</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3"/>
                  </a:ext>
                </a:extLst>
              </a:tr>
              <a:tr h="61692">
                <a:tc>
                  <a:txBody>
                    <a:bodyPr/>
                    <a:lstStyle/>
                    <a:p>
                      <a:pPr algn="l" fontAlgn="b"/>
                      <a:r>
                        <a:rPr lang="en-US" sz="500" u="none" strike="noStrike">
                          <a:effectLst/>
                        </a:rPr>
                        <a:t>Gallo 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0.292</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74"/>
                  </a:ext>
                </a:extLst>
              </a:tr>
              <a:tr h="61692">
                <a:tc>
                  <a:txBody>
                    <a:bodyPr/>
                    <a:lstStyle/>
                    <a:p>
                      <a:pPr algn="l" fontAlgn="b"/>
                      <a:r>
                        <a:rPr lang="en-US" sz="500" u="none" strike="noStrike">
                          <a:effectLst/>
                        </a:rPr>
                        <a:t>Geranium</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5"/>
                  </a:ext>
                </a:extLst>
              </a:tr>
              <a:tr h="61692">
                <a:tc>
                  <a:txBody>
                    <a:bodyPr/>
                    <a:lstStyle/>
                    <a:p>
                      <a:pPr algn="l" fontAlgn="b"/>
                      <a:r>
                        <a:rPr lang="en-US" sz="500" u="none" strike="noStrike">
                          <a:effectLst/>
                        </a:rPr>
                        <a:t>Grape</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6"/>
                  </a:ext>
                </a:extLst>
              </a:tr>
              <a:tr h="61692">
                <a:tc>
                  <a:txBody>
                    <a:bodyPr/>
                    <a:lstStyle/>
                    <a:p>
                      <a:pPr algn="l" fontAlgn="b"/>
                      <a:r>
                        <a:rPr lang="en-US" sz="500" u="none" strike="noStrike">
                          <a:effectLst/>
                        </a:rPr>
                        <a:t>Katie Tomato</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7"/>
                  </a:ext>
                </a:extLst>
              </a:tr>
              <a:tr h="61692">
                <a:tc>
                  <a:txBody>
                    <a:bodyPr/>
                    <a:lstStyle/>
                    <a:p>
                      <a:pPr algn="l" fontAlgn="b"/>
                      <a:r>
                        <a:rPr lang="en-US" sz="500" u="none" strike="noStrike">
                          <a:effectLst/>
                        </a:rPr>
                        <a:t>Kern A2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1.170</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78"/>
                  </a:ext>
                </a:extLst>
              </a:tr>
              <a:tr h="61692">
                <a:tc>
                  <a:txBody>
                    <a:bodyPr/>
                    <a:lstStyle/>
                    <a:p>
                      <a:pPr algn="l" fontAlgn="b"/>
                      <a:r>
                        <a:rPr lang="en-US" sz="500" u="none" strike="noStrike">
                          <a:effectLst/>
                        </a:rPr>
                        <a:t>Kern B1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79"/>
                  </a:ext>
                </a:extLst>
              </a:tr>
              <a:tr h="61692">
                <a:tc>
                  <a:txBody>
                    <a:bodyPr/>
                    <a:lstStyle/>
                    <a:p>
                      <a:pPr algn="l" fontAlgn="b"/>
                      <a:r>
                        <a:rPr lang="en-US" sz="500" u="none" strike="noStrike">
                          <a:effectLst/>
                        </a:rPr>
                        <a:t>Kern B2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0"/>
                  </a:ext>
                </a:extLst>
              </a:tr>
              <a:tr h="61692">
                <a:tc>
                  <a:txBody>
                    <a:bodyPr/>
                    <a:lstStyle/>
                    <a:p>
                      <a:pPr algn="l" fontAlgn="b"/>
                      <a:r>
                        <a:rPr lang="en-US" sz="500" u="none" strike="noStrike">
                          <a:effectLst/>
                        </a:rPr>
                        <a:t>KGB1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1"/>
                  </a:ext>
                </a:extLst>
              </a:tr>
              <a:tr h="61692">
                <a:tc>
                  <a:txBody>
                    <a:bodyPr/>
                    <a:lstStyle/>
                    <a:p>
                      <a:pPr algn="l" fontAlgn="b"/>
                      <a:r>
                        <a:rPr lang="en-US" sz="500" u="none" strike="noStrike">
                          <a:effectLst/>
                        </a:rPr>
                        <a:t>KGB2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2"/>
                  </a:ext>
                </a:extLst>
              </a:tr>
              <a:tr h="61692">
                <a:tc>
                  <a:txBody>
                    <a:bodyPr/>
                    <a:lstStyle/>
                    <a:p>
                      <a:pPr algn="l" fontAlgn="b"/>
                      <a:r>
                        <a:rPr lang="en-US" sz="500" u="none" strike="noStrike">
                          <a:effectLst/>
                        </a:rPr>
                        <a:t>MEAP6G</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3"/>
                  </a:ext>
                </a:extLst>
              </a:tr>
              <a:tr h="61692">
                <a:tc>
                  <a:txBody>
                    <a:bodyPr/>
                    <a:lstStyle/>
                    <a:p>
                      <a:pPr algn="l" fontAlgn="b"/>
                      <a:r>
                        <a:rPr lang="en-US" sz="500" u="none" strike="noStrike">
                          <a:effectLst/>
                        </a:rPr>
                        <a:t>Mex 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0.435</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4"/>
                  </a:ext>
                </a:extLst>
              </a:tr>
              <a:tr h="61692">
                <a:tc>
                  <a:txBody>
                    <a:bodyPr/>
                    <a:lstStyle/>
                    <a:p>
                      <a:pPr algn="l" fontAlgn="b"/>
                      <a:r>
                        <a:rPr lang="en-US" sz="500" u="none" strike="noStrike">
                          <a:effectLst/>
                        </a:rPr>
                        <a:t>Molly</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5"/>
                  </a:ext>
                </a:extLst>
              </a:tr>
              <a:tr h="61692">
                <a:tc>
                  <a:txBody>
                    <a:bodyPr/>
                    <a:lstStyle/>
                    <a:p>
                      <a:pPr algn="l" fontAlgn="b"/>
                      <a:r>
                        <a:rPr lang="en-US" sz="500" u="none" strike="noStrike">
                          <a:effectLst/>
                        </a:rPr>
                        <a:t>Navel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0.053</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6"/>
                  </a:ext>
                </a:extLst>
              </a:tr>
              <a:tr h="61692">
                <a:tc>
                  <a:txBody>
                    <a:bodyPr/>
                    <a:lstStyle/>
                    <a:p>
                      <a:pPr algn="l" fontAlgn="b"/>
                      <a:r>
                        <a:rPr lang="en-US" sz="500" u="none" strike="noStrike">
                          <a:effectLst/>
                        </a:rPr>
                        <a:t>Noble Rot</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0.172</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7"/>
                  </a:ext>
                </a:extLst>
              </a:tr>
              <a:tr h="61692">
                <a:tc>
                  <a:txBody>
                    <a:bodyPr/>
                    <a:lstStyle/>
                    <a:p>
                      <a:pPr algn="l" fontAlgn="b"/>
                      <a:r>
                        <a:rPr lang="en-US" sz="500" u="none" strike="noStrike" dirty="0">
                          <a:effectLst/>
                        </a:rPr>
                        <a:t>Peachy</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8"/>
                  </a:ext>
                </a:extLst>
              </a:tr>
              <a:tr h="61692">
                <a:tc>
                  <a:txBody>
                    <a:bodyPr/>
                    <a:lstStyle/>
                    <a:p>
                      <a:pPr algn="l" fontAlgn="b"/>
                      <a:r>
                        <a:rPr lang="en-US" sz="500" u="none" strike="noStrike">
                          <a:effectLst/>
                        </a:rPr>
                        <a:t>Pepper</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0.643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89"/>
                  </a:ext>
                </a:extLst>
              </a:tr>
              <a:tr h="61692">
                <a:tc>
                  <a:txBody>
                    <a:bodyPr/>
                    <a:lstStyle/>
                    <a:p>
                      <a:pPr algn="l" fontAlgn="b"/>
                      <a:r>
                        <a:rPr lang="en-US" sz="500" u="none" strike="noStrike">
                          <a:effectLst/>
                        </a:rPr>
                        <a:t>Pepper Sub</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0"/>
                  </a:ext>
                </a:extLst>
              </a:tr>
              <a:tr h="61692">
                <a:tc>
                  <a:txBody>
                    <a:bodyPr/>
                    <a:lstStyle/>
                    <a:p>
                      <a:pPr algn="l" fontAlgn="b"/>
                      <a:r>
                        <a:rPr lang="en-US" sz="500" u="none" strike="noStrike">
                          <a:effectLst/>
                        </a:rPr>
                        <a:t>Philo Menlo</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0.952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0.691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0.836</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1"/>
                  </a:ext>
                </a:extLst>
              </a:tr>
              <a:tr h="61692">
                <a:tc>
                  <a:txBody>
                    <a:bodyPr/>
                    <a:lstStyle/>
                    <a:p>
                      <a:pPr algn="l" fontAlgn="b"/>
                      <a:r>
                        <a:rPr lang="en-US" sz="500" u="none" strike="noStrike">
                          <a:effectLst/>
                        </a:rPr>
                        <a:t>Rasp</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0.714</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2"/>
                  </a:ext>
                </a:extLst>
              </a:tr>
              <a:tr h="61692">
                <a:tc>
                  <a:txBody>
                    <a:bodyPr/>
                    <a:lstStyle/>
                    <a:p>
                      <a:pPr algn="l" fontAlgn="b"/>
                      <a:r>
                        <a:rPr lang="en-US" sz="500" u="none" strike="noStrike">
                          <a:effectLst/>
                        </a:rPr>
                        <a:t>Rose</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0.569</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3"/>
                  </a:ext>
                </a:extLst>
              </a:tr>
              <a:tr h="61692">
                <a:tc>
                  <a:txBody>
                    <a:bodyPr/>
                    <a:lstStyle/>
                    <a:p>
                      <a:pPr algn="l" fontAlgn="b"/>
                      <a:r>
                        <a:rPr lang="en-US" sz="500" u="none" strike="noStrike">
                          <a:effectLst/>
                        </a:rPr>
                        <a:t>Supersteak</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1.092</a:t>
                      </a:r>
                      <a:endParaRPr lang="en-US" sz="500" b="0" i="0" u="none" strike="noStrike">
                        <a:solidFill>
                          <a:srgbClr val="000000"/>
                        </a:solidFill>
                        <a:effectLst/>
                        <a:latin typeface="Calibri"/>
                      </a:endParaRPr>
                    </a:p>
                  </a:txBody>
                  <a:tcPr marL="3085" marR="3085" marT="3085" marB="0" anchor="b"/>
                </a:tc>
                <a:extLst>
                  <a:ext uri="{0D108BD9-81ED-4DB2-BD59-A6C34878D82A}">
                    <a16:rowId xmlns:a16="http://schemas.microsoft.com/office/drawing/2014/main" val="10094"/>
                  </a:ext>
                </a:extLst>
              </a:tr>
              <a:tr h="61692">
                <a:tc>
                  <a:txBody>
                    <a:bodyPr/>
                    <a:lstStyle/>
                    <a:p>
                      <a:pPr algn="l" fontAlgn="b"/>
                      <a:r>
                        <a:rPr lang="en-US" sz="500" u="none" strike="noStrike">
                          <a:effectLst/>
                        </a:rPr>
                        <a:t>Triple 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1.157</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95"/>
                  </a:ext>
                </a:extLst>
              </a:tr>
              <a:tr h="61692">
                <a:tc>
                  <a:txBody>
                    <a:bodyPr/>
                    <a:lstStyle/>
                    <a:p>
                      <a:pPr algn="l" fontAlgn="b"/>
                      <a:r>
                        <a:rPr lang="en-US" sz="500" u="none" strike="noStrike" dirty="0">
                          <a:effectLst/>
                        </a:rPr>
                        <a:t>UK Razz</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0.898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1.208</a:t>
                      </a:r>
                      <a:endParaRPr lang="en-US" sz="500" b="0" i="0" u="none" strike="noStrike" dirty="0">
                        <a:solidFill>
                          <a:srgbClr val="000000"/>
                        </a:solidFill>
                        <a:effectLst/>
                        <a:latin typeface="Calibri"/>
                      </a:endParaRPr>
                    </a:p>
                  </a:txBody>
                  <a:tcPr marL="3085" marR="3085" marT="3085" marB="0" anchor="b"/>
                </a:tc>
                <a:extLst>
                  <a:ext uri="{0D108BD9-81ED-4DB2-BD59-A6C34878D82A}">
                    <a16:rowId xmlns:a16="http://schemas.microsoft.com/office/drawing/2014/main" val="10096"/>
                  </a:ext>
                </a:extLst>
              </a:tr>
            </a:tbl>
          </a:graphicData>
        </a:graphic>
      </p:graphicFrame>
    </p:spTree>
    <p:extLst>
      <p:ext uri="{BB962C8B-B14F-4D97-AF65-F5344CB8AC3E}">
        <p14:creationId xmlns:p14="http://schemas.microsoft.com/office/powerpoint/2010/main" val="424319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819400"/>
            <a:ext cx="4686300" cy="5078313"/>
          </a:xfrm>
          <a:prstGeom prst="rect">
            <a:avLst/>
          </a:prstGeom>
        </p:spPr>
        <p:txBody>
          <a:bodyPr wrap="square">
            <a:spAutoFit/>
          </a:bodyPr>
          <a:lstStyle/>
          <a:p>
            <a:r>
              <a:rPr lang="en-US" b="1" dirty="0"/>
              <a:t>Figure S4. GEMMA GWA analysis of domestication sensitivity in </a:t>
            </a:r>
            <a:r>
              <a:rPr lang="en-US" b="1" i="1" dirty="0"/>
              <a:t>B. cinerea</a:t>
            </a:r>
            <a:r>
              <a:rPr lang="en-US" b="1" dirty="0"/>
              <a:t>.</a:t>
            </a:r>
            <a:endParaRPr lang="en-US" dirty="0"/>
          </a:p>
          <a:p>
            <a:r>
              <a:rPr lang="en-US" dirty="0"/>
              <a:t>Domestication sensitivity of each isolate was estimated using the average virulence on the wild and domesticated tomato germplasm and using calculated Sensitivity. This was then utilized for GWA mapping by GEMMA.</a:t>
            </a:r>
          </a:p>
          <a:p>
            <a:r>
              <a:rPr lang="en-US" dirty="0"/>
              <a:t>a) The top </a:t>
            </a:r>
            <a:r>
              <a:rPr lang="en-US" b="1" dirty="0"/>
              <a:t>1000 SNPs that significantly affect lesion size across domesticated tomato, wild tomato or domestication sensitivity are shown. Significance is called at p &lt; 0.01 threshold.</a:t>
            </a:r>
          </a:p>
          <a:p>
            <a:r>
              <a:rPr lang="en-US" dirty="0"/>
              <a:t>b) </a:t>
            </a:r>
            <a:r>
              <a:rPr lang="en-US" b="1" dirty="0"/>
              <a:t>Venn diagram of overlapping SNPs identified as crossing the p &lt; 0.01 threshold for each trait.</a:t>
            </a:r>
          </a:p>
          <a:p>
            <a:r>
              <a:rPr lang="en-US" b="1" dirty="0"/>
              <a:t>c) Venn diagram of overlapping genes identified as crossing the p &lt; 0.01 threshold for each trait. Genes were called as significant if there was one significant SNP within the gene body or within 2kb of the gene body.</a:t>
            </a:r>
          </a:p>
        </p:txBody>
      </p:sp>
    </p:spTree>
    <p:extLst>
      <p:ext uri="{BB962C8B-B14F-4D97-AF65-F5344CB8AC3E}">
        <p14:creationId xmlns:p14="http://schemas.microsoft.com/office/powerpoint/2010/main" val="3960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40767656"/>
              </p:ext>
            </p:extLst>
          </p:nvPr>
        </p:nvGraphicFramePr>
        <p:xfrm>
          <a:off x="914400" y="762000"/>
          <a:ext cx="4927598" cy="1929130"/>
        </p:xfrm>
        <a:graphic>
          <a:graphicData uri="http://schemas.openxmlformats.org/drawingml/2006/table">
            <a:tbl>
              <a:tblPr/>
              <a:tblGrid>
                <a:gridCol w="437731">
                  <a:extLst>
                    <a:ext uri="{9D8B030D-6E8A-4147-A177-3AD203B41FA5}">
                      <a16:colId xmlns:a16="http://schemas.microsoft.com/office/drawing/2014/main" val="20000"/>
                    </a:ext>
                  </a:extLst>
                </a:gridCol>
                <a:gridCol w="437731">
                  <a:extLst>
                    <a:ext uri="{9D8B030D-6E8A-4147-A177-3AD203B41FA5}">
                      <a16:colId xmlns:a16="http://schemas.microsoft.com/office/drawing/2014/main" val="20001"/>
                    </a:ext>
                  </a:extLst>
                </a:gridCol>
                <a:gridCol w="337678">
                  <a:extLst>
                    <a:ext uri="{9D8B030D-6E8A-4147-A177-3AD203B41FA5}">
                      <a16:colId xmlns:a16="http://schemas.microsoft.com/office/drawing/2014/main" val="20002"/>
                    </a:ext>
                  </a:extLst>
                </a:gridCol>
                <a:gridCol w="337678">
                  <a:extLst>
                    <a:ext uri="{9D8B030D-6E8A-4147-A177-3AD203B41FA5}">
                      <a16:colId xmlns:a16="http://schemas.microsoft.com/office/drawing/2014/main" val="20003"/>
                    </a:ext>
                  </a:extLst>
                </a:gridCol>
                <a:gridCol w="337678">
                  <a:extLst>
                    <a:ext uri="{9D8B030D-6E8A-4147-A177-3AD203B41FA5}">
                      <a16:colId xmlns:a16="http://schemas.microsoft.com/office/drawing/2014/main" val="20004"/>
                    </a:ext>
                  </a:extLst>
                </a:gridCol>
                <a:gridCol w="337678">
                  <a:extLst>
                    <a:ext uri="{9D8B030D-6E8A-4147-A177-3AD203B41FA5}">
                      <a16:colId xmlns:a16="http://schemas.microsoft.com/office/drawing/2014/main" val="20005"/>
                    </a:ext>
                  </a:extLst>
                </a:gridCol>
                <a:gridCol w="337678">
                  <a:extLst>
                    <a:ext uri="{9D8B030D-6E8A-4147-A177-3AD203B41FA5}">
                      <a16:colId xmlns:a16="http://schemas.microsoft.com/office/drawing/2014/main" val="20006"/>
                    </a:ext>
                  </a:extLst>
                </a:gridCol>
                <a:gridCol w="337678">
                  <a:extLst>
                    <a:ext uri="{9D8B030D-6E8A-4147-A177-3AD203B41FA5}">
                      <a16:colId xmlns:a16="http://schemas.microsoft.com/office/drawing/2014/main" val="20007"/>
                    </a:ext>
                  </a:extLst>
                </a:gridCol>
                <a:gridCol w="337678">
                  <a:extLst>
                    <a:ext uri="{9D8B030D-6E8A-4147-A177-3AD203B41FA5}">
                      <a16:colId xmlns:a16="http://schemas.microsoft.com/office/drawing/2014/main" val="20008"/>
                    </a:ext>
                  </a:extLst>
                </a:gridCol>
                <a:gridCol w="337678">
                  <a:extLst>
                    <a:ext uri="{9D8B030D-6E8A-4147-A177-3AD203B41FA5}">
                      <a16:colId xmlns:a16="http://schemas.microsoft.com/office/drawing/2014/main" val="20009"/>
                    </a:ext>
                  </a:extLst>
                </a:gridCol>
                <a:gridCol w="337678">
                  <a:extLst>
                    <a:ext uri="{9D8B030D-6E8A-4147-A177-3AD203B41FA5}">
                      <a16:colId xmlns:a16="http://schemas.microsoft.com/office/drawing/2014/main" val="20010"/>
                    </a:ext>
                  </a:extLst>
                </a:gridCol>
                <a:gridCol w="337678">
                  <a:extLst>
                    <a:ext uri="{9D8B030D-6E8A-4147-A177-3AD203B41FA5}">
                      <a16:colId xmlns:a16="http://schemas.microsoft.com/office/drawing/2014/main" val="20011"/>
                    </a:ext>
                  </a:extLst>
                </a:gridCol>
                <a:gridCol w="337678">
                  <a:extLst>
                    <a:ext uri="{9D8B030D-6E8A-4147-A177-3AD203B41FA5}">
                      <a16:colId xmlns:a16="http://schemas.microsoft.com/office/drawing/2014/main" val="20012"/>
                    </a:ext>
                  </a:extLst>
                </a:gridCol>
                <a:gridCol w="337678">
                  <a:extLst>
                    <a:ext uri="{9D8B030D-6E8A-4147-A177-3AD203B41FA5}">
                      <a16:colId xmlns:a16="http://schemas.microsoft.com/office/drawing/2014/main" val="20013"/>
                    </a:ext>
                  </a:extLst>
                </a:gridCol>
              </a:tblGrid>
              <a:tr h="137795">
                <a:tc rowSpan="2" gridSpan="2">
                  <a:txBody>
                    <a:bodyPr/>
                    <a:lstStyle/>
                    <a:p>
                      <a:endParaRPr lang="en-US" sz="1100">
                        <a:effectLst/>
                        <a:latin typeface="Calibri"/>
                      </a:endParaRPr>
                    </a:p>
                  </a:txBody>
                  <a:tcPr marL="6985" marR="6985" marT="698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grid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Wild</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Domesticated</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37795">
                <a:tc gridSpan="2" vMerge="1">
                  <a:txBody>
                    <a:bodyPr/>
                    <a:lstStyle/>
                    <a:p>
                      <a:endParaRPr lang="en-US"/>
                    </a:p>
                  </a:txBody>
                  <a:tcPr/>
                </a:tc>
                <a:tc hMerge="1"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LA1589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LA1684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LA2176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LA480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LA2706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LA3475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LA4345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7795">
                <a:tc row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 Wild</a:t>
                      </a:r>
                      <a:endParaRPr lang="en-US" sz="1100">
                        <a:effectLst/>
                        <a:latin typeface="Calibri"/>
                        <a:ea typeface="Calibri"/>
                        <a:cs typeface="Arial"/>
                      </a:endParaRPr>
                    </a:p>
                  </a:txBody>
                  <a:tcPr marL="6985" marR="6985" marT="6985" marB="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3256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3069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2228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2165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3478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1847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1253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3942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2970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LA1589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5323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4755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3566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4563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3396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4860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3173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2406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5491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4426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LA1684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0.086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4020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3926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2885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4194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2627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1959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4776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3810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3395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3260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4943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2919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5630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4384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LA2176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5766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4428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5955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4287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3411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6670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5610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LA480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0.067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0.012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5939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4376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6212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6999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3703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4869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137795">
                <a:tc row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 Domesticated</a:t>
                      </a:r>
                      <a:endParaRPr lang="en-US" sz="1100">
                        <a:effectLst/>
                        <a:latin typeface="Calibri"/>
                        <a:ea typeface="Calibri"/>
                        <a:cs typeface="Arial"/>
                      </a:endParaRPr>
                    </a:p>
                  </a:txBody>
                  <a:tcPr marL="6985" marR="6985" marT="6985" marB="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LA2706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6071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4564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3785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6716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5794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0.607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3062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2339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5309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4283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9"/>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LA3475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3824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7088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6022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7779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6820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LA4345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0.072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0.065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0.018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3601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dirty="0">
                          <a:solidFill>
                            <a:srgbClr val="000000"/>
                          </a:solidFill>
                          <a:effectLst/>
                          <a:latin typeface="Calibri"/>
                          <a:ea typeface="Times New Roman"/>
                          <a:cs typeface="Arial"/>
                        </a:rPr>
                        <a:t> </a:t>
                      </a:r>
                      <a:endParaRPr lang="en-US" sz="1100" dirty="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0013"/>
                  </a:ext>
                </a:extLst>
              </a:tr>
            </a:tbl>
          </a:graphicData>
        </a:graphic>
      </p:graphicFrame>
      <p:sp>
        <p:nvSpPr>
          <p:cNvPr id="3" name="Rectangle 2"/>
          <p:cNvSpPr/>
          <p:nvPr/>
        </p:nvSpPr>
        <p:spPr>
          <a:xfrm>
            <a:off x="228600" y="3352800"/>
            <a:ext cx="6324600" cy="3416320"/>
          </a:xfrm>
          <a:prstGeom prst="rect">
            <a:avLst/>
          </a:prstGeom>
        </p:spPr>
        <p:txBody>
          <a:bodyPr wrap="square">
            <a:spAutoFit/>
          </a:bodyPr>
          <a:lstStyle/>
          <a:p>
            <a:r>
              <a:rPr lang="en-US" b="1" dirty="0"/>
              <a:t>Table S2. Rank order shifts of 97 </a:t>
            </a:r>
            <a:r>
              <a:rPr lang="en-US" b="1" i="1" dirty="0"/>
              <a:t>B. cinerea </a:t>
            </a:r>
            <a:r>
              <a:rPr lang="en-US" b="1" dirty="0"/>
              <a:t>isolates by lesion area across all of the tomato accessions.</a:t>
            </a:r>
            <a:endParaRPr lang="en-US" dirty="0"/>
          </a:p>
          <a:p>
            <a:r>
              <a:rPr lang="en-US" dirty="0"/>
              <a:t>Wilcoxon signed-rank test comparing mean </a:t>
            </a:r>
            <a:r>
              <a:rPr lang="en-US" i="1" dirty="0"/>
              <a:t>B. cinerea</a:t>
            </a:r>
            <a:r>
              <a:rPr lang="en-US" dirty="0"/>
              <a:t> lesion area on tomato accessions. This tests for a change in the rank order of the 97 isolates between each pair of tomato accessions. A significant p-value suggests that the relative performance of individual isolates is altered from one host to the other. The lower left corner of the chart includes FDR-corrected p-values, the upper right corner includes the test statistic (W). Bold text indicates significance at p&lt;0.01 after correction, italicized text indicates suggestive p-values 0.01 &lt; p &lt; 0.1. NS shows non-significant interactions.</a:t>
            </a:r>
          </a:p>
        </p:txBody>
      </p:sp>
    </p:spTree>
    <p:extLst>
      <p:ext uri="{BB962C8B-B14F-4D97-AF65-F5344CB8AC3E}">
        <p14:creationId xmlns:p14="http://schemas.microsoft.com/office/powerpoint/2010/main" val="400653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01220242"/>
              </p:ext>
            </p:extLst>
          </p:nvPr>
        </p:nvGraphicFramePr>
        <p:xfrm>
          <a:off x="152400" y="152400"/>
          <a:ext cx="6477004" cy="4933980"/>
        </p:xfrm>
        <a:graphic>
          <a:graphicData uri="http://schemas.openxmlformats.org/drawingml/2006/table">
            <a:tbl>
              <a:tblPr>
                <a:tableStyleId>{5C22544A-7EE6-4342-B048-85BDC9FD1C3A}</a:tableStyleId>
              </a:tblPr>
              <a:tblGrid>
                <a:gridCol w="468920">
                  <a:extLst>
                    <a:ext uri="{9D8B030D-6E8A-4147-A177-3AD203B41FA5}">
                      <a16:colId xmlns:a16="http://schemas.microsoft.com/office/drawing/2014/main" val="20000"/>
                    </a:ext>
                  </a:extLst>
                </a:gridCol>
                <a:gridCol w="341034">
                  <a:extLst>
                    <a:ext uri="{9D8B030D-6E8A-4147-A177-3AD203B41FA5}">
                      <a16:colId xmlns:a16="http://schemas.microsoft.com/office/drawing/2014/main" val="20001"/>
                    </a:ext>
                  </a:extLst>
                </a:gridCol>
                <a:gridCol w="341034">
                  <a:extLst>
                    <a:ext uri="{9D8B030D-6E8A-4147-A177-3AD203B41FA5}">
                      <a16:colId xmlns:a16="http://schemas.microsoft.com/office/drawing/2014/main" val="20002"/>
                    </a:ext>
                  </a:extLst>
                </a:gridCol>
                <a:gridCol w="341034">
                  <a:extLst>
                    <a:ext uri="{9D8B030D-6E8A-4147-A177-3AD203B41FA5}">
                      <a16:colId xmlns:a16="http://schemas.microsoft.com/office/drawing/2014/main" val="20003"/>
                    </a:ext>
                  </a:extLst>
                </a:gridCol>
                <a:gridCol w="341034">
                  <a:extLst>
                    <a:ext uri="{9D8B030D-6E8A-4147-A177-3AD203B41FA5}">
                      <a16:colId xmlns:a16="http://schemas.microsoft.com/office/drawing/2014/main" val="20004"/>
                    </a:ext>
                  </a:extLst>
                </a:gridCol>
                <a:gridCol w="341034">
                  <a:extLst>
                    <a:ext uri="{9D8B030D-6E8A-4147-A177-3AD203B41FA5}">
                      <a16:colId xmlns:a16="http://schemas.microsoft.com/office/drawing/2014/main" val="20005"/>
                    </a:ext>
                  </a:extLst>
                </a:gridCol>
                <a:gridCol w="341034">
                  <a:extLst>
                    <a:ext uri="{9D8B030D-6E8A-4147-A177-3AD203B41FA5}">
                      <a16:colId xmlns:a16="http://schemas.microsoft.com/office/drawing/2014/main" val="20006"/>
                    </a:ext>
                  </a:extLst>
                </a:gridCol>
                <a:gridCol w="341034">
                  <a:extLst>
                    <a:ext uri="{9D8B030D-6E8A-4147-A177-3AD203B41FA5}">
                      <a16:colId xmlns:a16="http://schemas.microsoft.com/office/drawing/2014/main" val="20007"/>
                    </a:ext>
                  </a:extLst>
                </a:gridCol>
                <a:gridCol w="341034">
                  <a:extLst>
                    <a:ext uri="{9D8B030D-6E8A-4147-A177-3AD203B41FA5}">
                      <a16:colId xmlns:a16="http://schemas.microsoft.com/office/drawing/2014/main" val="20008"/>
                    </a:ext>
                  </a:extLst>
                </a:gridCol>
                <a:gridCol w="341034">
                  <a:extLst>
                    <a:ext uri="{9D8B030D-6E8A-4147-A177-3AD203B41FA5}">
                      <a16:colId xmlns:a16="http://schemas.microsoft.com/office/drawing/2014/main" val="20009"/>
                    </a:ext>
                  </a:extLst>
                </a:gridCol>
                <a:gridCol w="341034">
                  <a:extLst>
                    <a:ext uri="{9D8B030D-6E8A-4147-A177-3AD203B41FA5}">
                      <a16:colId xmlns:a16="http://schemas.microsoft.com/office/drawing/2014/main" val="20010"/>
                    </a:ext>
                  </a:extLst>
                </a:gridCol>
                <a:gridCol w="341034">
                  <a:extLst>
                    <a:ext uri="{9D8B030D-6E8A-4147-A177-3AD203B41FA5}">
                      <a16:colId xmlns:a16="http://schemas.microsoft.com/office/drawing/2014/main" val="20011"/>
                    </a:ext>
                  </a:extLst>
                </a:gridCol>
                <a:gridCol w="341034">
                  <a:extLst>
                    <a:ext uri="{9D8B030D-6E8A-4147-A177-3AD203B41FA5}">
                      <a16:colId xmlns:a16="http://schemas.microsoft.com/office/drawing/2014/main" val="20012"/>
                    </a:ext>
                  </a:extLst>
                </a:gridCol>
                <a:gridCol w="341034">
                  <a:extLst>
                    <a:ext uri="{9D8B030D-6E8A-4147-A177-3AD203B41FA5}">
                      <a16:colId xmlns:a16="http://schemas.microsoft.com/office/drawing/2014/main" val="20013"/>
                    </a:ext>
                  </a:extLst>
                </a:gridCol>
                <a:gridCol w="341034">
                  <a:extLst>
                    <a:ext uri="{9D8B030D-6E8A-4147-A177-3AD203B41FA5}">
                      <a16:colId xmlns:a16="http://schemas.microsoft.com/office/drawing/2014/main" val="20014"/>
                    </a:ext>
                  </a:extLst>
                </a:gridCol>
                <a:gridCol w="892574">
                  <a:extLst>
                    <a:ext uri="{9D8B030D-6E8A-4147-A177-3AD203B41FA5}">
                      <a16:colId xmlns:a16="http://schemas.microsoft.com/office/drawing/2014/main" val="20015"/>
                    </a:ext>
                  </a:extLst>
                </a:gridCol>
                <a:gridCol w="341034">
                  <a:extLst>
                    <a:ext uri="{9D8B030D-6E8A-4147-A177-3AD203B41FA5}">
                      <a16:colId xmlns:a16="http://schemas.microsoft.com/office/drawing/2014/main" val="20016"/>
                    </a:ext>
                  </a:extLst>
                </a:gridCol>
              </a:tblGrid>
              <a:tr h="350259">
                <a:tc>
                  <a:txBody>
                    <a:bodyPr/>
                    <a:lstStyle/>
                    <a:p>
                      <a:pPr algn="l" fontAlgn="b"/>
                      <a:r>
                        <a:rPr lang="en-US" sz="500" u="none" strike="noStrike" dirty="0" err="1">
                          <a:effectLst/>
                        </a:rPr>
                        <a:t>geneID</a:t>
                      </a:r>
                      <a:endParaRPr lang="en-US" sz="500" b="0" i="0" u="none" strike="noStrike" dirty="0">
                        <a:solidFill>
                          <a:srgbClr val="000000"/>
                        </a:solidFill>
                        <a:effectLst/>
                        <a:latin typeface="Calibri"/>
                      </a:endParaRPr>
                    </a:p>
                  </a:txBody>
                  <a:tcPr marL="4375" marR="4375" marT="4375" marB="0" anchor="b"/>
                </a:tc>
                <a:tc>
                  <a:txBody>
                    <a:bodyPr/>
                    <a:lstStyle/>
                    <a:p>
                      <a:pPr algn="l" fontAlgn="b"/>
                      <a:r>
                        <a:rPr lang="en-US" sz="500" u="none" strike="noStrike">
                          <a:effectLst/>
                        </a:rPr>
                        <a:t>tot_LA0410</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tot_LA0480</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tot_LA1547</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tot_LA1589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tot_LA1684</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tot_LA2093</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tot_LA2176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tot_LA2706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tot_LA3008</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tot_LA3475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tot_LA4345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tot_LA4355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TotPhenos</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PFAM_NAME</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PFAM_DESCRIPTION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dirty="0">
                          <a:effectLst/>
                        </a:rPr>
                        <a:t>BCIN</a:t>
                      </a:r>
                      <a:endParaRPr lang="en-US" sz="500" b="0" i="0" u="none" strike="noStrike" dirty="0">
                        <a:solidFill>
                          <a:srgbClr val="000000"/>
                        </a:solidFill>
                        <a:effectLst/>
                        <a:latin typeface="Calibri"/>
                      </a:endParaRPr>
                    </a:p>
                  </a:txBody>
                  <a:tcPr marL="4375" marR="4375" marT="4375" marB="0" anchor="b"/>
                </a:tc>
                <a:extLst>
                  <a:ext uri="{0D108BD9-81ED-4DB2-BD59-A6C34878D82A}">
                    <a16:rowId xmlns:a16="http://schemas.microsoft.com/office/drawing/2014/main" val="10000"/>
                  </a:ext>
                </a:extLst>
              </a:tr>
              <a:tr h="235677">
                <a:tc>
                  <a:txBody>
                    <a:bodyPr/>
                    <a:lstStyle/>
                    <a:p>
                      <a:pPr algn="l" fontAlgn="b"/>
                      <a:r>
                        <a:rPr lang="en-US" sz="500" u="none" strike="noStrike">
                          <a:effectLst/>
                        </a:rPr>
                        <a:t>BcT4_8813</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M20_dimer</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Peptidase dimerisation domain</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Bcin01g10130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01"/>
                  </a:ext>
                </a:extLst>
              </a:tr>
              <a:tr h="235677">
                <a:tc>
                  <a:txBody>
                    <a:bodyPr/>
                    <a:lstStyle/>
                    <a:p>
                      <a:pPr algn="l" fontAlgn="b"/>
                      <a:r>
                        <a:rPr lang="en-US" sz="500" u="none" strike="noStrike">
                          <a:effectLst/>
                        </a:rPr>
                        <a:t>BcT4_8803</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Heterokaryon incompatibility protein (HET)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Bcin01g10020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02"/>
                  </a:ext>
                </a:extLst>
              </a:tr>
              <a:tr h="235677">
                <a:tc>
                  <a:txBody>
                    <a:bodyPr/>
                    <a:lstStyle/>
                    <a:p>
                      <a:pPr algn="l" fontAlgn="b"/>
                      <a:r>
                        <a:rPr lang="en-US" sz="500" u="none" strike="noStrike">
                          <a:effectLst/>
                        </a:rPr>
                        <a:t>BcT4_6001</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Pectinesterase</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Pectinesterase</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Bcin14g00860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03"/>
                  </a:ext>
                </a:extLst>
              </a:tr>
              <a:tr h="235677">
                <a:tc>
                  <a:txBody>
                    <a:bodyPr/>
                    <a:lstStyle/>
                    <a:p>
                      <a:pPr algn="l" fontAlgn="b"/>
                      <a:r>
                        <a:rPr lang="en-US" sz="500" u="none" strike="noStrike">
                          <a:effectLst/>
                        </a:rPr>
                        <a:t>BcT4_6000</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MFS_1</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Major Facilitator Superfamily</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Bcin14g00870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04"/>
                  </a:ext>
                </a:extLst>
              </a:tr>
              <a:tr h="235677">
                <a:tc>
                  <a:txBody>
                    <a:bodyPr/>
                    <a:lstStyle/>
                    <a:p>
                      <a:pPr algn="l" fontAlgn="b"/>
                      <a:r>
                        <a:rPr lang="en-US" sz="500" u="none" strike="noStrike">
                          <a:effectLst/>
                        </a:rPr>
                        <a:t>BcT4_5778</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Pkinase</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Protein kinase domain</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Bcin15g04110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05"/>
                  </a:ext>
                </a:extLst>
              </a:tr>
              <a:tr h="130209">
                <a:tc>
                  <a:txBody>
                    <a:bodyPr/>
                    <a:lstStyle/>
                    <a:p>
                      <a:pPr algn="l" fontAlgn="b"/>
                      <a:r>
                        <a:rPr lang="en-US" sz="500" u="none" strike="noStrike">
                          <a:effectLst/>
                        </a:rPr>
                        <a:t>BcT4_2485</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Heterokaryon incompatibility protein (HET)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NA</a:t>
                      </a:r>
                      <a:endParaRPr lang="en-US" sz="500" b="1"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06"/>
                  </a:ext>
                </a:extLst>
              </a:tr>
              <a:tr h="235677">
                <a:tc>
                  <a:txBody>
                    <a:bodyPr/>
                    <a:lstStyle/>
                    <a:p>
                      <a:pPr algn="l" fontAlgn="b"/>
                      <a:r>
                        <a:rPr lang="en-US" sz="500" u="none" strike="noStrike">
                          <a:effectLst/>
                        </a:rPr>
                        <a:t>BcT4_8805</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DUF3506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Domain of unknown function (DUF3506)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Bcin01g10040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07"/>
                  </a:ext>
                </a:extLst>
              </a:tr>
              <a:tr h="194010">
                <a:tc>
                  <a:txBody>
                    <a:bodyPr/>
                    <a:lstStyle/>
                    <a:p>
                      <a:pPr algn="l" fontAlgn="b"/>
                      <a:r>
                        <a:rPr lang="en-US" sz="500" u="none" strike="noStrike">
                          <a:effectLst/>
                        </a:rPr>
                        <a:t>BcT4_8749</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Ecm29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Proteasome stabiliser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400" u="none" strike="noStrike">
                          <a:effectLst/>
                        </a:rPr>
                        <a:t>Bcin01g09300</a:t>
                      </a:r>
                      <a:endParaRPr lang="en-US" sz="400" b="0" i="0" u="none" strike="noStrike">
                        <a:solidFill>
                          <a:srgbClr val="000000"/>
                        </a:solidFill>
                        <a:effectLst/>
                        <a:latin typeface="Times New Roman"/>
                      </a:endParaRPr>
                    </a:p>
                  </a:txBody>
                  <a:tcPr marL="4375" marR="4375" marT="4375" marB="0" anchor="b"/>
                </a:tc>
                <a:extLst>
                  <a:ext uri="{0D108BD9-81ED-4DB2-BD59-A6C34878D82A}">
                    <a16:rowId xmlns:a16="http://schemas.microsoft.com/office/drawing/2014/main" val="10008"/>
                  </a:ext>
                </a:extLst>
              </a:tr>
              <a:tr h="235677">
                <a:tc>
                  <a:txBody>
                    <a:bodyPr/>
                    <a:lstStyle/>
                    <a:p>
                      <a:pPr algn="l" fontAlgn="b"/>
                      <a:r>
                        <a:rPr lang="en-US" sz="500" u="none" strike="noStrike" dirty="0">
                          <a:effectLst/>
                        </a:rPr>
                        <a:t>BcT4_6975</a:t>
                      </a:r>
                      <a:endParaRPr lang="en-US" sz="500" b="0" i="0" u="none" strike="noStrike" dirty="0">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Semialdhyde_dh</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Semialdehyde dehydrogenase</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Bcin12g03680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09"/>
                  </a:ext>
                </a:extLst>
              </a:tr>
              <a:tr h="240017">
                <a:tc>
                  <a:txBody>
                    <a:bodyPr/>
                    <a:lstStyle/>
                    <a:p>
                      <a:pPr algn="l" fontAlgn="b"/>
                      <a:r>
                        <a:rPr lang="en-US" sz="500" u="none" strike="noStrike">
                          <a:effectLst/>
                        </a:rPr>
                        <a:t>BcT4_6901</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Thi4</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Thi4 family</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Bcin12g02910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10"/>
                  </a:ext>
                </a:extLst>
              </a:tr>
              <a:tr h="228600">
                <a:tc>
                  <a:txBody>
                    <a:bodyPr/>
                    <a:lstStyle/>
                    <a:p>
                      <a:pPr algn="l" fontAlgn="b"/>
                      <a:r>
                        <a:rPr lang="en-US" sz="500" u="none" strike="noStrike">
                          <a:effectLst/>
                        </a:rPr>
                        <a:t>BcT4_6018</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KR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KR domain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Bcin14g00690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11"/>
                  </a:ext>
                </a:extLst>
              </a:tr>
              <a:tr h="235677">
                <a:tc>
                  <a:txBody>
                    <a:bodyPr/>
                    <a:lstStyle/>
                    <a:p>
                      <a:pPr algn="l" fontAlgn="b"/>
                      <a:r>
                        <a:rPr lang="en-US" sz="500" u="none" strike="noStrike">
                          <a:effectLst/>
                        </a:rPr>
                        <a:t>BcT4_6003</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DUF1279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Protein of unknown function (DUF1279)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Bcin14g00840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12"/>
                  </a:ext>
                </a:extLst>
              </a:tr>
              <a:tr h="235677">
                <a:tc>
                  <a:txBody>
                    <a:bodyPr/>
                    <a:lstStyle/>
                    <a:p>
                      <a:pPr algn="l" fontAlgn="b"/>
                      <a:r>
                        <a:rPr lang="en-US" sz="500" u="none" strike="noStrike">
                          <a:effectLst/>
                        </a:rPr>
                        <a:t>BcT4_6002</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Glyco_hydro_28</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Glycosyl hydrolases family 28</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Bcin14g00850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13"/>
                  </a:ext>
                </a:extLst>
              </a:tr>
              <a:tr h="235677">
                <a:tc>
                  <a:txBody>
                    <a:bodyPr/>
                    <a:lstStyle/>
                    <a:p>
                      <a:pPr algn="l" fontAlgn="b"/>
                      <a:r>
                        <a:rPr lang="en-US" sz="500" u="none" strike="noStrike">
                          <a:effectLst/>
                        </a:rPr>
                        <a:t>BcT4_5054</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MFS_1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Major Facilitator Superfamily</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Bcin01g05010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14"/>
                  </a:ext>
                </a:extLst>
              </a:tr>
              <a:tr h="350259">
                <a:tc>
                  <a:txBody>
                    <a:bodyPr/>
                    <a:lstStyle/>
                    <a:p>
                      <a:pPr algn="l" fontAlgn="b"/>
                      <a:r>
                        <a:rPr lang="en-US" sz="500" u="none" strike="noStrike">
                          <a:effectLst/>
                        </a:rPr>
                        <a:t>BcT4_4123</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Ion_trans</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Ion transport protein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Bcin11g05810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15"/>
                  </a:ext>
                </a:extLst>
              </a:tr>
              <a:tr h="235677">
                <a:tc>
                  <a:txBody>
                    <a:bodyPr/>
                    <a:lstStyle/>
                    <a:p>
                      <a:pPr algn="l" fontAlgn="b"/>
                      <a:r>
                        <a:rPr lang="en-US" sz="500" u="none" strike="noStrike">
                          <a:effectLst/>
                        </a:rPr>
                        <a:t>BcT4_2339</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CorA</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CorA-like Mg2+ transporter protein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Bcin04g03640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16"/>
                  </a:ext>
                </a:extLst>
              </a:tr>
              <a:tr h="350259">
                <a:tc>
                  <a:txBody>
                    <a:bodyPr/>
                    <a:lstStyle/>
                    <a:p>
                      <a:pPr algn="l" fontAlgn="b"/>
                      <a:r>
                        <a:rPr lang="en-US" sz="500" u="none" strike="noStrike">
                          <a:effectLst/>
                        </a:rPr>
                        <a:t>BcT4_1921</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Sugar_tr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Sugar (and other) transporter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Bcin09g05080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extLst>
                  <a:ext uri="{0D108BD9-81ED-4DB2-BD59-A6C34878D82A}">
                    <a16:rowId xmlns:a16="http://schemas.microsoft.com/office/drawing/2014/main" val="10017"/>
                  </a:ext>
                </a:extLst>
              </a:tr>
              <a:tr h="235677">
                <a:tc>
                  <a:txBody>
                    <a:bodyPr/>
                    <a:lstStyle/>
                    <a:p>
                      <a:pPr algn="l" fontAlgn="b"/>
                      <a:r>
                        <a:rPr lang="en-US" sz="500" u="none" strike="noStrike">
                          <a:effectLst/>
                        </a:rPr>
                        <a:t>BcT4_1613</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Methyltransf_23</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Methyltransferase domain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400" u="none" strike="noStrike">
                          <a:effectLst/>
                        </a:rPr>
                        <a:t>Bcin09g01570</a:t>
                      </a:r>
                      <a:endParaRPr lang="en-US" sz="400" b="0" i="0" u="none" strike="noStrike">
                        <a:solidFill>
                          <a:srgbClr val="000000"/>
                        </a:solidFill>
                        <a:effectLst/>
                        <a:latin typeface="Times New Roman"/>
                      </a:endParaRPr>
                    </a:p>
                  </a:txBody>
                  <a:tcPr marL="4375" marR="4375" marT="4375" marB="0" anchor="b"/>
                </a:tc>
                <a:extLst>
                  <a:ext uri="{0D108BD9-81ED-4DB2-BD59-A6C34878D82A}">
                    <a16:rowId xmlns:a16="http://schemas.microsoft.com/office/drawing/2014/main" val="10018"/>
                  </a:ext>
                </a:extLst>
              </a:tr>
              <a:tr h="235677">
                <a:tc>
                  <a:txBody>
                    <a:bodyPr/>
                    <a:lstStyle/>
                    <a:p>
                      <a:pPr algn="l" fontAlgn="b"/>
                      <a:r>
                        <a:rPr lang="en-US" sz="500" u="none" strike="noStrike">
                          <a:effectLst/>
                        </a:rPr>
                        <a:t>BcT4_10249</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Cyt-b5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Cytochrome b5-like Heme/Steroid binding domain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dirty="0">
                          <a:effectLst/>
                        </a:rPr>
                        <a:t>Bcin01g03790</a:t>
                      </a:r>
                      <a:r>
                        <a:rPr lang="en-US" sz="400" u="none" strike="noStrike" dirty="0">
                          <a:effectLst/>
                        </a:rPr>
                        <a:t> </a:t>
                      </a:r>
                      <a:endParaRPr lang="en-US" sz="500" b="0" i="0" u="none" strike="noStrike" dirty="0">
                        <a:solidFill>
                          <a:srgbClr val="000000"/>
                        </a:solidFill>
                        <a:effectLst/>
                        <a:latin typeface="Calibri"/>
                      </a:endParaRPr>
                    </a:p>
                  </a:txBody>
                  <a:tcPr marL="4375" marR="4375" marT="4375" marB="0" anchor="b"/>
                </a:tc>
                <a:extLst>
                  <a:ext uri="{0D108BD9-81ED-4DB2-BD59-A6C34878D82A}">
                    <a16:rowId xmlns:a16="http://schemas.microsoft.com/office/drawing/2014/main" val="1001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84478107"/>
              </p:ext>
            </p:extLst>
          </p:nvPr>
        </p:nvGraphicFramePr>
        <p:xfrm>
          <a:off x="152400" y="5562600"/>
          <a:ext cx="6172198" cy="2155261"/>
        </p:xfrm>
        <a:graphic>
          <a:graphicData uri="http://schemas.openxmlformats.org/drawingml/2006/table">
            <a:tbl>
              <a:tblPr>
                <a:tableStyleId>{5C22544A-7EE6-4342-B048-85BDC9FD1C3A}</a:tableStyleId>
              </a:tblPr>
              <a:tblGrid>
                <a:gridCol w="1505567">
                  <a:extLst>
                    <a:ext uri="{9D8B030D-6E8A-4147-A177-3AD203B41FA5}">
                      <a16:colId xmlns:a16="http://schemas.microsoft.com/office/drawing/2014/main" val="20000"/>
                    </a:ext>
                  </a:extLst>
                </a:gridCol>
                <a:gridCol w="2792483">
                  <a:extLst>
                    <a:ext uri="{9D8B030D-6E8A-4147-A177-3AD203B41FA5}">
                      <a16:colId xmlns:a16="http://schemas.microsoft.com/office/drawing/2014/main" val="20001"/>
                    </a:ext>
                  </a:extLst>
                </a:gridCol>
                <a:gridCol w="299864">
                  <a:extLst>
                    <a:ext uri="{9D8B030D-6E8A-4147-A177-3AD203B41FA5}">
                      <a16:colId xmlns:a16="http://schemas.microsoft.com/office/drawing/2014/main" val="20002"/>
                    </a:ext>
                  </a:extLst>
                </a:gridCol>
                <a:gridCol w="393571">
                  <a:extLst>
                    <a:ext uri="{9D8B030D-6E8A-4147-A177-3AD203B41FA5}">
                      <a16:colId xmlns:a16="http://schemas.microsoft.com/office/drawing/2014/main" val="20003"/>
                    </a:ext>
                  </a:extLst>
                </a:gridCol>
                <a:gridCol w="393571">
                  <a:extLst>
                    <a:ext uri="{9D8B030D-6E8A-4147-A177-3AD203B41FA5}">
                      <a16:colId xmlns:a16="http://schemas.microsoft.com/office/drawing/2014/main" val="20004"/>
                    </a:ext>
                  </a:extLst>
                </a:gridCol>
                <a:gridCol w="393571">
                  <a:extLst>
                    <a:ext uri="{9D8B030D-6E8A-4147-A177-3AD203B41FA5}">
                      <a16:colId xmlns:a16="http://schemas.microsoft.com/office/drawing/2014/main" val="20005"/>
                    </a:ext>
                  </a:extLst>
                </a:gridCol>
                <a:gridCol w="393571">
                  <a:extLst>
                    <a:ext uri="{9D8B030D-6E8A-4147-A177-3AD203B41FA5}">
                      <a16:colId xmlns:a16="http://schemas.microsoft.com/office/drawing/2014/main" val="20006"/>
                    </a:ext>
                  </a:extLst>
                </a:gridCol>
              </a:tblGrid>
              <a:tr h="93707">
                <a:tc>
                  <a:txBody>
                    <a:bodyPr/>
                    <a:lstStyle/>
                    <a:p>
                      <a:pPr algn="l" fontAlgn="b"/>
                      <a:r>
                        <a:rPr lang="en-US" sz="500" u="none" strike="noStrike">
                          <a:effectLst/>
                        </a:rPr>
                        <a:t>Function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More Function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Enzyme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fisher.up.All</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fisher.up.Do</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fisher.up.Wi</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fisher.up.Se</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0"/>
                  </a:ext>
                </a:extLst>
              </a:tr>
              <a:tr h="93707">
                <a:tc>
                  <a:txBody>
                    <a:bodyPr/>
                    <a:lstStyle/>
                    <a:p>
                      <a:pPr algn="l" fontAlgn="b"/>
                      <a:r>
                        <a:rPr lang="en-US" sz="500" u="none" strike="noStrike">
                          <a:effectLst/>
                        </a:rPr>
                        <a:t>PHD-zinc-finger like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0.274715652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0.257708474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0.167028635</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0.003339128</a:t>
                      </a:r>
                      <a:endParaRPr lang="en-US" sz="500" b="1"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1"/>
                  </a:ext>
                </a:extLst>
              </a:tr>
              <a:tr h="93707">
                <a:tc>
                  <a:txBody>
                    <a:bodyPr/>
                    <a:lstStyle/>
                    <a:p>
                      <a:pPr algn="l" fontAlgn="b"/>
                      <a:r>
                        <a:rPr lang="en-US" sz="500" u="none" strike="noStrike">
                          <a:effectLst/>
                        </a:rPr>
                        <a:t>Pre-mRNA splicing Prp18-interacting factor</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0.274715652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0.257708474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0.167028635</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0.003339128</a:t>
                      </a:r>
                      <a:endParaRPr lang="en-US" sz="500" b="1"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2"/>
                  </a:ext>
                </a:extLst>
              </a:tr>
              <a:tr h="93707">
                <a:tc>
                  <a:txBody>
                    <a:bodyPr/>
                    <a:lstStyle/>
                    <a:p>
                      <a:pPr algn="l" fontAlgn="b"/>
                      <a:r>
                        <a:rPr lang="en-US" sz="500" u="none" strike="noStrike">
                          <a:effectLst/>
                        </a:rPr>
                        <a:t>Dopa 4</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betalain biosynthesis</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0.274715652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0.257708474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0.003339128</a:t>
                      </a:r>
                      <a:endParaRPr lang="en-US" sz="500" b="1"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3"/>
                  </a:ext>
                </a:extLst>
              </a:tr>
              <a:tr h="93707">
                <a:tc>
                  <a:txBody>
                    <a:bodyPr/>
                    <a:lstStyle/>
                    <a:p>
                      <a:pPr algn="l" fontAlgn="b"/>
                      <a:r>
                        <a:rPr lang="en-US" sz="500" u="none" strike="noStrike">
                          <a:effectLst/>
                        </a:rPr>
                        <a:t>Sulfatase</a:t>
                      </a:r>
                      <a:endParaRPr lang="en-US" sz="500" b="1"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likely miscat: Type I phosphodiesterase/nucleotide pyrophosphatase/phosphate transferase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0.474006167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0.006668033</a:t>
                      </a:r>
                      <a:endParaRPr lang="en-US" sz="500" b="1"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4"/>
                  </a:ext>
                </a:extLst>
              </a:tr>
              <a:tr h="93707">
                <a:tc>
                  <a:txBody>
                    <a:bodyPr/>
                    <a:lstStyle/>
                    <a:p>
                      <a:pPr algn="l" fontAlgn="b"/>
                      <a:r>
                        <a:rPr lang="en-US" sz="500" u="none" strike="noStrike">
                          <a:effectLst/>
                        </a:rPr>
                        <a:t>Indoleamine 2</a:t>
                      </a:r>
                      <a:endParaRPr lang="en-US" sz="500" b="1"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possibly: trp degradation in tomato. Indoleamine 2,3-dioxygenase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0.337610912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0.647739513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0.47263339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0.011642283</a:t>
                      </a:r>
                      <a:endParaRPr lang="en-US" sz="500" b="1"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5"/>
                  </a:ext>
                </a:extLst>
              </a:tr>
              <a:tr h="93707">
                <a:tc>
                  <a:txBody>
                    <a:bodyPr/>
                    <a:lstStyle/>
                    <a:p>
                      <a:pPr algn="l" fontAlgn="b"/>
                      <a:r>
                        <a:rPr lang="en-US" sz="500" u="none" strike="noStrike">
                          <a:effectLst/>
                        </a:rPr>
                        <a:t>Haloacid dehalogenase-like hydrolase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0.216119104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0.412560339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0.064377777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0.014945753</a:t>
                      </a:r>
                      <a:endParaRPr lang="en-US" sz="500" b="1"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6"/>
                  </a:ext>
                </a:extLst>
              </a:tr>
              <a:tr h="93707">
                <a:tc>
                  <a:txBody>
                    <a:bodyPr/>
                    <a:lstStyle/>
                    <a:p>
                      <a:pPr algn="l" fontAlgn="b"/>
                      <a:r>
                        <a:rPr lang="en-US" sz="500" u="none" strike="noStrike">
                          <a:effectLst/>
                        </a:rPr>
                        <a:t>OPT oligopeptide transporter protein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0.141993548</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0.264479262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0.282408636</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0.018239099</a:t>
                      </a:r>
                      <a:endParaRPr lang="en-US" sz="500" b="1"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7"/>
                  </a:ext>
                </a:extLst>
              </a:tr>
              <a:tr h="93707">
                <a:tc>
                  <a:txBody>
                    <a:bodyPr/>
                    <a:lstStyle/>
                    <a:p>
                      <a:pPr algn="l" fontAlgn="b"/>
                      <a:r>
                        <a:rPr lang="en-US" sz="500" u="none" strike="noStrike">
                          <a:effectLst/>
                        </a:rPr>
                        <a:t>Enoyl-CoA hydratase/isomerase 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0.595431476</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0.832912721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0.315925912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0.019881985</a:t>
                      </a:r>
                      <a:endParaRPr lang="en-US" sz="500" b="1"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8"/>
                  </a:ext>
                </a:extLst>
              </a:tr>
              <a:tr h="93707">
                <a:tc>
                  <a:txBody>
                    <a:bodyPr/>
                    <a:lstStyle/>
                    <a:p>
                      <a:pPr algn="l" fontAlgn="b"/>
                      <a:r>
                        <a:rPr lang="en-US" sz="500" u="none" strike="noStrike">
                          <a:effectLst/>
                        </a:rPr>
                        <a:t>Aldehyde dehydrogenase 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0.027038641</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0.048120046</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0.180853822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0.024795532</a:t>
                      </a:r>
                      <a:endParaRPr lang="en-US" sz="500" b="1"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09"/>
                  </a:ext>
                </a:extLst>
              </a:tr>
              <a:tr h="93707">
                <a:tc>
                  <a:txBody>
                    <a:bodyPr/>
                    <a:lstStyle/>
                    <a:p>
                      <a:pPr algn="l" fontAlgn="b"/>
                      <a:r>
                        <a:rPr lang="en-US" sz="500" u="none" strike="noStrike">
                          <a:effectLst/>
                        </a:rPr>
                        <a:t>DNA polymerase family B</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0.045924725</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0.038230181</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0.01084408</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0"/>
                  </a:ext>
                </a:extLst>
              </a:tr>
              <a:tr h="93707">
                <a:tc>
                  <a:txBody>
                    <a:bodyPr/>
                    <a:lstStyle/>
                    <a:p>
                      <a:pPr algn="l" fontAlgn="b"/>
                      <a:r>
                        <a:rPr lang="en-US" sz="500" u="none" strike="noStrike">
                          <a:effectLst/>
                        </a:rPr>
                        <a:t>Clr5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0.071670613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0.060134627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0.017756436</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1"/>
                  </a:ext>
                </a:extLst>
              </a:tr>
              <a:tr h="93707">
                <a:tc>
                  <a:txBody>
                    <a:bodyPr/>
                    <a:lstStyle/>
                    <a:p>
                      <a:pPr algn="l" fontAlgn="b"/>
                      <a:r>
                        <a:rPr lang="en-US" sz="500" u="none" strike="noStrike">
                          <a:effectLst/>
                        </a:rPr>
                        <a:t>Protein of unknown function (DUF3445)</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0.071670613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0.196627891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0.017756436</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2"/>
                  </a:ext>
                </a:extLst>
              </a:tr>
              <a:tr h="93707">
                <a:tc>
                  <a:txBody>
                    <a:bodyPr/>
                    <a:lstStyle/>
                    <a:p>
                      <a:pPr algn="l" fontAlgn="b"/>
                      <a:r>
                        <a:rPr lang="en-US" sz="500" u="none" strike="noStrike">
                          <a:effectLst/>
                        </a:rPr>
                        <a:t>WSC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carbohydrate binding</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0.141993548</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0.264479262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0.028396574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3"/>
                  </a:ext>
                </a:extLst>
              </a:tr>
              <a:tr h="93707">
                <a:tc>
                  <a:txBody>
                    <a:bodyPr/>
                    <a:lstStyle/>
                    <a:p>
                      <a:pPr algn="l" fontAlgn="b"/>
                      <a:r>
                        <a:rPr lang="en-US" sz="500" u="none" strike="noStrike">
                          <a:effectLst/>
                        </a:rPr>
                        <a:t>2OG-Fe(II) oxygenase superfamily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0.095566172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0.155098474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0.031354155</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4"/>
                  </a:ext>
                </a:extLst>
              </a:tr>
              <a:tr h="93707">
                <a:tc>
                  <a:txBody>
                    <a:bodyPr/>
                    <a:lstStyle/>
                    <a:p>
                      <a:pPr algn="l" fontAlgn="b"/>
                      <a:r>
                        <a:rPr lang="en-US" sz="500" u="none" strike="noStrike">
                          <a:effectLst/>
                        </a:rPr>
                        <a:t>Phosphotyrosyl phosphate activator (PTPA) protein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0.107344357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0.094811632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0.040557284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5"/>
                  </a:ext>
                </a:extLst>
              </a:tr>
              <a:tr h="93707">
                <a:tc>
                  <a:txBody>
                    <a:bodyPr/>
                    <a:lstStyle/>
                    <a:p>
                      <a:pPr algn="l" fontAlgn="b"/>
                      <a:r>
                        <a:rPr lang="fr-FR" sz="500" u="none" strike="noStrike">
                          <a:effectLst/>
                        </a:rPr>
                        <a:t>Ubiquitin fusion degradation protein UFD1</a:t>
                      </a:r>
                      <a:endParaRPr lang="fr-FR"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0.107344357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0.094811632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0.040557284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6"/>
                  </a:ext>
                </a:extLst>
              </a:tr>
              <a:tr h="93707">
                <a:tc>
                  <a:txBody>
                    <a:bodyPr/>
                    <a:lstStyle/>
                    <a:p>
                      <a:pPr algn="l" fontAlgn="b"/>
                      <a:r>
                        <a:rPr lang="en-US" sz="500" u="none" strike="noStrike">
                          <a:effectLst/>
                        </a:rPr>
                        <a:t>C2H2 type zinc-finger (2 copies)</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0.107344357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0.360487301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0.040557284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7"/>
                  </a:ext>
                </a:extLst>
              </a:tr>
              <a:tr h="93707">
                <a:tc>
                  <a:txBody>
                    <a:bodyPr/>
                    <a:lstStyle/>
                    <a:p>
                      <a:pPr algn="l" fontAlgn="b"/>
                      <a:r>
                        <a:rPr lang="en-US" sz="500" u="none" strike="noStrike">
                          <a:effectLst/>
                        </a:rPr>
                        <a:t>ABC-2 type transporter</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0.175448052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0.150579732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0.049971041</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8"/>
                  </a:ext>
                </a:extLst>
              </a:tr>
              <a:tr h="93707">
                <a:tc>
                  <a:txBody>
                    <a:bodyPr/>
                    <a:lstStyle/>
                    <a:p>
                      <a:pPr algn="l" fontAlgn="b"/>
                      <a:r>
                        <a:rPr lang="en-US" sz="500" u="none" strike="noStrike">
                          <a:effectLst/>
                        </a:rPr>
                        <a:t>Acetyltransferase (GNAT) 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0.970918916</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0.866412802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19"/>
                  </a:ext>
                </a:extLst>
              </a:tr>
              <a:tr h="93707">
                <a:tc>
                  <a:txBody>
                    <a:bodyPr/>
                    <a:lstStyle/>
                    <a:p>
                      <a:pPr algn="l" fontAlgn="b"/>
                      <a:r>
                        <a:rPr lang="en-US" sz="500" u="none" strike="noStrike">
                          <a:effectLst/>
                        </a:rPr>
                        <a:t>Alcohol dehydrogenase GroES-like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0.975244541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0.878110635</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20"/>
                  </a:ext>
                </a:extLst>
              </a:tr>
              <a:tr h="93707">
                <a:tc>
                  <a:txBody>
                    <a:bodyPr/>
                    <a:lstStyle/>
                    <a:p>
                      <a:pPr algn="l" fontAlgn="b"/>
                      <a:r>
                        <a:rPr lang="en-US" sz="500" u="none" strike="noStrike">
                          <a:effectLst/>
                        </a:rPr>
                        <a:t>KR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kringle, binding</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0.933177489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0.990056533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0.913715933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extLst>
                  <a:ext uri="{0D108BD9-81ED-4DB2-BD59-A6C34878D82A}">
                    <a16:rowId xmlns:a16="http://schemas.microsoft.com/office/drawing/2014/main" val="10021"/>
                  </a:ext>
                </a:extLst>
              </a:tr>
              <a:tr h="93707">
                <a:tc>
                  <a:txBody>
                    <a:bodyPr/>
                    <a:lstStyle/>
                    <a:p>
                      <a:pPr algn="l" fontAlgn="b"/>
                      <a:r>
                        <a:rPr lang="en-US" sz="500" u="none" strike="noStrike">
                          <a:effectLst/>
                        </a:rPr>
                        <a:t>Phosphopantetheine attachment site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0.988880644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0.983317719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dirty="0">
                          <a:effectLst/>
                        </a:rPr>
                        <a:t>1</a:t>
                      </a:r>
                      <a:endParaRPr lang="en-US" sz="500" b="0" i="0" u="none" strike="noStrike" dirty="0">
                        <a:solidFill>
                          <a:srgbClr val="000000"/>
                        </a:solidFill>
                        <a:effectLst/>
                        <a:latin typeface="Calibri"/>
                      </a:endParaRPr>
                    </a:p>
                  </a:txBody>
                  <a:tcPr marL="4685" marR="4685" marT="4685" marB="0" anchor="b"/>
                </a:tc>
                <a:extLst>
                  <a:ext uri="{0D108BD9-81ED-4DB2-BD59-A6C34878D82A}">
                    <a16:rowId xmlns:a16="http://schemas.microsoft.com/office/drawing/2014/main" val="10022"/>
                  </a:ext>
                </a:extLst>
              </a:tr>
            </a:tbl>
          </a:graphicData>
        </a:graphic>
      </p:graphicFrame>
      <p:sp>
        <p:nvSpPr>
          <p:cNvPr id="10" name="Rectangle 9"/>
          <p:cNvSpPr/>
          <p:nvPr/>
        </p:nvSpPr>
        <p:spPr>
          <a:xfrm>
            <a:off x="152400" y="7848600"/>
            <a:ext cx="6477000" cy="1200329"/>
          </a:xfrm>
          <a:prstGeom prst="rect">
            <a:avLst/>
          </a:prstGeom>
        </p:spPr>
        <p:txBody>
          <a:bodyPr wrap="square">
            <a:spAutoFit/>
          </a:bodyPr>
          <a:lstStyle/>
          <a:p>
            <a:r>
              <a:rPr lang="en-US" dirty="0"/>
              <a:t>Table</a:t>
            </a:r>
            <a:r>
              <a:rPr lang="en-US" baseline="0" dirty="0"/>
              <a:t> S3. a) Genes with significant SNPs from </a:t>
            </a:r>
            <a:r>
              <a:rPr lang="en-US" baseline="0" dirty="0" err="1"/>
              <a:t>bigRR</a:t>
            </a:r>
            <a:r>
              <a:rPr lang="en-US" baseline="0" dirty="0"/>
              <a:t> on T4 for Botrytis virulence in 11 or 12 of the tomato accessions. b) functional categories significantly overrepresented in genes linked to Botrytis virulence response to tomato domestication.</a:t>
            </a:r>
          </a:p>
        </p:txBody>
      </p:sp>
    </p:spTree>
    <p:extLst>
      <p:ext uri="{BB962C8B-B14F-4D97-AF65-F5344CB8AC3E}">
        <p14:creationId xmlns:p14="http://schemas.microsoft.com/office/powerpoint/2010/main" val="109261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esoltis\Documents\Projects\BcSolGWAS\paper\plots\FigR5\FigR5_Sl_LesionSize_IntMean_wilcoxtop.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40677"/>
            <a:ext cx="3200401" cy="33762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1000" y="3733800"/>
            <a:ext cx="3429000" cy="3693319"/>
          </a:xfrm>
          <a:prstGeom prst="rect">
            <a:avLst/>
          </a:prstGeom>
        </p:spPr>
        <p:txBody>
          <a:bodyPr>
            <a:spAutoFit/>
          </a:bodyPr>
          <a:lstStyle/>
          <a:p>
            <a:r>
              <a:rPr lang="en-US" b="1" dirty="0"/>
              <a:t>Figure S1. Rank order plot of B. cinerea lesion size on two tomato genotypes. </a:t>
            </a:r>
            <a:endParaRPr lang="en-US" dirty="0"/>
          </a:p>
          <a:p>
            <a:r>
              <a:rPr lang="en-US" dirty="0"/>
              <a:t>Each B. cinerea isolate is a straight line tracing mean lesion size on LA1547 to mean on LA0410, the two host genotypes with the most pronounced effect on the rank order of isolates by lesion size (Wilcoxon signed-rank test with FDR-correction, p &lt; 7.18e-17, Table S1). </a:t>
            </a:r>
          </a:p>
          <a:p>
            <a:endParaRPr lang="en-US" dirty="0"/>
          </a:p>
        </p:txBody>
      </p:sp>
    </p:spTree>
    <p:extLst>
      <p:ext uri="{BB962C8B-B14F-4D97-AF65-F5344CB8AC3E}">
        <p14:creationId xmlns:p14="http://schemas.microsoft.com/office/powerpoint/2010/main" val="420653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02C4F0-DD72-46F0-A9E7-3588C82D5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870813"/>
            <a:ext cx="6858000" cy="4286250"/>
          </a:xfrm>
          <a:prstGeom prst="rect">
            <a:avLst/>
          </a:prstGeom>
        </p:spPr>
      </p:pic>
      <p:pic>
        <p:nvPicPr>
          <p:cNvPr id="7" name="Picture 6">
            <a:extLst>
              <a:ext uri="{FF2B5EF4-FFF2-40B4-BE49-F238E27FC236}">
                <a16:creationId xmlns:a16="http://schemas.microsoft.com/office/drawing/2014/main" id="{F4C59987-03D8-437A-9512-79263CA94D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57200"/>
            <a:ext cx="6858000" cy="4286250"/>
          </a:xfrm>
          <a:prstGeom prst="rect">
            <a:avLst/>
          </a:prstGeom>
        </p:spPr>
      </p:pic>
    </p:spTree>
    <p:extLst>
      <p:ext uri="{BB962C8B-B14F-4D97-AF65-F5344CB8AC3E}">
        <p14:creationId xmlns:p14="http://schemas.microsoft.com/office/powerpoint/2010/main" val="320806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81000" y="3733800"/>
            <a:ext cx="4800600" cy="5078313"/>
          </a:xfrm>
          <a:prstGeom prst="rect">
            <a:avLst/>
          </a:prstGeom>
        </p:spPr>
        <p:txBody>
          <a:bodyPr wrap="square">
            <a:spAutoFit/>
          </a:bodyPr>
          <a:lstStyle/>
          <a:p>
            <a:r>
              <a:rPr lang="en-US" b="1" dirty="0"/>
              <a:t>Figure S2. GWA by GEMMA of </a:t>
            </a:r>
            <a:r>
              <a:rPr lang="en-US" b="1" i="1" dirty="0"/>
              <a:t>B. cinerea</a:t>
            </a:r>
            <a:r>
              <a:rPr lang="en-US" b="1" dirty="0"/>
              <a:t> lesion size on individual tomato genotypes.</a:t>
            </a:r>
            <a:endParaRPr lang="en-US" dirty="0"/>
          </a:p>
          <a:p>
            <a:r>
              <a:rPr lang="en-US" i="1" dirty="0"/>
              <a:t>Botrytis cinerea </a:t>
            </a:r>
            <a:r>
              <a:rPr lang="en-US" dirty="0"/>
              <a:t>chromosomes are differentiated by shading, alternating light and dark grey.</a:t>
            </a:r>
          </a:p>
          <a:p>
            <a:r>
              <a:rPr lang="en-US" dirty="0"/>
              <a:t>a) Manhattan plot of estimated SNP effect sizes for </a:t>
            </a:r>
            <a:r>
              <a:rPr lang="en-US" i="1" dirty="0"/>
              <a:t>B. cinerea </a:t>
            </a:r>
            <a:r>
              <a:rPr lang="en-US" dirty="0"/>
              <a:t>lesion size using a single tomato accession, LA2093. The 99% permutation threshold for SNP significance is shown with a dotted line, the 99.9% threshold is a dashed line.</a:t>
            </a:r>
          </a:p>
          <a:p>
            <a:r>
              <a:rPr lang="en-US" dirty="0"/>
              <a:t>b) The number of tomato accessions for which a </a:t>
            </a:r>
            <a:r>
              <a:rPr lang="en-US" i="1" dirty="0"/>
              <a:t>B. cinerea</a:t>
            </a:r>
            <a:r>
              <a:rPr lang="en-US" dirty="0"/>
              <a:t> SNP was significantly linked to lesion development using the 99.9% permutation threshold. Frequency is number of phenotypes in which the SNP is significant. Vertical dotted lines identify regions with overlap between the significant SNPs for LA2093 and significance across most (≥10) of tomato genotypes tested.</a:t>
            </a:r>
          </a:p>
          <a:p>
            <a:endParaRPr lang="en-US" dirty="0"/>
          </a:p>
        </p:txBody>
      </p:sp>
    </p:spTree>
    <p:extLst>
      <p:ext uri="{BB962C8B-B14F-4D97-AF65-F5344CB8AC3E}">
        <p14:creationId xmlns:p14="http://schemas.microsoft.com/office/powerpoint/2010/main" val="237102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8B5EC8-7FA7-4CBE-97F8-8F61F2FB86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8000" cy="4286250"/>
          </a:xfrm>
          <a:prstGeom prst="rect">
            <a:avLst/>
          </a:prstGeom>
        </p:spPr>
      </p:pic>
      <p:pic>
        <p:nvPicPr>
          <p:cNvPr id="9" name="Picture 8">
            <a:extLst>
              <a:ext uri="{FF2B5EF4-FFF2-40B4-BE49-F238E27FC236}">
                <a16:creationId xmlns:a16="http://schemas.microsoft.com/office/drawing/2014/main" id="{B46AE097-1415-4373-ADD7-F376751411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0"/>
            <a:ext cx="3657600" cy="2743200"/>
          </a:xfrm>
          <a:prstGeom prst="rect">
            <a:avLst/>
          </a:prstGeom>
        </p:spPr>
      </p:pic>
      <p:pic>
        <p:nvPicPr>
          <p:cNvPr id="13" name="Picture 12">
            <a:extLst>
              <a:ext uri="{FF2B5EF4-FFF2-40B4-BE49-F238E27FC236}">
                <a16:creationId xmlns:a16="http://schemas.microsoft.com/office/drawing/2014/main" id="{8F451C69-72F1-4149-9586-91F46E744A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055326"/>
            <a:ext cx="6858000" cy="4572000"/>
          </a:xfrm>
          <a:prstGeom prst="rect">
            <a:avLst/>
          </a:prstGeom>
        </p:spPr>
      </p:pic>
      <p:pic>
        <p:nvPicPr>
          <p:cNvPr id="11" name="Picture 10">
            <a:extLst>
              <a:ext uri="{FF2B5EF4-FFF2-40B4-BE49-F238E27FC236}">
                <a16:creationId xmlns:a16="http://schemas.microsoft.com/office/drawing/2014/main" id="{6C6F7BB8-2FE9-4D98-8ED0-DE4A88A170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0400" y="5055326"/>
            <a:ext cx="3657600" cy="2743200"/>
          </a:xfrm>
          <a:prstGeom prst="rect">
            <a:avLst/>
          </a:prstGeom>
        </p:spPr>
      </p:pic>
    </p:spTree>
    <p:extLst>
      <p:ext uri="{BB962C8B-B14F-4D97-AF65-F5344CB8AC3E}">
        <p14:creationId xmlns:p14="http://schemas.microsoft.com/office/powerpoint/2010/main" val="331433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6786" y="2696735"/>
            <a:ext cx="4151586" cy="4801314"/>
          </a:xfrm>
          <a:prstGeom prst="rect">
            <a:avLst/>
          </a:prstGeom>
        </p:spPr>
        <p:txBody>
          <a:bodyPr wrap="square">
            <a:spAutoFit/>
          </a:bodyPr>
          <a:lstStyle/>
          <a:p>
            <a:r>
              <a:rPr lang="en-US" b="1" dirty="0"/>
              <a:t>Figure S3. Frequency of overlap in </a:t>
            </a:r>
            <a:r>
              <a:rPr lang="en-US" b="1" i="1" dirty="0"/>
              <a:t>B. cinerea</a:t>
            </a:r>
            <a:r>
              <a:rPr lang="en-US" b="1" dirty="0"/>
              <a:t> GEMMA GWA significance across tomato accessions.</a:t>
            </a:r>
            <a:endParaRPr lang="en-US" dirty="0"/>
          </a:p>
          <a:p>
            <a:pPr marL="342900" indent="-342900">
              <a:buAutoNum type="alphaLcParenR"/>
            </a:pPr>
            <a:r>
              <a:rPr lang="en-US" dirty="0"/>
              <a:t>Frequency with which the top 1000 </a:t>
            </a:r>
            <a:r>
              <a:rPr lang="en-US" i="1" dirty="0"/>
              <a:t>B. cinerea</a:t>
            </a:r>
            <a:r>
              <a:rPr lang="en-US" dirty="0"/>
              <a:t> SNPs per phenotype significantly associated with lesion size on the 12 tomato accessions using the 99.9% permutation threshold. </a:t>
            </a:r>
          </a:p>
          <a:p>
            <a:pPr marL="342900" indent="-342900">
              <a:buAutoNum type="alphaLcParenR"/>
            </a:pPr>
            <a:r>
              <a:rPr lang="en-US" dirty="0"/>
              <a:t>Frequency with which a </a:t>
            </a:r>
            <a:r>
              <a:rPr lang="en-US" i="1" dirty="0"/>
              <a:t>B. cinerea</a:t>
            </a:r>
            <a:r>
              <a:rPr lang="en-US" dirty="0"/>
              <a:t> gene significantly associated with lesion size on the 12 tomato accessions. Genes were called as significant if there was one of the top 1000 significant SNPs per phenotype at the 99.9% permutation threshold within the gene body, or within 2kb of the gene body.</a:t>
            </a:r>
          </a:p>
        </p:txBody>
      </p:sp>
    </p:spTree>
    <p:extLst>
      <p:ext uri="{BB962C8B-B14F-4D97-AF65-F5344CB8AC3E}">
        <p14:creationId xmlns:p14="http://schemas.microsoft.com/office/powerpoint/2010/main" val="24164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3" name="Picture 5" descr="C:\Users\nesoltis\Documents\Projects\BcSolGWAS\paper\plots\addGEMMA\Venn_gene_labels.png"/>
          <p:cNvPicPr>
            <a:picLocks noChangeAspect="1" noChangeArrowheads="1"/>
          </p:cNvPicPr>
          <p:nvPr/>
        </p:nvPicPr>
        <p:blipFill rotWithShape="1">
          <a:blip r:embed="rId2">
            <a:extLst>
              <a:ext uri="{28A0092B-C50C-407E-A947-70E740481C1C}">
                <a14:useLocalDpi xmlns:a14="http://schemas.microsoft.com/office/drawing/2010/main" val="0"/>
              </a:ext>
            </a:extLst>
          </a:blip>
          <a:srcRect l="6076" t="8875" r="5801" b="3514"/>
          <a:stretch/>
        </p:blipFill>
        <p:spPr bwMode="auto">
          <a:xfrm>
            <a:off x="5562600" y="5000897"/>
            <a:ext cx="3276600" cy="32576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nesoltis\Documents\Projects\BcSolGWAS\paper\plots\addGEMMA\Venn_SNP_labels.png"/>
          <p:cNvPicPr>
            <a:picLocks noChangeAspect="1" noChangeArrowheads="1"/>
          </p:cNvPicPr>
          <p:nvPr/>
        </p:nvPicPr>
        <p:blipFill rotWithShape="1">
          <a:blip r:embed="rId3">
            <a:extLst>
              <a:ext uri="{28A0092B-C50C-407E-A947-70E740481C1C}">
                <a14:useLocalDpi xmlns:a14="http://schemas.microsoft.com/office/drawing/2010/main" val="0"/>
              </a:ext>
            </a:extLst>
          </a:blip>
          <a:srcRect l="15511" t="10913" b="6585"/>
          <a:stretch/>
        </p:blipFill>
        <p:spPr bwMode="auto">
          <a:xfrm>
            <a:off x="-1066800" y="5029200"/>
            <a:ext cx="3391414" cy="33117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79A0B19-F819-4E4F-BFD7-FC8AF7574A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6858000" cy="4572000"/>
          </a:xfrm>
          <a:prstGeom prst="rect">
            <a:avLst/>
          </a:prstGeom>
        </p:spPr>
      </p:pic>
    </p:spTree>
    <p:extLst>
      <p:ext uri="{BB962C8B-B14F-4D97-AF65-F5344CB8AC3E}">
        <p14:creationId xmlns:p14="http://schemas.microsoft.com/office/powerpoint/2010/main" val="2020308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11754</TotalTime>
  <Words>2769</Words>
  <Application>Microsoft Office PowerPoint</Application>
  <PresentationFormat>On-screen Show (4:3)</PresentationFormat>
  <Paragraphs>1944</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nesol</cp:lastModifiedBy>
  <cp:revision>34</cp:revision>
  <dcterms:created xsi:type="dcterms:W3CDTF">2018-01-09T00:51:21Z</dcterms:created>
  <dcterms:modified xsi:type="dcterms:W3CDTF">2018-04-23T01:27:35Z</dcterms:modified>
</cp:coreProperties>
</file>