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2997-955B-45CF-8D4F-FBD1E2B0AA3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DC45-2601-4029-9814-0A403F5A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9FC040-DF0D-48FE-9EC8-0C6C29C783FD}"/>
              </a:ext>
            </a:extLst>
          </p:cNvPr>
          <p:cNvGrpSpPr/>
          <p:nvPr/>
        </p:nvGrpSpPr>
        <p:grpSpPr>
          <a:xfrm>
            <a:off x="0" y="47444"/>
            <a:ext cx="6927012" cy="9166895"/>
            <a:chOff x="0" y="47444"/>
            <a:chExt cx="6927012" cy="9166895"/>
          </a:xfrm>
        </p:grpSpPr>
        <p:pic>
          <p:nvPicPr>
            <p:cNvPr id="5" name="Picture 10" descr="C:\Users\nesoltis\Documents\Projects\BcSolGWAS\paper\plots\FigR4\Sl_LesionSize_Intx_c.tif">
              <a:extLst>
                <a:ext uri="{FF2B5EF4-FFF2-40B4-BE49-F238E27FC236}">
                  <a16:creationId xmlns:a16="http://schemas.microsoft.com/office/drawing/2014/main" id="{4229A1C9-0936-4CFF-AECF-2C5FE768D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25" b="26944"/>
            <a:stretch/>
          </p:blipFill>
          <p:spPr bwMode="auto">
            <a:xfrm>
              <a:off x="1" y="4918107"/>
              <a:ext cx="3657600" cy="1497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C:\Users\nesoltis\Documents\Projects\BcSolGWAS\paper\plots\FigR4\Sl_LesionSize_Intx_d.tif">
              <a:extLst>
                <a:ext uri="{FF2B5EF4-FFF2-40B4-BE49-F238E27FC236}">
                  <a16:creationId xmlns:a16="http://schemas.microsoft.com/office/drawing/2014/main" id="{C4DC44ED-39C1-445B-A0EA-682816A5E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7" b="27778"/>
            <a:stretch/>
          </p:blipFill>
          <p:spPr bwMode="auto">
            <a:xfrm>
              <a:off x="3582649" y="4586599"/>
              <a:ext cx="329854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C:\Users\nesoltis\Documents\Projects\BcSolGWAS\paper\plots\FigR4\Sl_LesionSize_Intx_e.tif">
              <a:extLst>
                <a:ext uri="{FF2B5EF4-FFF2-40B4-BE49-F238E27FC236}">
                  <a16:creationId xmlns:a16="http://schemas.microsoft.com/office/drawing/2014/main" id="{7CC690B9-E5F3-46CC-8355-D2A02D160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40" b="10430"/>
            <a:stretch/>
          </p:blipFill>
          <p:spPr bwMode="auto">
            <a:xfrm>
              <a:off x="0" y="6948910"/>
              <a:ext cx="3657600" cy="199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3" descr="C:\Users\nesoltis\Documents\Projects\BcSolGWAS\paper\plots\FigR4\Sl_LesionSize_greyIntx_f.tif">
              <a:extLst>
                <a:ext uri="{FF2B5EF4-FFF2-40B4-BE49-F238E27FC236}">
                  <a16:creationId xmlns:a16="http://schemas.microsoft.com/office/drawing/2014/main" id="{385EDACF-501B-4F7B-9394-63C90ED6D8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13"/>
            <a:stretch/>
          </p:blipFill>
          <p:spPr bwMode="auto">
            <a:xfrm>
              <a:off x="3657601" y="6682154"/>
              <a:ext cx="3269411" cy="25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nesoltis\Documents\Projects\BcSolGWAS\paper\plots\FigR4\Sl_LesionSize_Intx_a.tif">
              <a:extLst>
                <a:ext uri="{FF2B5EF4-FFF2-40B4-BE49-F238E27FC236}">
                  <a16:creationId xmlns:a16="http://schemas.microsoft.com/office/drawing/2014/main" id="{CF9DA6CF-CCA7-44F1-9D02-35B366CC40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17"/>
            <a:stretch/>
          </p:blipFill>
          <p:spPr bwMode="auto">
            <a:xfrm>
              <a:off x="1" y="2681409"/>
              <a:ext cx="3657601" cy="176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C:\Users\nesoltis\Documents\Projects\BcSolGWAS\paper\plots\FigR4\Sl_LesionSize_Intx_b.tif">
              <a:extLst>
                <a:ext uri="{FF2B5EF4-FFF2-40B4-BE49-F238E27FC236}">
                  <a16:creationId xmlns:a16="http://schemas.microsoft.com/office/drawing/2014/main" id="{98A5880B-EF77-4EA9-8FFA-6D6A4A4E2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b="29726"/>
            <a:stretch/>
          </p:blipFill>
          <p:spPr bwMode="auto">
            <a:xfrm>
              <a:off x="3525947" y="2681409"/>
              <a:ext cx="3355244" cy="1779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420303-6DA2-4439-B09E-5F5CFE16EB7C}"/>
                </a:ext>
              </a:extLst>
            </p:cNvPr>
            <p:cNvSpPr txBox="1"/>
            <p:nvPr/>
          </p:nvSpPr>
          <p:spPr>
            <a:xfrm>
              <a:off x="571780" y="262514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7E68F-800E-4C0E-9E5A-3AA056902025}"/>
                </a:ext>
              </a:extLst>
            </p:cNvPr>
            <p:cNvSpPr txBox="1"/>
            <p:nvPr/>
          </p:nvSpPr>
          <p:spPr>
            <a:xfrm>
              <a:off x="3850944" y="26445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F52F8E-B0F4-4B3D-A9DA-04E7BBBB7E19}"/>
                </a:ext>
              </a:extLst>
            </p:cNvPr>
            <p:cNvSpPr txBox="1"/>
            <p:nvPr/>
          </p:nvSpPr>
          <p:spPr>
            <a:xfrm>
              <a:off x="571357" y="46086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4B28E-30AD-4153-9D87-23C322D658A4}"/>
                </a:ext>
              </a:extLst>
            </p:cNvPr>
            <p:cNvSpPr txBox="1"/>
            <p:nvPr/>
          </p:nvSpPr>
          <p:spPr>
            <a:xfrm>
              <a:off x="3891888" y="463129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29C5BE-E1AF-41FB-BF32-A478129A47C5}"/>
                </a:ext>
              </a:extLst>
            </p:cNvPr>
            <p:cNvSpPr txBox="1"/>
            <p:nvPr/>
          </p:nvSpPr>
          <p:spPr>
            <a:xfrm>
              <a:off x="571357" y="669675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B86C72-14BC-43B9-8972-0E8077269837}"/>
                </a:ext>
              </a:extLst>
            </p:cNvPr>
            <p:cNvSpPr txBox="1"/>
            <p:nvPr/>
          </p:nvSpPr>
          <p:spPr>
            <a:xfrm>
              <a:off x="3818812" y="66963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</a:t>
              </a:r>
            </a:p>
          </p:txBody>
        </p:sp>
        <p:pic>
          <p:nvPicPr>
            <p:cNvPr id="17" name="Picture 3" descr="C:\Users\nesoltis\Documents\Projects\BcSolGWAS\paper\plots\ActualPaper\FigR1\FigR1_127_05a_maskedexample.jpg">
              <a:extLst>
                <a:ext uri="{FF2B5EF4-FFF2-40B4-BE49-F238E27FC236}">
                  <a16:creationId xmlns:a16="http://schemas.microsoft.com/office/drawing/2014/main" id="{BECFA85F-94B6-47C3-AA3B-FE560C0755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81" t="6663" r="32925" b="55119"/>
            <a:stretch/>
          </p:blipFill>
          <p:spPr bwMode="auto">
            <a:xfrm>
              <a:off x="3526810" y="366470"/>
              <a:ext cx="3331191" cy="209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nesoltis\Documents\Projects\BcSolGWAS\paper\plots\ActualPaper\FigR1\127_05a.jpg">
              <a:extLst>
                <a:ext uri="{FF2B5EF4-FFF2-40B4-BE49-F238E27FC236}">
                  <a16:creationId xmlns:a16="http://schemas.microsoft.com/office/drawing/2014/main" id="{202A784E-6BEB-411F-809E-5855525C3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34" t="6859" r="32971" b="55000"/>
            <a:stretch/>
          </p:blipFill>
          <p:spPr bwMode="auto">
            <a:xfrm>
              <a:off x="21609" y="369124"/>
              <a:ext cx="3331190" cy="2091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F35C3B-717E-48B7-A588-8F093807F9FC}"/>
                </a:ext>
              </a:extLst>
            </p:cNvPr>
            <p:cNvSpPr txBox="1"/>
            <p:nvPr/>
          </p:nvSpPr>
          <p:spPr>
            <a:xfrm>
              <a:off x="457200" y="81109"/>
              <a:ext cx="300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147657-53CF-4BF0-A225-2BBA7432290A}"/>
                </a:ext>
              </a:extLst>
            </p:cNvPr>
            <p:cNvSpPr txBox="1"/>
            <p:nvPr/>
          </p:nvSpPr>
          <p:spPr>
            <a:xfrm>
              <a:off x="3747112" y="47444"/>
              <a:ext cx="291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78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4E4A-1847-4954-9191-EAAEB8FF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Botrytis cinerea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x tomato diversity in detached leaf assay and digital image analysis.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 Individual tomato leaflets of 6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lycopersicum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genotypes and 6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pimpinellifolium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genotypes are in randomized rows, spore droplets of individual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isolates are in randomized columns. Digital images are collected 72 hours post inoculation. Single droplets of 40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spores are infected on randomized leaflets using randomized isolates, and digital images are taken 72 hours post inoculation.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 Digital masking of leaf and lesion is followed by automated measurement of area for each lesion.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c-h) Variation in lesion size resulting of the interaction of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diverse tomato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 Average lesion size of single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isolates (line traces) across tomato host genotypes grouped by domestication status.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d) Highlight of the common reference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isolate B05.10.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e) Highlight of the ten highest-virulence isolates, as estimated by mean virulence across all tomato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f) Highlight of the ten most saprophytic, or low virulence, isolates, as estimated by mean virulence across all genotypes.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g) Highlight of the five isolates collected from tomato tissue.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h) Highlight of the two isolates with significant domestication sensitivity.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Letter Paper (8.5x11 in)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S</dc:creator>
  <cp:lastModifiedBy>N S</cp:lastModifiedBy>
  <cp:revision>4</cp:revision>
  <dcterms:created xsi:type="dcterms:W3CDTF">2018-08-13T17:47:15Z</dcterms:created>
  <dcterms:modified xsi:type="dcterms:W3CDTF">2018-08-15T21:59:19Z</dcterms:modified>
</cp:coreProperties>
</file>