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9" r:id="rId2"/>
    <p:sldId id="261" r:id="rId3"/>
    <p:sldId id="262" r:id="rId4"/>
    <p:sldId id="264" r:id="rId5"/>
    <p:sldId id="263" r:id="rId6"/>
    <p:sldId id="266" r:id="rId7"/>
    <p:sldId id="265" r:id="rId8"/>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 S" initials="NS" lastIdx="6" clrIdx="0">
    <p:extLst>
      <p:ext uri="{19B8F6BF-5375-455C-9EA6-DF929625EA0E}">
        <p15:presenceInfo xmlns:p15="http://schemas.microsoft.com/office/powerpoint/2012/main" userId="1d30a5f3d6ab6a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51" d="100"/>
          <a:sy n="51" d="100"/>
        </p:scale>
        <p:origin x="2108" y="6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C002CC-E2BA-41CA-BDE6-E7BB7463F30E}" type="datetimeFigureOut">
              <a:rPr lang="en-US" smtClean="0"/>
              <a:t>10/23/2018</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816A4-E228-459D-AC12-879C14B32598}" type="slidenum">
              <a:rPr lang="en-US" smtClean="0"/>
              <a:t>‹#›</a:t>
            </a:fld>
            <a:endParaRPr lang="en-US"/>
          </a:p>
        </p:txBody>
      </p:sp>
    </p:spTree>
    <p:extLst>
      <p:ext uri="{BB962C8B-B14F-4D97-AF65-F5344CB8AC3E}">
        <p14:creationId xmlns:p14="http://schemas.microsoft.com/office/powerpoint/2010/main" val="2682006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21816A4-E228-459D-AC12-879C14B32598}" type="slidenum">
              <a:rPr lang="en-US" smtClean="0"/>
              <a:t>1</a:t>
            </a:fld>
            <a:endParaRPr lang="en-US"/>
          </a:p>
        </p:txBody>
      </p:sp>
    </p:spTree>
    <p:extLst>
      <p:ext uri="{BB962C8B-B14F-4D97-AF65-F5344CB8AC3E}">
        <p14:creationId xmlns:p14="http://schemas.microsoft.com/office/powerpoint/2010/main" val="2455731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57C0AD-A7D1-4C63-B435-02D89F2CEA1C}"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19601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7C0AD-A7D1-4C63-B435-02D89F2CEA1C}"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20278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7C0AD-A7D1-4C63-B435-02D89F2CEA1C}"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57026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7C0AD-A7D1-4C63-B435-02D89F2CEA1C}"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5471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7C0AD-A7D1-4C63-B435-02D89F2CEA1C}"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57242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57C0AD-A7D1-4C63-B435-02D89F2CEA1C}"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77614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57C0AD-A7D1-4C63-B435-02D89F2CEA1C}" type="datetimeFigureOut">
              <a:rPr lang="en-US" smtClean="0"/>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11134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7C0AD-A7D1-4C63-B435-02D89F2CEA1C}" type="datetimeFigureOut">
              <a:rPr lang="en-US" smtClean="0"/>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86833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7C0AD-A7D1-4C63-B435-02D89F2CEA1C}" type="datetimeFigureOut">
              <a:rPr lang="en-US" smtClean="0"/>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04966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57C0AD-A7D1-4C63-B435-02D89F2CEA1C}"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240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57C0AD-A7D1-4C63-B435-02D89F2CEA1C}"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88696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657C0AD-A7D1-4C63-B435-02D89F2CEA1C}" type="datetimeFigureOut">
              <a:rPr lang="en-US" smtClean="0"/>
              <a:t>10/23/2018</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09946AD-5999-4E99-AEDD-3BF910CA7252}" type="slidenum">
              <a:rPr lang="en-US" smtClean="0"/>
              <a:t>‹#›</a:t>
            </a:fld>
            <a:endParaRPr lang="en-US"/>
          </a:p>
        </p:txBody>
      </p:sp>
    </p:spTree>
    <p:extLst>
      <p:ext uri="{BB962C8B-B14F-4D97-AF65-F5344CB8AC3E}">
        <p14:creationId xmlns:p14="http://schemas.microsoft.com/office/powerpoint/2010/main" val="290267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200" y="2863840"/>
            <a:ext cx="6477000" cy="5078313"/>
          </a:xfrm>
          <a:prstGeom prst="rect">
            <a:avLst/>
          </a:prstGeom>
        </p:spPr>
        <p:txBody>
          <a:bodyPr wrap="square">
            <a:spAutoFit/>
          </a:bodyPr>
          <a:lstStyle/>
          <a:p>
            <a:r>
              <a:rPr lang="en-US" b="1" dirty="0"/>
              <a:t>Supplemental Data Set 2</a:t>
            </a:r>
            <a:r>
              <a:rPr lang="en-US" b="1" baseline="0" dirty="0"/>
              <a:t>. Gene and Function Annotation from B05.10 and T4 GWA Results</a:t>
            </a:r>
          </a:p>
          <a:p>
            <a:r>
              <a:rPr lang="en-US" baseline="0" dirty="0"/>
              <a:t>a) Genes with significant SNPs </a:t>
            </a:r>
            <a:r>
              <a:rPr lang="en-US" dirty="0"/>
              <a:t>on at least two tomato accessions by both </a:t>
            </a:r>
            <a:r>
              <a:rPr lang="en-US" dirty="0" err="1"/>
              <a:t>bigRR</a:t>
            </a:r>
            <a:r>
              <a:rPr lang="en-US" dirty="0"/>
              <a:t> on T4 and GEMMA on B05.10.</a:t>
            </a:r>
          </a:p>
          <a:p>
            <a:r>
              <a:rPr lang="en-US" baseline="0" dirty="0"/>
              <a:t>b) Genes with significant SNPs linked to Botrytis virulence response to tomato domestication </a:t>
            </a:r>
            <a:r>
              <a:rPr lang="en-US" dirty="0"/>
              <a:t> by both </a:t>
            </a:r>
            <a:r>
              <a:rPr lang="en-US" dirty="0" err="1"/>
              <a:t>bigRR</a:t>
            </a:r>
            <a:r>
              <a:rPr lang="en-US" dirty="0"/>
              <a:t> on T4 and GEMMA on B05.10.</a:t>
            </a:r>
            <a:endParaRPr lang="en-US" baseline="0" dirty="0"/>
          </a:p>
          <a:p>
            <a:r>
              <a:rPr lang="en-US" baseline="0" dirty="0"/>
              <a:t>c) </a:t>
            </a:r>
            <a:r>
              <a:rPr lang="en-US" dirty="0"/>
              <a:t>Functional categories significantly overrepresented in genes linked to Botrytis virulence response to tomato by both </a:t>
            </a:r>
            <a:r>
              <a:rPr lang="en-US" dirty="0" err="1"/>
              <a:t>bigRR</a:t>
            </a:r>
            <a:r>
              <a:rPr lang="en-US" dirty="0"/>
              <a:t> on T4 and GEMMA on B05.10.</a:t>
            </a:r>
          </a:p>
          <a:p>
            <a:r>
              <a:rPr lang="en-US" baseline="0" dirty="0"/>
              <a:t>d) </a:t>
            </a:r>
            <a:r>
              <a:rPr lang="en-US" dirty="0"/>
              <a:t>Functional categories significantly overrepresented in genes linked to Botrytis virulence response to tomato domestication by both </a:t>
            </a:r>
            <a:r>
              <a:rPr lang="en-US" dirty="0" err="1"/>
              <a:t>bigRR</a:t>
            </a:r>
            <a:r>
              <a:rPr lang="en-US" dirty="0"/>
              <a:t> on T4 and GEMMA on B05.10.</a:t>
            </a:r>
          </a:p>
          <a:p>
            <a:r>
              <a:rPr lang="en-US" dirty="0"/>
              <a:t>e</a:t>
            </a:r>
            <a:r>
              <a:rPr lang="en-US" baseline="0" dirty="0"/>
              <a:t>) Genes with significant SNPs from </a:t>
            </a:r>
            <a:r>
              <a:rPr lang="en-US" baseline="0" dirty="0" err="1"/>
              <a:t>bigRR</a:t>
            </a:r>
            <a:r>
              <a:rPr lang="en-US" baseline="0" dirty="0"/>
              <a:t> on T4 for Botrytis virulence in 11 or 12 of the tomato accessions. </a:t>
            </a:r>
          </a:p>
          <a:p>
            <a:r>
              <a:rPr lang="en-US" baseline="0" dirty="0"/>
              <a:t>f) </a:t>
            </a:r>
            <a:r>
              <a:rPr lang="en-US" dirty="0"/>
              <a:t>F</a:t>
            </a:r>
            <a:r>
              <a:rPr lang="en-US" baseline="0" dirty="0"/>
              <a:t>unctional categories significantly overrepresented in genes linked to Botrytis virulence response to tomato domestication by </a:t>
            </a:r>
            <a:r>
              <a:rPr lang="en-US" baseline="0" dirty="0" err="1"/>
              <a:t>bigRR</a:t>
            </a:r>
            <a:r>
              <a:rPr lang="en-US" baseline="0" dirty="0"/>
              <a:t> on T4 alone.</a:t>
            </a:r>
          </a:p>
        </p:txBody>
      </p:sp>
      <p:sp>
        <p:nvSpPr>
          <p:cNvPr id="4" name="TextBox 3">
            <a:extLst>
              <a:ext uri="{FF2B5EF4-FFF2-40B4-BE49-F238E27FC236}">
                <a16:creationId xmlns:a16="http://schemas.microsoft.com/office/drawing/2014/main" id="{AAE7CE75-FA19-4508-82F9-100625407C76}"/>
              </a:ext>
            </a:extLst>
          </p:cNvPr>
          <p:cNvSpPr txBox="1"/>
          <p:nvPr/>
        </p:nvSpPr>
        <p:spPr>
          <a:xfrm>
            <a:off x="2273261" y="685800"/>
            <a:ext cx="2082878" cy="369332"/>
          </a:xfrm>
          <a:prstGeom prst="rect">
            <a:avLst/>
          </a:prstGeom>
          <a:noFill/>
        </p:spPr>
        <p:txBody>
          <a:bodyPr wrap="none" rtlCol="0">
            <a:spAutoFit/>
          </a:bodyPr>
          <a:lstStyle/>
          <a:p>
            <a:r>
              <a:rPr lang="en-US" dirty="0"/>
              <a:t>See separate .</a:t>
            </a:r>
            <a:r>
              <a:rPr lang="en-US" dirty="0" err="1"/>
              <a:t>xls</a:t>
            </a:r>
            <a:r>
              <a:rPr lang="en-US" dirty="0"/>
              <a:t> file</a:t>
            </a:r>
          </a:p>
        </p:txBody>
      </p:sp>
    </p:spTree>
    <p:extLst>
      <p:ext uri="{BB962C8B-B14F-4D97-AF65-F5344CB8AC3E}">
        <p14:creationId xmlns:p14="http://schemas.microsoft.com/office/powerpoint/2010/main" val="109261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443390-420D-47F4-9225-E9BB4D0814AF}"/>
              </a:ext>
            </a:extLst>
          </p:cNvPr>
          <p:cNvPicPr>
            <a:picLocks noChangeAspect="1"/>
          </p:cNvPicPr>
          <p:nvPr/>
        </p:nvPicPr>
        <p:blipFill>
          <a:blip r:embed="rId2"/>
          <a:stretch>
            <a:fillRect/>
          </a:stretch>
        </p:blipFill>
        <p:spPr>
          <a:xfrm>
            <a:off x="-3810" y="0"/>
            <a:ext cx="6858000" cy="4286250"/>
          </a:xfrm>
          <a:prstGeom prst="rect">
            <a:avLst/>
          </a:prstGeom>
        </p:spPr>
      </p:pic>
      <p:pic>
        <p:nvPicPr>
          <p:cNvPr id="6" name="Picture 5">
            <a:extLst>
              <a:ext uri="{FF2B5EF4-FFF2-40B4-BE49-F238E27FC236}">
                <a16:creationId xmlns:a16="http://schemas.microsoft.com/office/drawing/2014/main" id="{62ABA95F-C993-4ABB-9C61-359394971956}"/>
              </a:ext>
            </a:extLst>
          </p:cNvPr>
          <p:cNvPicPr>
            <a:picLocks noChangeAspect="1"/>
          </p:cNvPicPr>
          <p:nvPr/>
        </p:nvPicPr>
        <p:blipFill>
          <a:blip r:embed="rId3"/>
          <a:stretch>
            <a:fillRect/>
          </a:stretch>
        </p:blipFill>
        <p:spPr>
          <a:xfrm>
            <a:off x="0" y="4495800"/>
            <a:ext cx="6858000" cy="4286250"/>
          </a:xfrm>
          <a:prstGeom prst="rect">
            <a:avLst/>
          </a:prstGeom>
        </p:spPr>
      </p:pic>
      <p:sp>
        <p:nvSpPr>
          <p:cNvPr id="2" name="TextBox 1">
            <a:extLst>
              <a:ext uri="{FF2B5EF4-FFF2-40B4-BE49-F238E27FC236}">
                <a16:creationId xmlns:a16="http://schemas.microsoft.com/office/drawing/2014/main" id="{EBC086B6-C56C-42DB-99BC-35EEE3C472D6}"/>
              </a:ext>
            </a:extLst>
          </p:cNvPr>
          <p:cNvSpPr txBox="1"/>
          <p:nvPr/>
        </p:nvSpPr>
        <p:spPr>
          <a:xfrm>
            <a:off x="-22860" y="-7382"/>
            <a:ext cx="365806" cy="369332"/>
          </a:xfrm>
          <a:prstGeom prst="rect">
            <a:avLst/>
          </a:prstGeom>
          <a:noFill/>
        </p:spPr>
        <p:txBody>
          <a:bodyPr wrap="none" rtlCol="0">
            <a:spAutoFit/>
          </a:bodyPr>
          <a:lstStyle/>
          <a:p>
            <a:r>
              <a:rPr lang="en-US" dirty="0"/>
              <a:t>a)</a:t>
            </a:r>
          </a:p>
        </p:txBody>
      </p:sp>
      <p:sp>
        <p:nvSpPr>
          <p:cNvPr id="4" name="TextBox 3">
            <a:extLst>
              <a:ext uri="{FF2B5EF4-FFF2-40B4-BE49-F238E27FC236}">
                <a16:creationId xmlns:a16="http://schemas.microsoft.com/office/drawing/2014/main" id="{19767552-A7A5-43F1-8EE2-E57334FDF924}"/>
              </a:ext>
            </a:extLst>
          </p:cNvPr>
          <p:cNvSpPr txBox="1"/>
          <p:nvPr/>
        </p:nvSpPr>
        <p:spPr>
          <a:xfrm>
            <a:off x="0" y="4316492"/>
            <a:ext cx="377026"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320806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81000" y="3733800"/>
            <a:ext cx="4800600" cy="5355312"/>
          </a:xfrm>
          <a:prstGeom prst="rect">
            <a:avLst/>
          </a:prstGeom>
        </p:spPr>
        <p:txBody>
          <a:bodyPr wrap="square">
            <a:spAutoFit/>
          </a:bodyPr>
          <a:lstStyle/>
          <a:p>
            <a:r>
              <a:rPr lang="en-US" b="1" dirty="0"/>
              <a:t>Supplemental Figure 3. GWA by GEMMA of </a:t>
            </a:r>
            <a:r>
              <a:rPr lang="en-US" b="1" i="1" dirty="0"/>
              <a:t>B. cinerea</a:t>
            </a:r>
            <a:r>
              <a:rPr lang="en-US" b="1" dirty="0"/>
              <a:t> lesion size on individual tomato genotypes.</a:t>
            </a:r>
            <a:endParaRPr lang="en-US" dirty="0"/>
          </a:p>
          <a:p>
            <a:r>
              <a:rPr lang="en-US" i="1" dirty="0"/>
              <a:t>Botrytis cinerea </a:t>
            </a:r>
            <a:r>
              <a:rPr lang="en-US" dirty="0"/>
              <a:t>chromosomes are differentiated by shading, alternating light and dark grey.</a:t>
            </a:r>
          </a:p>
          <a:p>
            <a:r>
              <a:rPr lang="en-US" dirty="0"/>
              <a:t>a) Manhattan plot of estimated SNP effect sizes for </a:t>
            </a:r>
            <a:r>
              <a:rPr lang="en-US" i="1" dirty="0"/>
              <a:t>B. cinerea </a:t>
            </a:r>
            <a:r>
              <a:rPr lang="en-US" dirty="0"/>
              <a:t>lesion size using a single tomato accession, LA2093. The 99% permutation threshold for SNP significance is shown with a dotted line, the 99.9% threshold is a dashed line.</a:t>
            </a:r>
          </a:p>
          <a:p>
            <a:r>
              <a:rPr lang="en-US" dirty="0"/>
              <a:t>b) The number of tomato accessions for which a </a:t>
            </a:r>
            <a:r>
              <a:rPr lang="en-US" i="1" dirty="0"/>
              <a:t>B. cinerea</a:t>
            </a:r>
            <a:r>
              <a:rPr lang="en-US" dirty="0"/>
              <a:t> SNP was significantly linked to lesion development using the 99.9% permutation threshold. Frequency is number of phenotypes in which the SNP is significant. Vertical dotted lines identify regions with overlap between the significant SNPs for LA2093 and significance across most (≥10) of tomato genotypes tested.</a:t>
            </a:r>
          </a:p>
          <a:p>
            <a:endParaRPr lang="en-US" dirty="0"/>
          </a:p>
        </p:txBody>
      </p:sp>
    </p:spTree>
    <p:extLst>
      <p:ext uri="{BB962C8B-B14F-4D97-AF65-F5344CB8AC3E}">
        <p14:creationId xmlns:p14="http://schemas.microsoft.com/office/powerpoint/2010/main" val="2371028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8B5EC8-7FA7-4CBE-97F8-8F61F2FB86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8000" cy="4286250"/>
          </a:xfrm>
          <a:prstGeom prst="rect">
            <a:avLst/>
          </a:prstGeom>
        </p:spPr>
      </p:pic>
      <p:pic>
        <p:nvPicPr>
          <p:cNvPr id="9" name="Picture 8">
            <a:extLst>
              <a:ext uri="{FF2B5EF4-FFF2-40B4-BE49-F238E27FC236}">
                <a16:creationId xmlns:a16="http://schemas.microsoft.com/office/drawing/2014/main" id="{B46AE097-1415-4373-ADD7-F376751411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0"/>
            <a:ext cx="3657600" cy="2743200"/>
          </a:xfrm>
          <a:prstGeom prst="rect">
            <a:avLst/>
          </a:prstGeom>
        </p:spPr>
      </p:pic>
      <p:pic>
        <p:nvPicPr>
          <p:cNvPr id="13" name="Picture 12">
            <a:extLst>
              <a:ext uri="{FF2B5EF4-FFF2-40B4-BE49-F238E27FC236}">
                <a16:creationId xmlns:a16="http://schemas.microsoft.com/office/drawing/2014/main" id="{8F451C69-72F1-4149-9586-91F46E744A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055326"/>
            <a:ext cx="6858000" cy="4572000"/>
          </a:xfrm>
          <a:prstGeom prst="rect">
            <a:avLst/>
          </a:prstGeom>
        </p:spPr>
      </p:pic>
      <p:pic>
        <p:nvPicPr>
          <p:cNvPr id="11" name="Picture 10">
            <a:extLst>
              <a:ext uri="{FF2B5EF4-FFF2-40B4-BE49-F238E27FC236}">
                <a16:creationId xmlns:a16="http://schemas.microsoft.com/office/drawing/2014/main" id="{6C6F7BB8-2FE9-4D98-8ED0-DE4A88A170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0400" y="5055326"/>
            <a:ext cx="3657600" cy="2743200"/>
          </a:xfrm>
          <a:prstGeom prst="rect">
            <a:avLst/>
          </a:prstGeom>
        </p:spPr>
      </p:pic>
      <p:sp>
        <p:nvSpPr>
          <p:cNvPr id="2" name="TextBox 1">
            <a:extLst>
              <a:ext uri="{FF2B5EF4-FFF2-40B4-BE49-F238E27FC236}">
                <a16:creationId xmlns:a16="http://schemas.microsoft.com/office/drawing/2014/main" id="{9E3AA3D2-05DE-443F-98E9-C6D077BF112E}"/>
              </a:ext>
            </a:extLst>
          </p:cNvPr>
          <p:cNvSpPr txBox="1"/>
          <p:nvPr/>
        </p:nvSpPr>
        <p:spPr>
          <a:xfrm>
            <a:off x="0" y="152400"/>
            <a:ext cx="365806" cy="369332"/>
          </a:xfrm>
          <a:prstGeom prst="rect">
            <a:avLst/>
          </a:prstGeom>
          <a:noFill/>
        </p:spPr>
        <p:txBody>
          <a:bodyPr wrap="none" rtlCol="0">
            <a:spAutoFit/>
          </a:bodyPr>
          <a:lstStyle/>
          <a:p>
            <a:r>
              <a:rPr lang="en-US" dirty="0"/>
              <a:t>a)</a:t>
            </a:r>
          </a:p>
        </p:txBody>
      </p:sp>
      <p:sp>
        <p:nvSpPr>
          <p:cNvPr id="3" name="TextBox 2">
            <a:extLst>
              <a:ext uri="{FF2B5EF4-FFF2-40B4-BE49-F238E27FC236}">
                <a16:creationId xmlns:a16="http://schemas.microsoft.com/office/drawing/2014/main" id="{5C9B9F58-495D-4CAB-88B4-B1AF4611D8DA}"/>
              </a:ext>
            </a:extLst>
          </p:cNvPr>
          <p:cNvSpPr txBox="1"/>
          <p:nvPr/>
        </p:nvSpPr>
        <p:spPr>
          <a:xfrm>
            <a:off x="0" y="4857751"/>
            <a:ext cx="529426"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331433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6786" y="2696735"/>
            <a:ext cx="4151586" cy="5632311"/>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Supplemental Figure 4. Frequency of overlap in </a:t>
            </a:r>
            <a:r>
              <a:rPr lang="en-US" b="1" i="1" dirty="0">
                <a:latin typeface="Arial" panose="020B0604020202020204" pitchFamily="34" charset="0"/>
                <a:cs typeface="Arial" panose="020B0604020202020204" pitchFamily="34" charset="0"/>
              </a:rPr>
              <a:t>B. cinerea</a:t>
            </a:r>
            <a:r>
              <a:rPr lang="en-US" b="1" dirty="0">
                <a:latin typeface="Arial" panose="020B0604020202020204" pitchFamily="34" charset="0"/>
                <a:cs typeface="Arial" panose="020B0604020202020204" pitchFamily="34" charset="0"/>
              </a:rPr>
              <a:t> GEMMA GWA significance across tomato accessions.</a:t>
            </a:r>
            <a:endParaRPr lang="en-US" dirty="0">
              <a:latin typeface="Arial" panose="020B0604020202020204" pitchFamily="34" charset="0"/>
              <a:cs typeface="Arial" panose="020B0604020202020204" pitchFamily="34" charset="0"/>
            </a:endParaRPr>
          </a:p>
          <a:p>
            <a:pPr marL="342900" indent="-342900">
              <a:buAutoNum type="alphaLcParenR"/>
            </a:pPr>
            <a:r>
              <a:rPr lang="en-US" dirty="0">
                <a:latin typeface="Arial" panose="020B0604020202020204" pitchFamily="34" charset="0"/>
                <a:cs typeface="Arial" panose="020B0604020202020204" pitchFamily="34" charset="0"/>
              </a:rPr>
              <a:t>Frequency with which the top 1000 </a:t>
            </a:r>
            <a:r>
              <a:rPr lang="en-US" i="1" dirty="0">
                <a:latin typeface="Arial" panose="020B0604020202020204" pitchFamily="34" charset="0"/>
                <a:cs typeface="Arial" panose="020B0604020202020204" pitchFamily="34" charset="0"/>
              </a:rPr>
              <a:t>B. cinerea</a:t>
            </a:r>
            <a:r>
              <a:rPr lang="en-US" dirty="0">
                <a:latin typeface="Arial" panose="020B0604020202020204" pitchFamily="34" charset="0"/>
                <a:cs typeface="Arial" panose="020B0604020202020204" pitchFamily="34" charset="0"/>
              </a:rPr>
              <a:t> SNPs per phenotype significantly associated with lesion size on the 12 tomato accessions using the 99.9% permutation threshold. </a:t>
            </a:r>
          </a:p>
          <a:p>
            <a:pPr marL="342900" indent="-342900">
              <a:buAutoNum type="alphaLcParenR"/>
            </a:pPr>
            <a:r>
              <a:rPr lang="en-US" dirty="0">
                <a:latin typeface="Arial" panose="020B0604020202020204" pitchFamily="34" charset="0"/>
                <a:cs typeface="Arial" panose="020B0604020202020204" pitchFamily="34" charset="0"/>
              </a:rPr>
              <a:t>Frequency with which a </a:t>
            </a:r>
            <a:r>
              <a:rPr lang="en-US" i="1" dirty="0">
                <a:latin typeface="Arial" panose="020B0604020202020204" pitchFamily="34" charset="0"/>
                <a:cs typeface="Arial" panose="020B0604020202020204" pitchFamily="34" charset="0"/>
              </a:rPr>
              <a:t>B. cinerea</a:t>
            </a:r>
            <a:r>
              <a:rPr lang="en-US" dirty="0">
                <a:latin typeface="Arial" panose="020B0604020202020204" pitchFamily="34" charset="0"/>
                <a:cs typeface="Arial" panose="020B0604020202020204" pitchFamily="34" charset="0"/>
              </a:rPr>
              <a:t> gene significantly associated with lesion size on the 12 tomato accessions. Genes were called as significant if there was one of the top 1000 significant SNPs per phenotype at the 99.9% permutation threshold within the gene body, or within 2kb of the gene body.</a:t>
            </a:r>
          </a:p>
        </p:txBody>
      </p:sp>
    </p:spTree>
    <p:extLst>
      <p:ext uri="{BB962C8B-B14F-4D97-AF65-F5344CB8AC3E}">
        <p14:creationId xmlns:p14="http://schemas.microsoft.com/office/powerpoint/2010/main" val="24164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28D4AE-5D99-427E-94C0-0B8E37181D1F}"/>
              </a:ext>
            </a:extLst>
          </p:cNvPr>
          <p:cNvPicPr>
            <a:picLocks noChangeAspect="1"/>
          </p:cNvPicPr>
          <p:nvPr/>
        </p:nvPicPr>
        <p:blipFill rotWithShape="1">
          <a:blip r:embed="rId2">
            <a:extLst>
              <a:ext uri="{28A0092B-C50C-407E-A947-70E740481C1C}">
                <a14:useLocalDpi xmlns:a14="http://schemas.microsoft.com/office/drawing/2010/main" val="0"/>
              </a:ext>
            </a:extLst>
          </a:blip>
          <a:srcRect l="13333" b="10000"/>
          <a:stretch/>
        </p:blipFill>
        <p:spPr>
          <a:xfrm>
            <a:off x="53634" y="2704344"/>
            <a:ext cx="3325053" cy="3452940"/>
          </a:xfrm>
          <a:prstGeom prst="rect">
            <a:avLst/>
          </a:prstGeom>
        </p:spPr>
      </p:pic>
      <p:pic>
        <p:nvPicPr>
          <p:cNvPr id="9" name="Picture 8">
            <a:extLst>
              <a:ext uri="{FF2B5EF4-FFF2-40B4-BE49-F238E27FC236}">
                <a16:creationId xmlns:a16="http://schemas.microsoft.com/office/drawing/2014/main" id="{287301AE-4C85-4E28-8581-A1DDFA6A7C4B}"/>
              </a:ext>
            </a:extLst>
          </p:cNvPr>
          <p:cNvPicPr>
            <a:picLocks noChangeAspect="1"/>
          </p:cNvPicPr>
          <p:nvPr/>
        </p:nvPicPr>
        <p:blipFill rotWithShape="1">
          <a:blip r:embed="rId3">
            <a:extLst>
              <a:ext uri="{28A0092B-C50C-407E-A947-70E740481C1C}">
                <a14:useLocalDpi xmlns:a14="http://schemas.microsoft.com/office/drawing/2010/main" val="0"/>
              </a:ext>
            </a:extLst>
          </a:blip>
          <a:srcRect l="8022" t="7778" r="6423" b="6666"/>
          <a:stretch/>
        </p:blipFill>
        <p:spPr>
          <a:xfrm>
            <a:off x="3499374" y="2889776"/>
            <a:ext cx="3282426" cy="3282424"/>
          </a:xfrm>
          <a:prstGeom prst="rect">
            <a:avLst/>
          </a:prstGeom>
        </p:spPr>
      </p:pic>
      <p:sp>
        <p:nvSpPr>
          <p:cNvPr id="2" name="TextBox 1">
            <a:extLst>
              <a:ext uri="{FF2B5EF4-FFF2-40B4-BE49-F238E27FC236}">
                <a16:creationId xmlns:a16="http://schemas.microsoft.com/office/drawing/2014/main" id="{AA3A7EE2-09D7-4988-9E70-F2472A5EC531}"/>
              </a:ext>
            </a:extLst>
          </p:cNvPr>
          <p:cNvSpPr txBox="1"/>
          <p:nvPr/>
        </p:nvSpPr>
        <p:spPr>
          <a:xfrm>
            <a:off x="152400" y="2590800"/>
            <a:ext cx="365806" cy="369332"/>
          </a:xfrm>
          <a:prstGeom prst="rect">
            <a:avLst/>
          </a:prstGeom>
          <a:noFill/>
        </p:spPr>
        <p:txBody>
          <a:bodyPr wrap="none" rtlCol="0">
            <a:spAutoFit/>
          </a:bodyPr>
          <a:lstStyle/>
          <a:p>
            <a:r>
              <a:rPr lang="en-US" dirty="0"/>
              <a:t>a)</a:t>
            </a:r>
          </a:p>
        </p:txBody>
      </p:sp>
      <p:sp>
        <p:nvSpPr>
          <p:cNvPr id="6" name="TextBox 5">
            <a:extLst>
              <a:ext uri="{FF2B5EF4-FFF2-40B4-BE49-F238E27FC236}">
                <a16:creationId xmlns:a16="http://schemas.microsoft.com/office/drawing/2014/main" id="{0A1D7DB7-C460-47DB-A0B3-6261CF93612A}"/>
              </a:ext>
            </a:extLst>
          </p:cNvPr>
          <p:cNvSpPr txBox="1"/>
          <p:nvPr/>
        </p:nvSpPr>
        <p:spPr>
          <a:xfrm>
            <a:off x="3733800" y="2590800"/>
            <a:ext cx="380232"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202030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819400"/>
            <a:ext cx="4686300" cy="5078313"/>
          </a:xfrm>
          <a:prstGeom prst="rect">
            <a:avLst/>
          </a:prstGeom>
        </p:spPr>
        <p:txBody>
          <a:bodyPr wrap="square">
            <a:spAutoFit/>
          </a:bodyPr>
          <a:lstStyle/>
          <a:p>
            <a:r>
              <a:rPr lang="en-US" b="1">
                <a:latin typeface="Arial" panose="020B0604020202020204" pitchFamily="34" charset="0"/>
                <a:cs typeface="Arial" panose="020B0604020202020204" pitchFamily="34" charset="0"/>
              </a:rPr>
              <a:t>Supplemental Figure 5. </a:t>
            </a:r>
            <a:r>
              <a:rPr lang="en-US" b="1" dirty="0">
                <a:latin typeface="Arial" panose="020B0604020202020204" pitchFamily="34" charset="0"/>
                <a:cs typeface="Arial" panose="020B0604020202020204" pitchFamily="34" charset="0"/>
              </a:rPr>
              <a:t>GEMMA GWA analysis of domestication sensitivity in </a:t>
            </a:r>
            <a:r>
              <a:rPr lang="en-US" b="1" i="1" dirty="0">
                <a:latin typeface="Arial" panose="020B0604020202020204" pitchFamily="34" charset="0"/>
                <a:cs typeface="Arial" panose="020B0604020202020204" pitchFamily="34" charset="0"/>
              </a:rPr>
              <a:t>B. cinerea</a:t>
            </a:r>
            <a:r>
              <a:rPr lang="en-US" b="1"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Domestication sensitivity of each isolate was estimated using the average virulence on the wild and domesticated tomato germplasm and using calculated Sensitivity. This was then utilized for GWA mapping by GEMMA.</a:t>
            </a:r>
          </a:p>
          <a:p>
            <a:r>
              <a:rPr lang="en-US" dirty="0">
                <a:latin typeface="Arial" panose="020B0604020202020204" pitchFamily="34" charset="0"/>
                <a:cs typeface="Arial" panose="020B0604020202020204" pitchFamily="34" charset="0"/>
              </a:rPr>
              <a:t>a) Venn diagram of overlapping SNPs identified as crossing the 99.9% permutation threshold for each trait.</a:t>
            </a:r>
          </a:p>
          <a:p>
            <a:r>
              <a:rPr lang="en-US" dirty="0">
                <a:latin typeface="Arial" panose="020B0604020202020204" pitchFamily="34" charset="0"/>
                <a:cs typeface="Arial" panose="020B0604020202020204" pitchFamily="34" charset="0"/>
              </a:rPr>
              <a:t>b) Venn diagram of overlapping genes identified as crossing the 99.9% permutation threshold for each trait. Genes were called as significant if there was one significant SNP within the gene body or within 2kb of the gene body.</a:t>
            </a:r>
          </a:p>
        </p:txBody>
      </p:sp>
    </p:spTree>
    <p:extLst>
      <p:ext uri="{BB962C8B-B14F-4D97-AF65-F5344CB8AC3E}">
        <p14:creationId xmlns:p14="http://schemas.microsoft.com/office/powerpoint/2010/main" val="39607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23805</TotalTime>
  <Words>529</Words>
  <Application>Microsoft Office PowerPoint</Application>
  <PresentationFormat>On-screen Show (4:3)</PresentationFormat>
  <Paragraphs>26</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California,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Soltis</dc:creator>
  <cp:lastModifiedBy>N S</cp:lastModifiedBy>
  <cp:revision>58</cp:revision>
  <dcterms:created xsi:type="dcterms:W3CDTF">2018-01-09T00:51:21Z</dcterms:created>
  <dcterms:modified xsi:type="dcterms:W3CDTF">2018-10-23T23:59:57Z</dcterms:modified>
</cp:coreProperties>
</file>