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57" r:id="rId4"/>
    <p:sldId id="259" r:id="rId5"/>
    <p:sldId id="260" r:id="rId6"/>
    <p:sldId id="261" r:id="rId7"/>
    <p:sldId id="262" r:id="rId8"/>
    <p:sldId id="263" r:id="rId9"/>
    <p:sldId id="272" r:id="rId10"/>
    <p:sldId id="264" r:id="rId11"/>
    <p:sldId id="265" r:id="rId12"/>
    <p:sldId id="271" r:id="rId13"/>
    <p:sldId id="266" r:id="rId14"/>
    <p:sldId id="267" r:id="rId15"/>
    <p:sldId id="268" r:id="rId16"/>
    <p:sldId id="269" r:id="rId17"/>
    <p:sldId id="270"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982" autoAdjust="0"/>
  </p:normalViewPr>
  <p:slideViewPr>
    <p:cSldViewPr>
      <p:cViewPr>
        <p:scale>
          <a:sx n="63" d="100"/>
          <a:sy n="63" d="100"/>
        </p:scale>
        <p:origin x="-1512" y="138"/>
      </p:cViewPr>
      <p:guideLst>
        <p:guide orient="horz" pos="2160"/>
        <p:guide pos="2880"/>
      </p:guideLst>
    </p:cSldViewPr>
  </p:slideViewPr>
  <p:notesTextViewPr>
    <p:cViewPr>
      <p:scale>
        <a:sx n="1" d="1"/>
        <a:sy n="1" d="1"/>
      </p:scale>
      <p:origin x="0" y="0"/>
    </p:cViewPr>
  </p:notesTextViewPr>
  <p:sorterViewPr>
    <p:cViewPr>
      <p:scale>
        <a:sx n="100" d="100"/>
        <a:sy n="100" d="100"/>
      </p:scale>
      <p:origin x="0" y="86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065F15-D094-4F50-876D-B5E6338B17E9}" type="datetimeFigureOut">
              <a:rPr lang="en-US" smtClean="0"/>
              <a:t>6/5/2017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80252C-298C-446C-9D96-F8FCCF964091}" type="slidenum">
              <a:rPr lang="en-US" smtClean="0"/>
              <a:t>‹#›</a:t>
            </a:fld>
            <a:endParaRPr lang="en-US"/>
          </a:p>
        </p:txBody>
      </p:sp>
    </p:spTree>
    <p:extLst>
      <p:ext uri="{BB962C8B-B14F-4D97-AF65-F5344CB8AC3E}">
        <p14:creationId xmlns:p14="http://schemas.microsoft.com/office/powerpoint/2010/main" val="3349609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Francis Galton (1889) quantified inheritance with parent-offspring plots</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Dotted line = perfect inheritance</a:t>
            </a:r>
          </a:p>
          <a:p>
            <a:r>
              <a:rPr lang="en-US" sz="1200" kern="1200" dirty="0" smtClean="0">
                <a:solidFill>
                  <a:schemeClr val="tx1"/>
                </a:solidFill>
                <a:effectLst/>
                <a:latin typeface="+mn-lt"/>
                <a:ea typeface="+mn-ea"/>
                <a:cs typeface="+mn-cs"/>
              </a:rPr>
              <a:t>Black line = regression line in reality. Thus</a:t>
            </a:r>
            <a:r>
              <a:rPr lang="en-US" sz="1200" kern="1200" baseline="0" dirty="0" smtClean="0">
                <a:solidFill>
                  <a:schemeClr val="tx1"/>
                </a:solidFill>
                <a:effectLst/>
                <a:latin typeface="+mn-lt"/>
                <a:ea typeface="+mn-ea"/>
                <a:cs typeface="+mn-cs"/>
              </a:rPr>
              <a:t> “regression to the mean”</a:t>
            </a:r>
            <a:endParaRPr lang="en-US" dirty="0"/>
          </a:p>
        </p:txBody>
      </p:sp>
      <p:sp>
        <p:nvSpPr>
          <p:cNvPr id="4" name="Slide Number Placeholder 3"/>
          <p:cNvSpPr>
            <a:spLocks noGrp="1"/>
          </p:cNvSpPr>
          <p:nvPr>
            <p:ph type="sldNum" sz="quarter" idx="10"/>
          </p:nvPr>
        </p:nvSpPr>
        <p:spPr/>
        <p:txBody>
          <a:bodyPr/>
          <a:lstStyle/>
          <a:p>
            <a:fld id="{9580252C-298C-446C-9D96-F8FCCF964091}" type="slidenum">
              <a:rPr lang="en-US" smtClean="0"/>
              <a:t>4</a:t>
            </a:fld>
            <a:endParaRPr lang="en-US"/>
          </a:p>
        </p:txBody>
      </p:sp>
    </p:spTree>
    <p:extLst>
      <p:ext uri="{BB962C8B-B14F-4D97-AF65-F5344CB8AC3E}">
        <p14:creationId xmlns:p14="http://schemas.microsoft.com/office/powerpoint/2010/main" val="127757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Response to selection as a regression problem.  (a) A plot of hypothetical mid-offspring values and a function of hypothetical mid-parental values, showing, the slope of the regression line (heavy line).</a:t>
            </a:r>
            <a:endParaRPr lang="en-US" dirty="0"/>
          </a:p>
        </p:txBody>
      </p:sp>
      <p:sp>
        <p:nvSpPr>
          <p:cNvPr id="4" name="Slide Number Placeholder 3"/>
          <p:cNvSpPr>
            <a:spLocks noGrp="1"/>
          </p:cNvSpPr>
          <p:nvPr>
            <p:ph type="sldNum" sz="quarter" idx="10"/>
          </p:nvPr>
        </p:nvSpPr>
        <p:spPr/>
        <p:txBody>
          <a:bodyPr/>
          <a:lstStyle/>
          <a:p>
            <a:fld id="{9580252C-298C-446C-9D96-F8FCCF964091}" type="slidenum">
              <a:rPr lang="en-US" smtClean="0"/>
              <a:t>13</a:t>
            </a:fld>
            <a:endParaRPr lang="en-US"/>
          </a:p>
        </p:txBody>
      </p:sp>
    </p:spTree>
    <p:extLst>
      <p:ext uri="{BB962C8B-B14F-4D97-AF65-F5344CB8AC3E}">
        <p14:creationId xmlns:p14="http://schemas.microsoft.com/office/powerpoint/2010/main" val="3880425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Response to selection as a regression problem.  (b) Truncation selection acts so that one set of parents (points shown in black) becomes the actual parents of the next generation.  Their trait mean is z bar * , whereas the mean of all potential parents (blue and black points) is z bar.  The vertical lines project those means up to the regression, which yields the two expected offspring means (horizontal lines), and hence the expected response to selection, delta</a:t>
            </a:r>
            <a:r>
              <a:rPr lang="en-US" sz="1200" kern="1200" baseline="0" dirty="0" smtClean="0">
                <a:solidFill>
                  <a:schemeClr val="tx1"/>
                </a:solidFill>
                <a:effectLst/>
                <a:latin typeface="+mn-lt"/>
                <a:ea typeface="+mn-ea"/>
                <a:cs typeface="+mn-cs"/>
              </a:rPr>
              <a:t> z bar</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9580252C-298C-446C-9D96-F8FCCF964091}" type="slidenum">
              <a:rPr lang="en-US" smtClean="0"/>
              <a:t>14</a:t>
            </a:fld>
            <a:endParaRPr lang="en-US"/>
          </a:p>
        </p:txBody>
      </p:sp>
    </p:spTree>
    <p:extLst>
      <p:ext uri="{BB962C8B-B14F-4D97-AF65-F5344CB8AC3E}">
        <p14:creationId xmlns:p14="http://schemas.microsoft.com/office/powerpoint/2010/main" val="2231568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Response to selection in a set of replicate populations of finite size.  In the simulations depicted here, 100 lineages of moderate size (  respond to a very slight directional selection (s=0.01) for 400 generations.  The trajectories of the lineage means (shown in black) reflect both response to selection and drift.  The deterministic response to selection is shown as a white line.  The 99% confidence limits for the overall lineage mean are shown with blue lines. </a:t>
            </a:r>
            <a:endParaRPr lang="en-US" dirty="0"/>
          </a:p>
        </p:txBody>
      </p:sp>
      <p:sp>
        <p:nvSpPr>
          <p:cNvPr id="4" name="Slide Number Placeholder 3"/>
          <p:cNvSpPr>
            <a:spLocks noGrp="1"/>
          </p:cNvSpPr>
          <p:nvPr>
            <p:ph type="sldNum" sz="quarter" idx="10"/>
          </p:nvPr>
        </p:nvSpPr>
        <p:spPr/>
        <p:txBody>
          <a:bodyPr/>
          <a:lstStyle/>
          <a:p>
            <a:fld id="{9580252C-298C-446C-9D96-F8FCCF964091}" type="slidenum">
              <a:rPr lang="en-US" smtClean="0"/>
              <a:t>15</a:t>
            </a:fld>
            <a:endParaRPr lang="en-US"/>
          </a:p>
        </p:txBody>
      </p:sp>
    </p:spTree>
    <p:extLst>
      <p:ext uri="{BB962C8B-B14F-4D97-AF65-F5344CB8AC3E}">
        <p14:creationId xmlns:p14="http://schemas.microsoft.com/office/powerpoint/2010/main" val="2225452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Responses to deliberate selection for increased and decreased bristle counts in </a:t>
            </a:r>
            <a:r>
              <a:rPr lang="en-US" sz="1200" i="1" kern="1200" dirty="0" smtClean="0">
                <a:solidFill>
                  <a:schemeClr val="tx1"/>
                </a:solidFill>
                <a:effectLst/>
                <a:latin typeface="+mn-lt"/>
                <a:ea typeface="+mn-ea"/>
                <a:cs typeface="+mn-cs"/>
              </a:rPr>
              <a:t>Drosophila </a:t>
            </a:r>
            <a:r>
              <a:rPr lang="en-US" sz="1200" i="1" kern="1200" dirty="0" err="1" smtClean="0">
                <a:solidFill>
                  <a:schemeClr val="tx1"/>
                </a:solidFill>
                <a:effectLst/>
                <a:latin typeface="+mn-lt"/>
                <a:ea typeface="+mn-ea"/>
                <a:cs typeface="+mn-cs"/>
              </a:rPr>
              <a:t>melanogater</a:t>
            </a:r>
            <a:r>
              <a:rPr lang="en-US" sz="1200" i="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Replicate lines were established from an inbred base population so that any responses to selection would be based on mutational input.  (a) Upper panel, responses to selection on abdominal bristle counts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truncational</a:t>
            </a:r>
            <a:r>
              <a:rPr lang="en-US" sz="1200" kern="1200" dirty="0" smtClean="0">
                <a:solidFill>
                  <a:schemeClr val="tx1"/>
                </a:solidFill>
                <a:effectLst/>
                <a:latin typeface="+mn-lt"/>
                <a:ea typeface="+mn-ea"/>
                <a:cs typeface="+mn-cs"/>
              </a:rPr>
              <a:t> selection. And asymptote is nonzero. Some other selectiv</a:t>
            </a:r>
            <a:r>
              <a:rPr lang="en-US" sz="1200" kern="1200" baseline="0" dirty="0" smtClean="0">
                <a:solidFill>
                  <a:schemeClr val="tx1"/>
                </a:solidFill>
                <a:effectLst/>
                <a:latin typeface="+mn-lt"/>
                <a:ea typeface="+mn-ea"/>
                <a:cs typeface="+mn-cs"/>
              </a:rPr>
              <a:t>e pressure is likely opposing the experimental selection</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 Lower panel, responses to selection on </a:t>
            </a:r>
            <a:r>
              <a:rPr lang="en-US" sz="1200" kern="1200" dirty="0" err="1" smtClean="0">
                <a:solidFill>
                  <a:schemeClr val="tx1"/>
                </a:solidFill>
                <a:effectLst/>
                <a:latin typeface="+mn-lt"/>
                <a:ea typeface="+mn-ea"/>
                <a:cs typeface="+mn-cs"/>
              </a:rPr>
              <a:t>sternopleural</a:t>
            </a:r>
            <a:r>
              <a:rPr lang="en-US" sz="1200" kern="1200" dirty="0" smtClean="0">
                <a:solidFill>
                  <a:schemeClr val="tx1"/>
                </a:solidFill>
                <a:effectLst/>
                <a:latin typeface="+mn-lt"/>
                <a:ea typeface="+mn-ea"/>
                <a:cs typeface="+mn-cs"/>
              </a:rPr>
              <a:t> bristle count. From Mackay et al (2005).</a:t>
            </a:r>
          </a:p>
          <a:p>
            <a:endParaRPr lang="en-US" dirty="0"/>
          </a:p>
        </p:txBody>
      </p:sp>
      <p:sp>
        <p:nvSpPr>
          <p:cNvPr id="4" name="Slide Number Placeholder 3"/>
          <p:cNvSpPr>
            <a:spLocks noGrp="1"/>
          </p:cNvSpPr>
          <p:nvPr>
            <p:ph type="sldNum" sz="quarter" idx="10"/>
          </p:nvPr>
        </p:nvSpPr>
        <p:spPr/>
        <p:txBody>
          <a:bodyPr/>
          <a:lstStyle/>
          <a:p>
            <a:fld id="{9580252C-298C-446C-9D96-F8FCCF964091}" type="slidenum">
              <a:rPr lang="en-US" smtClean="0"/>
              <a:t>16</a:t>
            </a:fld>
            <a:endParaRPr lang="en-US"/>
          </a:p>
        </p:txBody>
      </p:sp>
    </p:spTree>
    <p:extLst>
      <p:ext uri="{BB962C8B-B14F-4D97-AF65-F5344CB8AC3E}">
        <p14:creationId xmlns:p14="http://schemas.microsoft.com/office/powerpoint/2010/main" val="1841340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Lande</a:t>
            </a:r>
            <a:r>
              <a:rPr lang="en-US" dirty="0" smtClean="0"/>
              <a:t> (1979)</a:t>
            </a:r>
            <a:r>
              <a:rPr lang="en-US" baseline="0" dirty="0" smtClean="0"/>
              <a:t> building on models developed by Weinberg (1908), Fisher (1918), Wright (1921) and others (see references in Joe’s lecture 1.1).</a:t>
            </a:r>
            <a:endParaRPr lang="en-US" dirty="0"/>
          </a:p>
        </p:txBody>
      </p:sp>
      <p:sp>
        <p:nvSpPr>
          <p:cNvPr id="4" name="Slide Number Placeholder 3"/>
          <p:cNvSpPr>
            <a:spLocks noGrp="1"/>
          </p:cNvSpPr>
          <p:nvPr>
            <p:ph type="sldNum" sz="quarter" idx="10"/>
          </p:nvPr>
        </p:nvSpPr>
        <p:spPr/>
        <p:txBody>
          <a:bodyPr/>
          <a:lstStyle/>
          <a:p>
            <a:fld id="{9580252C-298C-446C-9D96-F8FCCF964091}" type="slidenum">
              <a:rPr lang="en-US" smtClean="0"/>
              <a:t>5</a:t>
            </a:fld>
            <a:endParaRPr lang="en-US"/>
          </a:p>
        </p:txBody>
      </p:sp>
    </p:spTree>
    <p:extLst>
      <p:ext uri="{BB962C8B-B14F-4D97-AF65-F5344CB8AC3E}">
        <p14:creationId xmlns:p14="http://schemas.microsoft.com/office/powerpoint/2010/main" val="360838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a:t>
            </a:r>
            <a:r>
              <a:rPr lang="en-US" dirty="0" err="1" smtClean="0"/>
              <a:t>Landes</a:t>
            </a:r>
            <a:r>
              <a:rPr lang="en-US" dirty="0" smtClean="0"/>
              <a:t> (1979) notation.</a:t>
            </a:r>
            <a:endParaRPr lang="en-US" dirty="0"/>
          </a:p>
        </p:txBody>
      </p:sp>
      <p:sp>
        <p:nvSpPr>
          <p:cNvPr id="4" name="Slide Number Placeholder 3"/>
          <p:cNvSpPr>
            <a:spLocks noGrp="1"/>
          </p:cNvSpPr>
          <p:nvPr>
            <p:ph type="sldNum" sz="quarter" idx="10"/>
          </p:nvPr>
        </p:nvSpPr>
        <p:spPr/>
        <p:txBody>
          <a:bodyPr/>
          <a:lstStyle/>
          <a:p>
            <a:fld id="{9580252C-298C-446C-9D96-F8FCCF964091}" type="slidenum">
              <a:rPr lang="en-US" smtClean="0"/>
              <a:t>6</a:t>
            </a:fld>
            <a:endParaRPr lang="en-US"/>
          </a:p>
        </p:txBody>
      </p:sp>
    </p:spTree>
    <p:extLst>
      <p:ext uri="{BB962C8B-B14F-4D97-AF65-F5344CB8AC3E}">
        <p14:creationId xmlns:p14="http://schemas.microsoft.com/office/powerpoint/2010/main" val="2287087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Cockerham</a:t>
            </a:r>
            <a:r>
              <a:rPr lang="en-US" dirty="0" smtClean="0"/>
              <a:t> (1954</a:t>
            </a:r>
            <a:r>
              <a:rPr lang="en-US" dirty="0" smtClean="0"/>
              <a:t>)</a:t>
            </a:r>
          </a:p>
          <a:p>
            <a:endParaRPr lang="en-US" dirty="0" smtClean="0"/>
          </a:p>
          <a:p>
            <a:r>
              <a:rPr lang="en-US" dirty="0" smtClean="0"/>
              <a:t>For parents and offspring: r</a:t>
            </a:r>
            <a:r>
              <a:rPr lang="en-US" baseline="0" dirty="0" smtClean="0"/>
              <a:t> = ½</a:t>
            </a:r>
          </a:p>
          <a:p>
            <a:r>
              <a:rPr lang="en-US" baseline="0" dirty="0" smtClean="0"/>
              <a:t>r ^ 2 = ¼</a:t>
            </a:r>
          </a:p>
          <a:p>
            <a:r>
              <a:rPr lang="en-US" baseline="0" dirty="0" smtClean="0"/>
              <a:t>r ^ 3 = 1/8</a:t>
            </a:r>
          </a:p>
          <a:p>
            <a:r>
              <a:rPr lang="en-US" baseline="0" dirty="0" smtClean="0"/>
              <a:t>---- Diminishing series of contributions</a:t>
            </a:r>
            <a:endParaRPr lang="en-US" dirty="0"/>
          </a:p>
        </p:txBody>
      </p:sp>
      <p:sp>
        <p:nvSpPr>
          <p:cNvPr id="4" name="Slide Number Placeholder 3"/>
          <p:cNvSpPr>
            <a:spLocks noGrp="1"/>
          </p:cNvSpPr>
          <p:nvPr>
            <p:ph type="sldNum" sz="quarter" idx="10"/>
          </p:nvPr>
        </p:nvSpPr>
        <p:spPr/>
        <p:txBody>
          <a:bodyPr/>
          <a:lstStyle/>
          <a:p>
            <a:fld id="{9580252C-298C-446C-9D96-F8FCCF964091}" type="slidenum">
              <a:rPr lang="en-US" smtClean="0"/>
              <a:t>7</a:t>
            </a:fld>
            <a:endParaRPr lang="en-US"/>
          </a:p>
        </p:txBody>
      </p:sp>
    </p:spTree>
    <p:extLst>
      <p:ext uri="{BB962C8B-B14F-4D97-AF65-F5344CB8AC3E}">
        <p14:creationId xmlns:p14="http://schemas.microsoft.com/office/powerpoint/2010/main" val="1465924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Radiograph of a </a:t>
            </a:r>
            <a:r>
              <a:rPr lang="en-US" sz="1200" kern="1200" dirty="0" err="1" smtClean="0">
                <a:solidFill>
                  <a:schemeClr val="tx1"/>
                </a:solidFill>
                <a:effectLst/>
                <a:latin typeface="+mn-lt"/>
                <a:ea typeface="+mn-ea"/>
                <a:cs typeface="+mn-cs"/>
              </a:rPr>
              <a:t>natricine</a:t>
            </a:r>
            <a:r>
              <a:rPr lang="en-US" sz="1200" kern="1200" dirty="0" smtClean="0">
                <a:solidFill>
                  <a:schemeClr val="tx1"/>
                </a:solidFill>
                <a:effectLst/>
                <a:latin typeface="+mn-lt"/>
                <a:ea typeface="+mn-ea"/>
                <a:cs typeface="+mn-cs"/>
              </a:rPr>
              <a:t> snake showing vertebrae in the body and tail.  These two vertebral numbers can be assessed, without recourse to radiography, by counting ventral and </a:t>
            </a:r>
            <a:r>
              <a:rPr lang="en-US" sz="1200" kern="1200" dirty="0" err="1" smtClean="0">
                <a:solidFill>
                  <a:schemeClr val="tx1"/>
                </a:solidFill>
                <a:effectLst/>
                <a:latin typeface="+mn-lt"/>
                <a:ea typeface="+mn-ea"/>
                <a:cs typeface="+mn-cs"/>
              </a:rPr>
              <a:t>subcaudal</a:t>
            </a:r>
            <a:r>
              <a:rPr lang="en-US" sz="1200" kern="1200" dirty="0" smtClean="0">
                <a:solidFill>
                  <a:schemeClr val="tx1"/>
                </a:solidFill>
                <a:effectLst/>
                <a:latin typeface="+mn-lt"/>
                <a:ea typeface="+mn-ea"/>
                <a:cs typeface="+mn-cs"/>
              </a:rPr>
              <a:t> scales.  The electronic object is a </a:t>
            </a:r>
            <a:r>
              <a:rPr lang="en-US" sz="1200" kern="1200" dirty="0" err="1" smtClean="0">
                <a:solidFill>
                  <a:schemeClr val="tx1"/>
                </a:solidFill>
                <a:effectLst/>
                <a:latin typeface="+mn-lt"/>
                <a:ea typeface="+mn-ea"/>
                <a:cs typeface="+mn-cs"/>
              </a:rPr>
              <a:t>radiotransmitter</a:t>
            </a:r>
            <a:r>
              <a:rPr lang="en-US" sz="1200" kern="1200" dirty="0" smtClean="0">
                <a:solidFill>
                  <a:schemeClr val="tx1"/>
                </a:solidFill>
                <a:effectLst/>
                <a:latin typeface="+mn-lt"/>
                <a:ea typeface="+mn-ea"/>
                <a:cs typeface="+mn-cs"/>
              </a:rPr>
              <a:t> used to study thermoregulation in free-ranging females during pregnancy.  The histogram</a:t>
            </a:r>
            <a:r>
              <a:rPr lang="en-US" sz="1200" kern="1200" baseline="0" dirty="0" smtClean="0">
                <a:solidFill>
                  <a:schemeClr val="tx1"/>
                </a:solidFill>
                <a:effectLst/>
                <a:latin typeface="+mn-lt"/>
                <a:ea typeface="+mn-ea"/>
                <a:cs typeface="+mn-cs"/>
              </a:rPr>
              <a:t> shows variation in body vertebral counts in a single population of garter snakes (n=746).</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580252C-298C-446C-9D96-F8FCCF964091}" type="slidenum">
              <a:rPr lang="en-US" smtClean="0"/>
              <a:t>8</a:t>
            </a:fld>
            <a:endParaRPr lang="en-US"/>
          </a:p>
        </p:txBody>
      </p:sp>
    </p:spTree>
    <p:extLst>
      <p:ext uri="{BB962C8B-B14F-4D97-AF65-F5344CB8AC3E}">
        <p14:creationId xmlns:p14="http://schemas.microsoft.com/office/powerpoint/2010/main" val="3918695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Offspring vs. parent heritability plots in the garter snake </a:t>
            </a:r>
            <a:r>
              <a:rPr lang="en-US" sz="1200" b="1" i="1" kern="1200" dirty="0" err="1" smtClean="0">
                <a:solidFill>
                  <a:schemeClr val="tx1"/>
                </a:solidFill>
                <a:effectLst/>
                <a:latin typeface="+mn-lt"/>
                <a:ea typeface="+mn-ea"/>
                <a:cs typeface="+mn-cs"/>
              </a:rPr>
              <a:t>Thamnophis</a:t>
            </a:r>
            <a:r>
              <a:rPr lang="en-US" sz="1200" b="1" i="1" kern="1200" dirty="0" smtClean="0">
                <a:solidFill>
                  <a:schemeClr val="tx1"/>
                </a:solidFill>
                <a:effectLst/>
                <a:latin typeface="+mn-lt"/>
                <a:ea typeface="+mn-ea"/>
                <a:cs typeface="+mn-cs"/>
              </a:rPr>
              <a:t> </a:t>
            </a:r>
            <a:r>
              <a:rPr lang="en-US" sz="1200" b="1" i="1" kern="1200" dirty="0" err="1" smtClean="0">
                <a:solidFill>
                  <a:schemeClr val="tx1"/>
                </a:solidFill>
                <a:effectLst/>
                <a:latin typeface="+mn-lt"/>
                <a:ea typeface="+mn-ea"/>
                <a:cs typeface="+mn-cs"/>
              </a:rPr>
              <a:t>elegans</a:t>
            </a:r>
            <a:r>
              <a:rPr lang="en-US" sz="1200" b="1" kern="1200" dirty="0" smtClean="0">
                <a:solidFill>
                  <a:schemeClr val="tx1"/>
                </a:solidFill>
                <a:effectLst/>
                <a:latin typeface="+mn-lt"/>
                <a:ea typeface="+mn-ea"/>
                <a:cs typeface="+mn-cs"/>
              </a:rPr>
              <a:t> (inland population).</a:t>
            </a:r>
            <a:r>
              <a:rPr lang="en-US" sz="1200" kern="1200" dirty="0" smtClean="0">
                <a:solidFill>
                  <a:schemeClr val="tx1"/>
                </a:solidFill>
                <a:effectLst/>
                <a:latin typeface="+mn-lt"/>
                <a:ea typeface="+mn-ea"/>
                <a:cs typeface="+mn-cs"/>
              </a:rPr>
              <a:t> (a) The average body vertebral count of daughters is plotted against the mother’s count:</a:t>
            </a:r>
            <a:r>
              <a:rPr lang="en-US" sz="1200" i="1" kern="1200" dirty="0" smtClean="0">
                <a:solidFill>
                  <a:schemeClr val="tx1"/>
                </a:solidFill>
                <a:effectLst/>
                <a:latin typeface="+mn-lt"/>
                <a:ea typeface="+mn-ea"/>
                <a:cs typeface="+mn-cs"/>
              </a:rPr>
              <a:t> n</a:t>
            </a:r>
            <a:r>
              <a:rPr lang="en-US" sz="1200" kern="1200" dirty="0" smtClean="0">
                <a:solidFill>
                  <a:schemeClr val="tx1"/>
                </a:solidFill>
                <a:effectLst/>
                <a:latin typeface="+mn-lt"/>
                <a:ea typeface="+mn-ea"/>
                <a:cs typeface="+mn-cs"/>
              </a:rPr>
              <a:t> = 151, corresponding to a estimated genetic variance of 8.17 ± 1.70 </a:t>
            </a:r>
            <a:r>
              <a:rPr lang="en-US" sz="1200" kern="1200" dirty="0" err="1" smtClean="0">
                <a:solidFill>
                  <a:schemeClr val="tx1"/>
                </a:solidFill>
                <a:effectLst/>
                <a:latin typeface="+mn-lt"/>
                <a:ea typeface="+mn-ea"/>
                <a:cs typeface="+mn-cs"/>
              </a:rPr>
              <a:t>s.e.</a:t>
            </a:r>
            <a:r>
              <a:rPr lang="en-US" sz="1200" kern="1200" dirty="0" smtClean="0">
                <a:solidFill>
                  <a:schemeClr val="tx1"/>
                </a:solidFill>
                <a:effectLst/>
                <a:latin typeface="+mn-lt"/>
                <a:ea typeface="+mn-ea"/>
                <a:cs typeface="+mn-cs"/>
              </a:rPr>
              <a:t>,</a:t>
            </a:r>
            <a:r>
              <a:rPr lang="en-US" sz="1200" i="1" kern="1200" dirty="0" smtClean="0">
                <a:solidFill>
                  <a:schemeClr val="tx1"/>
                </a:solidFill>
                <a:effectLst/>
                <a:latin typeface="+mn-lt"/>
                <a:ea typeface="+mn-ea"/>
                <a:cs typeface="+mn-cs"/>
              </a:rPr>
              <a:t> h</a:t>
            </a:r>
            <a:r>
              <a:rPr lang="en-US" sz="1200" i="1" kern="1200" baseline="30000" dirty="0" smtClean="0">
                <a:solidFill>
                  <a:schemeClr val="tx1"/>
                </a:solidFill>
                <a:effectLst/>
                <a:latin typeface="+mn-lt"/>
                <a:ea typeface="+mn-ea"/>
                <a:cs typeface="+mn-cs"/>
              </a:rPr>
              <a:t>2</a:t>
            </a:r>
            <a:r>
              <a:rPr lang="en-US" sz="1200" kern="1200" dirty="0" smtClean="0">
                <a:solidFill>
                  <a:schemeClr val="tx1"/>
                </a:solidFill>
                <a:effectLst/>
                <a:latin typeface="+mn-lt"/>
                <a:ea typeface="+mn-ea"/>
                <a:cs typeface="+mn-cs"/>
              </a:rPr>
              <a:t> = 0.54 ±0.10 </a:t>
            </a:r>
            <a:r>
              <a:rPr lang="en-US" sz="1200" kern="1200" dirty="0" err="1" smtClean="0">
                <a:solidFill>
                  <a:schemeClr val="tx1"/>
                </a:solidFill>
                <a:effectLst/>
                <a:latin typeface="+mn-lt"/>
                <a:ea typeface="+mn-ea"/>
                <a:cs typeface="+mn-cs"/>
              </a:rPr>
              <a:t>s.e.</a:t>
            </a:r>
            <a:r>
              <a:rPr lang="en-US" sz="1200" kern="1200" dirty="0" smtClean="0">
                <a:solidFill>
                  <a:schemeClr val="tx1"/>
                </a:solidFill>
                <a:effectLst/>
                <a:latin typeface="+mn-lt"/>
                <a:ea typeface="+mn-ea"/>
                <a:cs typeface="+mn-cs"/>
              </a:rPr>
              <a:t>  (b)  The average tail vertebral count of daughters is plotted against the mother’s count: </a:t>
            </a:r>
            <a:r>
              <a:rPr lang="en-US" sz="1200" i="1" kern="1200" dirty="0" smtClean="0">
                <a:solidFill>
                  <a:schemeClr val="tx1"/>
                </a:solidFill>
                <a:effectLst/>
                <a:latin typeface="+mn-lt"/>
                <a:ea typeface="+mn-ea"/>
                <a:cs typeface="+mn-cs"/>
              </a:rPr>
              <a:t>n</a:t>
            </a:r>
            <a:r>
              <a:rPr lang="en-US" sz="1200" kern="1200" dirty="0" smtClean="0">
                <a:solidFill>
                  <a:schemeClr val="tx1"/>
                </a:solidFill>
                <a:effectLst/>
                <a:latin typeface="+mn-lt"/>
                <a:ea typeface="+mn-ea"/>
                <a:cs typeface="+mn-cs"/>
              </a:rPr>
              <a:t> = 120,  corresponding to an estimated genetic variance of 8.16 ± 1.73, </a:t>
            </a:r>
            <a:r>
              <a:rPr lang="en-US" sz="1200" i="1" kern="1200" dirty="0" smtClean="0">
                <a:solidFill>
                  <a:schemeClr val="tx1"/>
                </a:solidFill>
                <a:effectLst/>
                <a:latin typeface="+mn-lt"/>
                <a:ea typeface="+mn-ea"/>
                <a:cs typeface="+mn-cs"/>
              </a:rPr>
              <a:t>h</a:t>
            </a:r>
            <a:r>
              <a:rPr lang="en-US" sz="1200" i="1" kern="1200" baseline="30000" dirty="0" smtClean="0">
                <a:solidFill>
                  <a:schemeClr val="tx1"/>
                </a:solidFill>
                <a:effectLst/>
                <a:latin typeface="+mn-lt"/>
                <a:ea typeface="+mn-ea"/>
                <a:cs typeface="+mn-cs"/>
              </a:rPr>
              <a:t>2</a:t>
            </a:r>
            <a:r>
              <a:rPr lang="en-US" sz="1200" kern="1200" dirty="0" smtClean="0">
                <a:solidFill>
                  <a:schemeClr val="tx1"/>
                </a:solidFill>
                <a:effectLst/>
                <a:latin typeface="+mn-lt"/>
                <a:ea typeface="+mn-ea"/>
                <a:cs typeface="+mn-cs"/>
              </a:rPr>
              <a:t> = 0.48 ± 0.10 (Arnold &amp; Phillips 1999). </a:t>
            </a:r>
            <a:endParaRPr lang="en-US" dirty="0"/>
          </a:p>
        </p:txBody>
      </p:sp>
      <p:sp>
        <p:nvSpPr>
          <p:cNvPr id="4" name="Slide Number Placeholder 3"/>
          <p:cNvSpPr>
            <a:spLocks noGrp="1"/>
          </p:cNvSpPr>
          <p:nvPr>
            <p:ph type="sldNum" sz="quarter" idx="10"/>
          </p:nvPr>
        </p:nvSpPr>
        <p:spPr/>
        <p:txBody>
          <a:bodyPr/>
          <a:lstStyle/>
          <a:p>
            <a:fld id="{9580252C-298C-446C-9D96-F8FCCF964091}" type="slidenum">
              <a:rPr lang="en-US" smtClean="0"/>
              <a:t>9</a:t>
            </a:fld>
            <a:endParaRPr lang="en-US"/>
          </a:p>
        </p:txBody>
      </p:sp>
    </p:spTree>
    <p:extLst>
      <p:ext uri="{BB962C8B-B14F-4D97-AF65-F5344CB8AC3E}">
        <p14:creationId xmlns:p14="http://schemas.microsoft.com/office/powerpoint/2010/main" val="3918695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Histogram of a large sample (n=580) of heritability estimates for morphological characters in vertebrate and invertebrate animals.  Based on data in </a:t>
            </a:r>
            <a:r>
              <a:rPr lang="en-US" sz="1200" kern="1200" dirty="0" err="1" smtClean="0">
                <a:solidFill>
                  <a:schemeClr val="tx1"/>
                </a:solidFill>
                <a:effectLst/>
                <a:latin typeface="+mn-lt"/>
                <a:ea typeface="+mn-ea"/>
                <a:cs typeface="+mn-cs"/>
              </a:rPr>
              <a:t>Mousseau</a:t>
            </a:r>
            <a:r>
              <a:rPr lang="en-US" sz="1200" kern="1200" dirty="0" smtClean="0">
                <a:solidFill>
                  <a:schemeClr val="tx1"/>
                </a:solidFill>
                <a:effectLst/>
                <a:latin typeface="+mn-lt"/>
                <a:ea typeface="+mn-ea"/>
                <a:cs typeface="+mn-cs"/>
              </a:rPr>
              <a:t> &amp; </a:t>
            </a:r>
            <a:r>
              <a:rPr lang="en-US" sz="1200" kern="1200" dirty="0" err="1" smtClean="0">
                <a:solidFill>
                  <a:schemeClr val="tx1"/>
                </a:solidFill>
                <a:effectLst/>
                <a:latin typeface="+mn-lt"/>
                <a:ea typeface="+mn-ea"/>
                <a:cs typeface="+mn-cs"/>
              </a:rPr>
              <a:t>Roff</a:t>
            </a:r>
            <a:r>
              <a:rPr lang="en-US" sz="1200" kern="1200" dirty="0" smtClean="0">
                <a:solidFill>
                  <a:schemeClr val="tx1"/>
                </a:solidFill>
                <a:effectLst/>
                <a:latin typeface="+mn-lt"/>
                <a:ea typeface="+mn-ea"/>
                <a:cs typeface="+mn-cs"/>
              </a:rPr>
              <a:t> (1987), courtesy of D. </a:t>
            </a:r>
            <a:r>
              <a:rPr lang="en-US" sz="1200" kern="1200" dirty="0" err="1" smtClean="0">
                <a:solidFill>
                  <a:schemeClr val="tx1"/>
                </a:solidFill>
                <a:effectLst/>
                <a:latin typeface="+mn-lt"/>
                <a:ea typeface="+mn-ea"/>
                <a:cs typeface="+mn-cs"/>
              </a:rPr>
              <a:t>Roff</a:t>
            </a:r>
            <a:r>
              <a:rPr lang="en-US" sz="1200" kern="1200" dirty="0" smtClean="0">
                <a:solidFill>
                  <a:schemeClr val="tx1"/>
                </a:solidFill>
                <a:effectLst/>
                <a:latin typeface="+mn-lt"/>
                <a:ea typeface="+mn-ea"/>
                <a:cs typeface="+mn-cs"/>
              </a:rPr>
              <a:t>.  Note that estimates outside the parameter range (0-1.0) are possible with some estimation procedures.  Mean = 0.47, median = 0.44, variance = 0.10.</a:t>
            </a:r>
          </a:p>
          <a:p>
            <a:endParaRPr lang="en-US" dirty="0"/>
          </a:p>
        </p:txBody>
      </p:sp>
      <p:sp>
        <p:nvSpPr>
          <p:cNvPr id="4" name="Slide Number Placeholder 3"/>
          <p:cNvSpPr>
            <a:spLocks noGrp="1"/>
          </p:cNvSpPr>
          <p:nvPr>
            <p:ph type="sldNum" sz="quarter" idx="10"/>
          </p:nvPr>
        </p:nvSpPr>
        <p:spPr/>
        <p:txBody>
          <a:bodyPr/>
          <a:lstStyle/>
          <a:p>
            <a:fld id="{9580252C-298C-446C-9D96-F8FCCF964091}" type="slidenum">
              <a:rPr lang="en-US" smtClean="0"/>
              <a:t>10</a:t>
            </a:fld>
            <a:endParaRPr lang="en-US"/>
          </a:p>
        </p:txBody>
      </p:sp>
    </p:spTree>
    <p:extLst>
      <p:ext uri="{BB962C8B-B14F-4D97-AF65-F5344CB8AC3E}">
        <p14:creationId xmlns:p14="http://schemas.microsoft.com/office/powerpoint/2010/main" val="725646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flowchart illustrating </a:t>
            </a:r>
            <a:r>
              <a:rPr lang="en-US" dirty="0" err="1" smtClean="0"/>
              <a:t>Lande’s</a:t>
            </a:r>
            <a:r>
              <a:rPr lang="en-US" dirty="0" smtClean="0"/>
              <a:t> (1976) model</a:t>
            </a:r>
            <a:r>
              <a:rPr lang="en-US" baseline="0" dirty="0" smtClean="0"/>
              <a:t> for mutation-selection balance.</a:t>
            </a:r>
            <a:endParaRPr lang="en-US" dirty="0"/>
          </a:p>
        </p:txBody>
      </p:sp>
      <p:sp>
        <p:nvSpPr>
          <p:cNvPr id="4" name="Slide Number Placeholder 3"/>
          <p:cNvSpPr>
            <a:spLocks noGrp="1"/>
          </p:cNvSpPr>
          <p:nvPr>
            <p:ph type="sldNum" sz="quarter" idx="10"/>
          </p:nvPr>
        </p:nvSpPr>
        <p:spPr/>
        <p:txBody>
          <a:bodyPr/>
          <a:lstStyle/>
          <a:p>
            <a:fld id="{9580252C-298C-446C-9D96-F8FCCF964091}" type="slidenum">
              <a:rPr lang="en-US" smtClean="0"/>
              <a:t>11</a:t>
            </a:fld>
            <a:endParaRPr lang="en-US"/>
          </a:p>
        </p:txBody>
      </p:sp>
    </p:spTree>
    <p:extLst>
      <p:ext uri="{BB962C8B-B14F-4D97-AF65-F5344CB8AC3E}">
        <p14:creationId xmlns:p14="http://schemas.microsoft.com/office/powerpoint/2010/main" val="3731089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flowchart illustrating an expanded version of </a:t>
            </a:r>
            <a:r>
              <a:rPr lang="en-US" dirty="0" err="1" smtClean="0"/>
              <a:t>Lande’s</a:t>
            </a:r>
            <a:r>
              <a:rPr lang="en-US" dirty="0" smtClean="0"/>
              <a:t> </a:t>
            </a:r>
            <a:r>
              <a:rPr lang="en-US" smtClean="0"/>
              <a:t>(1976) </a:t>
            </a:r>
            <a:r>
              <a:rPr lang="en-US" dirty="0" smtClean="0"/>
              <a:t>model</a:t>
            </a:r>
            <a:r>
              <a:rPr lang="en-US" baseline="0" dirty="0" smtClean="0"/>
              <a:t> for mutation-selection balance by including migration and drift.  Mutation and stabilizing selection alone fall a little short of accounting for the levels of additive genetic variance that are maintained in natural populations.  A model that includes input from migration can account for observed levels.</a:t>
            </a:r>
            <a:endParaRPr lang="en-US" dirty="0"/>
          </a:p>
        </p:txBody>
      </p:sp>
      <p:sp>
        <p:nvSpPr>
          <p:cNvPr id="4" name="Slide Number Placeholder 3"/>
          <p:cNvSpPr>
            <a:spLocks noGrp="1"/>
          </p:cNvSpPr>
          <p:nvPr>
            <p:ph type="sldNum" sz="quarter" idx="10"/>
          </p:nvPr>
        </p:nvSpPr>
        <p:spPr/>
        <p:txBody>
          <a:bodyPr/>
          <a:lstStyle/>
          <a:p>
            <a:fld id="{9580252C-298C-446C-9D96-F8FCCF964091}" type="slidenum">
              <a:rPr lang="en-US" smtClean="0"/>
              <a:t>12</a:t>
            </a:fld>
            <a:endParaRPr lang="en-US"/>
          </a:p>
        </p:txBody>
      </p:sp>
    </p:spTree>
    <p:extLst>
      <p:ext uri="{BB962C8B-B14F-4D97-AF65-F5344CB8AC3E}">
        <p14:creationId xmlns:p14="http://schemas.microsoft.com/office/powerpoint/2010/main" val="3731089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80229F-7C62-4FC0-9BB9-771132E81EB6}" type="datetimeFigureOut">
              <a:rPr lang="en-US" smtClean="0"/>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4DC99-D225-4D15-8ABE-3E00A9CCEF6D}" type="slidenum">
              <a:rPr lang="en-US" smtClean="0"/>
              <a:t>‹#›</a:t>
            </a:fld>
            <a:endParaRPr lang="en-US"/>
          </a:p>
        </p:txBody>
      </p:sp>
    </p:spTree>
    <p:extLst>
      <p:ext uri="{BB962C8B-B14F-4D97-AF65-F5344CB8AC3E}">
        <p14:creationId xmlns:p14="http://schemas.microsoft.com/office/powerpoint/2010/main" val="1588153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80229F-7C62-4FC0-9BB9-771132E81EB6}" type="datetimeFigureOut">
              <a:rPr lang="en-US" smtClean="0"/>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4DC99-D225-4D15-8ABE-3E00A9CCEF6D}" type="slidenum">
              <a:rPr lang="en-US" smtClean="0"/>
              <a:t>‹#›</a:t>
            </a:fld>
            <a:endParaRPr lang="en-US"/>
          </a:p>
        </p:txBody>
      </p:sp>
    </p:spTree>
    <p:extLst>
      <p:ext uri="{BB962C8B-B14F-4D97-AF65-F5344CB8AC3E}">
        <p14:creationId xmlns:p14="http://schemas.microsoft.com/office/powerpoint/2010/main" val="2905288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80229F-7C62-4FC0-9BB9-771132E81EB6}" type="datetimeFigureOut">
              <a:rPr lang="en-US" smtClean="0"/>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4DC99-D225-4D15-8ABE-3E00A9CCEF6D}" type="slidenum">
              <a:rPr lang="en-US" smtClean="0"/>
              <a:t>‹#›</a:t>
            </a:fld>
            <a:endParaRPr lang="en-US"/>
          </a:p>
        </p:txBody>
      </p:sp>
    </p:spTree>
    <p:extLst>
      <p:ext uri="{BB962C8B-B14F-4D97-AF65-F5344CB8AC3E}">
        <p14:creationId xmlns:p14="http://schemas.microsoft.com/office/powerpoint/2010/main" val="2788107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80229F-7C62-4FC0-9BB9-771132E81EB6}" type="datetimeFigureOut">
              <a:rPr lang="en-US" smtClean="0"/>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4DC99-D225-4D15-8ABE-3E00A9CCEF6D}" type="slidenum">
              <a:rPr lang="en-US" smtClean="0"/>
              <a:t>‹#›</a:t>
            </a:fld>
            <a:endParaRPr lang="en-US"/>
          </a:p>
        </p:txBody>
      </p:sp>
    </p:spTree>
    <p:extLst>
      <p:ext uri="{BB962C8B-B14F-4D97-AF65-F5344CB8AC3E}">
        <p14:creationId xmlns:p14="http://schemas.microsoft.com/office/powerpoint/2010/main" val="1650334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80229F-7C62-4FC0-9BB9-771132E81EB6}" type="datetimeFigureOut">
              <a:rPr lang="en-US" smtClean="0"/>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4DC99-D225-4D15-8ABE-3E00A9CCEF6D}" type="slidenum">
              <a:rPr lang="en-US" smtClean="0"/>
              <a:t>‹#›</a:t>
            </a:fld>
            <a:endParaRPr lang="en-US"/>
          </a:p>
        </p:txBody>
      </p:sp>
    </p:spTree>
    <p:extLst>
      <p:ext uri="{BB962C8B-B14F-4D97-AF65-F5344CB8AC3E}">
        <p14:creationId xmlns:p14="http://schemas.microsoft.com/office/powerpoint/2010/main" val="4233092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80229F-7C62-4FC0-9BB9-771132E81EB6}" type="datetimeFigureOut">
              <a:rPr lang="en-US" smtClean="0"/>
              <a:t>6/5/2017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44DC99-D225-4D15-8ABE-3E00A9CCEF6D}" type="slidenum">
              <a:rPr lang="en-US" smtClean="0"/>
              <a:t>‹#›</a:t>
            </a:fld>
            <a:endParaRPr lang="en-US"/>
          </a:p>
        </p:txBody>
      </p:sp>
    </p:spTree>
    <p:extLst>
      <p:ext uri="{BB962C8B-B14F-4D97-AF65-F5344CB8AC3E}">
        <p14:creationId xmlns:p14="http://schemas.microsoft.com/office/powerpoint/2010/main" val="2860911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80229F-7C62-4FC0-9BB9-771132E81EB6}" type="datetimeFigureOut">
              <a:rPr lang="en-US" smtClean="0"/>
              <a:t>6/5/2017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44DC99-D225-4D15-8ABE-3E00A9CCEF6D}" type="slidenum">
              <a:rPr lang="en-US" smtClean="0"/>
              <a:t>‹#›</a:t>
            </a:fld>
            <a:endParaRPr lang="en-US"/>
          </a:p>
        </p:txBody>
      </p:sp>
    </p:spTree>
    <p:extLst>
      <p:ext uri="{BB962C8B-B14F-4D97-AF65-F5344CB8AC3E}">
        <p14:creationId xmlns:p14="http://schemas.microsoft.com/office/powerpoint/2010/main" val="3642849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80229F-7C62-4FC0-9BB9-771132E81EB6}" type="datetimeFigureOut">
              <a:rPr lang="en-US" smtClean="0"/>
              <a:t>6/5/2017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44DC99-D225-4D15-8ABE-3E00A9CCEF6D}" type="slidenum">
              <a:rPr lang="en-US" smtClean="0"/>
              <a:t>‹#›</a:t>
            </a:fld>
            <a:endParaRPr lang="en-US"/>
          </a:p>
        </p:txBody>
      </p:sp>
    </p:spTree>
    <p:extLst>
      <p:ext uri="{BB962C8B-B14F-4D97-AF65-F5344CB8AC3E}">
        <p14:creationId xmlns:p14="http://schemas.microsoft.com/office/powerpoint/2010/main" val="70459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80229F-7C62-4FC0-9BB9-771132E81EB6}" type="datetimeFigureOut">
              <a:rPr lang="en-US" smtClean="0"/>
              <a:t>6/5/2017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44DC99-D225-4D15-8ABE-3E00A9CCEF6D}" type="slidenum">
              <a:rPr lang="en-US" smtClean="0"/>
              <a:t>‹#›</a:t>
            </a:fld>
            <a:endParaRPr lang="en-US"/>
          </a:p>
        </p:txBody>
      </p:sp>
    </p:spTree>
    <p:extLst>
      <p:ext uri="{BB962C8B-B14F-4D97-AF65-F5344CB8AC3E}">
        <p14:creationId xmlns:p14="http://schemas.microsoft.com/office/powerpoint/2010/main" val="3864406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80229F-7C62-4FC0-9BB9-771132E81EB6}" type="datetimeFigureOut">
              <a:rPr lang="en-US" smtClean="0"/>
              <a:t>6/5/2017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44DC99-D225-4D15-8ABE-3E00A9CCEF6D}" type="slidenum">
              <a:rPr lang="en-US" smtClean="0"/>
              <a:t>‹#›</a:t>
            </a:fld>
            <a:endParaRPr lang="en-US"/>
          </a:p>
        </p:txBody>
      </p:sp>
    </p:spTree>
    <p:extLst>
      <p:ext uri="{BB962C8B-B14F-4D97-AF65-F5344CB8AC3E}">
        <p14:creationId xmlns:p14="http://schemas.microsoft.com/office/powerpoint/2010/main" val="1662328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80229F-7C62-4FC0-9BB9-771132E81EB6}" type="datetimeFigureOut">
              <a:rPr lang="en-US" smtClean="0"/>
              <a:t>6/5/2017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44DC99-D225-4D15-8ABE-3E00A9CCEF6D}" type="slidenum">
              <a:rPr lang="en-US" smtClean="0"/>
              <a:t>‹#›</a:t>
            </a:fld>
            <a:endParaRPr lang="en-US"/>
          </a:p>
        </p:txBody>
      </p:sp>
    </p:spTree>
    <p:extLst>
      <p:ext uri="{BB962C8B-B14F-4D97-AF65-F5344CB8AC3E}">
        <p14:creationId xmlns:p14="http://schemas.microsoft.com/office/powerpoint/2010/main" val="1448217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80229F-7C62-4FC0-9BB9-771132E81EB6}" type="datetimeFigureOut">
              <a:rPr lang="en-US" smtClean="0"/>
              <a:t>6/5/2017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4DC99-D225-4D15-8ABE-3E00A9CCEF6D}" type="slidenum">
              <a:rPr lang="en-US" smtClean="0"/>
              <a:t>‹#›</a:t>
            </a:fld>
            <a:endParaRPr lang="en-US"/>
          </a:p>
        </p:txBody>
      </p:sp>
    </p:spTree>
    <p:extLst>
      <p:ext uri="{BB962C8B-B14F-4D97-AF65-F5344CB8AC3E}">
        <p14:creationId xmlns:p14="http://schemas.microsoft.com/office/powerpoint/2010/main" val="3542078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phenotypicevolution.com/?p=73"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normAutofit fontScale="90000"/>
          </a:bodyPr>
          <a:lstStyle/>
          <a:p>
            <a:r>
              <a:rPr lang="en-US" dirty="0" smtClean="0">
                <a:solidFill>
                  <a:srgbClr val="0070C0"/>
                </a:solidFill>
                <a:latin typeface="Comic Sans MS" panose="030F0702030302020204" pitchFamily="66" charset="0"/>
              </a:rPr>
              <a:t>1.2 Inheritance of a Single Trait &amp; Response to Selection</a:t>
            </a:r>
            <a:endParaRPr lang="en-US" dirty="0">
              <a:solidFill>
                <a:srgbClr val="0070C0"/>
              </a:solidFill>
              <a:latin typeface="Comic Sans MS" panose="030F0702030302020204" pitchFamily="66" charset="0"/>
            </a:endParaRPr>
          </a:p>
        </p:txBody>
      </p:sp>
      <p:sp>
        <p:nvSpPr>
          <p:cNvPr id="3" name="Subtitle 2"/>
          <p:cNvSpPr>
            <a:spLocks noGrp="1"/>
          </p:cNvSpPr>
          <p:nvPr>
            <p:ph type="subTitle" idx="1"/>
          </p:nvPr>
        </p:nvSpPr>
        <p:spPr>
          <a:xfrm>
            <a:off x="1295400" y="4800600"/>
            <a:ext cx="6400800" cy="1752600"/>
          </a:xfrm>
        </p:spPr>
        <p:txBody>
          <a:bodyPr>
            <a:normAutofit fontScale="92500"/>
          </a:bodyPr>
          <a:lstStyle/>
          <a:p>
            <a:r>
              <a:rPr lang="en-US" dirty="0" err="1" smtClean="0">
                <a:solidFill>
                  <a:schemeClr val="tx1"/>
                </a:solidFill>
                <a:latin typeface="Comic Sans MS" panose="030F0702030302020204" pitchFamily="66" charset="0"/>
              </a:rPr>
              <a:t>Stevan</a:t>
            </a:r>
            <a:r>
              <a:rPr lang="en-US" dirty="0" smtClean="0">
                <a:solidFill>
                  <a:schemeClr val="tx1"/>
                </a:solidFill>
                <a:latin typeface="Comic Sans MS" panose="030F0702030302020204" pitchFamily="66" charset="0"/>
              </a:rPr>
              <a:t> J. Arnold</a:t>
            </a:r>
          </a:p>
          <a:p>
            <a:r>
              <a:rPr lang="en-US" dirty="0" smtClean="0">
                <a:latin typeface="Comic Sans MS" panose="030F0702030302020204" pitchFamily="66" charset="0"/>
              </a:rPr>
              <a:t>Department of Integrative Biology</a:t>
            </a:r>
          </a:p>
          <a:p>
            <a:r>
              <a:rPr lang="en-US" dirty="0" smtClean="0">
                <a:latin typeface="Comic Sans MS" panose="030F0702030302020204" pitchFamily="66" charset="0"/>
              </a:rPr>
              <a:t>Oregon State University</a:t>
            </a:r>
            <a:endParaRPr lang="en-US" dirty="0">
              <a:latin typeface="Comic Sans MS" panose="030F0702030302020204" pitchFamily="66"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933242"/>
            <a:ext cx="3876675" cy="237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32744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anose="030F0702030302020204" pitchFamily="66" charset="0"/>
              </a:rPr>
              <a:t>3. Some examples</a:t>
            </a:r>
            <a:endParaRPr lang="en-US" dirty="0">
              <a:latin typeface="Comic Sans MS" panose="030F0702030302020204" pitchFamily="66" charset="0"/>
            </a:endParaRPr>
          </a:p>
        </p:txBody>
      </p:sp>
      <p:sp>
        <p:nvSpPr>
          <p:cNvPr id="4" name="TextBox 3"/>
          <p:cNvSpPr txBox="1"/>
          <p:nvPr/>
        </p:nvSpPr>
        <p:spPr>
          <a:xfrm>
            <a:off x="1981200" y="1367135"/>
            <a:ext cx="5412059" cy="461665"/>
          </a:xfrm>
          <a:prstGeom prst="rect">
            <a:avLst/>
          </a:prstGeom>
          <a:noFill/>
        </p:spPr>
        <p:txBody>
          <a:bodyPr wrap="none" rtlCol="0">
            <a:spAutoFit/>
          </a:bodyPr>
          <a:lstStyle/>
          <a:p>
            <a:r>
              <a:rPr lang="en-US" sz="2400" dirty="0" smtClean="0">
                <a:solidFill>
                  <a:srgbClr val="0070C0"/>
                </a:solidFill>
                <a:latin typeface="Comic Sans MS" panose="030F0702030302020204" pitchFamily="66" charset="0"/>
              </a:rPr>
              <a:t>b. A survey of heritability estimates</a:t>
            </a:r>
            <a:endParaRPr lang="en-US" sz="2400" dirty="0">
              <a:solidFill>
                <a:srgbClr val="0070C0"/>
              </a:solidFill>
              <a:latin typeface="Comic Sans MS" panose="030F0702030302020204" pitchFamily="66" charset="0"/>
            </a:endParaRPr>
          </a:p>
        </p:txBody>
      </p:sp>
      <p:grpSp>
        <p:nvGrpSpPr>
          <p:cNvPr id="11" name="Group 10"/>
          <p:cNvGrpSpPr/>
          <p:nvPr/>
        </p:nvGrpSpPr>
        <p:grpSpPr>
          <a:xfrm>
            <a:off x="2170080" y="1981200"/>
            <a:ext cx="4566166" cy="4484132"/>
            <a:chOff x="2170080" y="1981200"/>
            <a:chExt cx="4566166" cy="4484132"/>
          </a:xfrm>
        </p:grpSpPr>
        <p:grpSp>
          <p:nvGrpSpPr>
            <p:cNvPr id="9" name="Group 8"/>
            <p:cNvGrpSpPr/>
            <p:nvPr/>
          </p:nvGrpSpPr>
          <p:grpSpPr>
            <a:xfrm>
              <a:off x="2170080" y="1981200"/>
              <a:ext cx="4566166" cy="4484132"/>
              <a:chOff x="2170080" y="1981200"/>
              <a:chExt cx="4566166" cy="4484132"/>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4746" y="1981200"/>
                <a:ext cx="4381500" cy="4375150"/>
              </a:xfrm>
              <a:prstGeom prst="rect">
                <a:avLst/>
              </a:prstGeom>
            </p:spPr>
          </p:pic>
          <p:sp>
            <p:nvSpPr>
              <p:cNvPr id="5" name="TextBox 4"/>
              <p:cNvSpPr txBox="1"/>
              <p:nvPr/>
            </p:nvSpPr>
            <p:spPr>
              <a:xfrm>
                <a:off x="3641301" y="6096000"/>
                <a:ext cx="2091855" cy="369332"/>
              </a:xfrm>
              <a:prstGeom prst="rect">
                <a:avLst/>
              </a:prstGeom>
              <a:solidFill>
                <a:schemeClr val="bg1"/>
              </a:solidFill>
            </p:spPr>
            <p:txBody>
              <a:bodyPr wrap="none" rtlCol="0">
                <a:spAutoFit/>
              </a:bodyPr>
              <a:lstStyle/>
              <a:p>
                <a:r>
                  <a:rPr lang="en-US" dirty="0" smtClean="0"/>
                  <a:t>Heritability estimate</a:t>
                </a:r>
                <a:endParaRPr lang="en-US" dirty="0"/>
              </a:p>
            </p:txBody>
          </p:sp>
          <p:sp>
            <p:nvSpPr>
              <p:cNvPr id="8" name="TextBox 7"/>
              <p:cNvSpPr txBox="1"/>
              <p:nvPr/>
            </p:nvSpPr>
            <p:spPr>
              <a:xfrm rot="16200000">
                <a:off x="1771797" y="3903482"/>
                <a:ext cx="1165897" cy="369332"/>
              </a:xfrm>
              <a:prstGeom prst="rect">
                <a:avLst/>
              </a:prstGeom>
              <a:solidFill>
                <a:schemeClr val="bg1"/>
              </a:solidFill>
            </p:spPr>
            <p:txBody>
              <a:bodyPr wrap="none" rtlCol="0">
                <a:spAutoFit/>
              </a:bodyPr>
              <a:lstStyle/>
              <a:p>
                <a:r>
                  <a:rPr lang="en-US" dirty="0" smtClean="0"/>
                  <a:t>Frequency</a:t>
                </a:r>
                <a:endParaRPr lang="en-US" dirty="0"/>
              </a:p>
            </p:txBody>
          </p:sp>
        </p:grpSp>
        <p:sp>
          <p:nvSpPr>
            <p:cNvPr id="10" name="TextBox 9"/>
            <p:cNvSpPr txBox="1"/>
            <p:nvPr/>
          </p:nvSpPr>
          <p:spPr>
            <a:xfrm>
              <a:off x="5562600" y="2209800"/>
              <a:ext cx="878767" cy="369332"/>
            </a:xfrm>
            <a:prstGeom prst="rect">
              <a:avLst/>
            </a:prstGeom>
            <a:noFill/>
          </p:spPr>
          <p:txBody>
            <a:bodyPr wrap="none" rtlCol="0">
              <a:spAutoFit/>
            </a:bodyPr>
            <a:lstStyle/>
            <a:p>
              <a:r>
                <a:rPr lang="en-US" i="1" dirty="0"/>
                <a:t>n</a:t>
              </a:r>
              <a:r>
                <a:rPr lang="en-US" i="1" dirty="0" smtClean="0"/>
                <a:t> = 580</a:t>
              </a:r>
              <a:endParaRPr lang="en-US" i="1" dirty="0"/>
            </a:p>
          </p:txBody>
        </p:sp>
      </p:grpSp>
    </p:spTree>
    <p:extLst>
      <p:ext uri="{BB962C8B-B14F-4D97-AF65-F5344CB8AC3E}">
        <p14:creationId xmlns:p14="http://schemas.microsoft.com/office/powerpoint/2010/main" val="13443161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Autofit/>
          </a:bodyPr>
          <a:lstStyle/>
          <a:p>
            <a:r>
              <a:rPr lang="en-US" sz="3600" dirty="0" smtClean="0">
                <a:latin typeface="Comic Sans MS" panose="030F0702030302020204" pitchFamily="66" charset="0"/>
              </a:rPr>
              <a:t>4. Why don’t we run out of additive genetic variance?</a:t>
            </a:r>
            <a:endParaRPr lang="en-US" sz="3600" dirty="0">
              <a:latin typeface="Comic Sans MS" panose="030F0702030302020204" pitchFamily="66" charset="0"/>
            </a:endParaRPr>
          </a:p>
        </p:txBody>
      </p:sp>
      <p:sp>
        <p:nvSpPr>
          <p:cNvPr id="4" name="TextBox 3"/>
          <p:cNvSpPr txBox="1"/>
          <p:nvPr/>
        </p:nvSpPr>
        <p:spPr>
          <a:xfrm>
            <a:off x="2733284" y="1636870"/>
            <a:ext cx="4123245" cy="461665"/>
          </a:xfrm>
          <a:prstGeom prst="rect">
            <a:avLst/>
          </a:prstGeom>
          <a:noFill/>
        </p:spPr>
        <p:txBody>
          <a:bodyPr wrap="none" rtlCol="0">
            <a:spAutoFit/>
          </a:bodyPr>
          <a:lstStyle/>
          <a:p>
            <a:r>
              <a:rPr lang="en-US" sz="2400" dirty="0" smtClean="0">
                <a:solidFill>
                  <a:srgbClr val="0070C0"/>
                </a:solidFill>
                <a:latin typeface="Comic Sans MS" panose="030F0702030302020204" pitchFamily="66" charset="0"/>
              </a:rPr>
              <a:t>Mutation-Selection Balance</a:t>
            </a:r>
            <a:endParaRPr lang="en-US" sz="2400" dirty="0">
              <a:solidFill>
                <a:srgbClr val="0070C0"/>
              </a:solidFill>
              <a:latin typeface="Comic Sans MS" panose="030F0702030302020204" pitchFamily="66" charset="0"/>
            </a:endParaRPr>
          </a:p>
        </p:txBody>
      </p:sp>
      <p:sp>
        <p:nvSpPr>
          <p:cNvPr id="5" name="Oval 4"/>
          <p:cNvSpPr/>
          <p:nvPr/>
        </p:nvSpPr>
        <p:spPr>
          <a:xfrm>
            <a:off x="2057400" y="3352800"/>
            <a:ext cx="2133600" cy="167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mic Sans MS" panose="030F0702030302020204" pitchFamily="66" charset="0"/>
              </a:rPr>
              <a:t>Expressed variation</a:t>
            </a:r>
            <a:endParaRPr lang="en-US" dirty="0">
              <a:latin typeface="Comic Sans MS" panose="030F0702030302020204" pitchFamily="66" charset="0"/>
            </a:endParaRPr>
          </a:p>
        </p:txBody>
      </p:sp>
      <p:sp>
        <p:nvSpPr>
          <p:cNvPr id="6" name="Oval 5"/>
          <p:cNvSpPr/>
          <p:nvPr/>
        </p:nvSpPr>
        <p:spPr>
          <a:xfrm>
            <a:off x="5181600" y="3352800"/>
            <a:ext cx="3429000" cy="167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mic Sans MS" panose="030F0702030302020204" pitchFamily="66" charset="0"/>
              </a:rPr>
              <a:t>Hidden variation stored in negatively linked combinations of alleles</a:t>
            </a:r>
            <a:endParaRPr lang="en-US" dirty="0">
              <a:latin typeface="Comic Sans MS" panose="030F0702030302020204" pitchFamily="66" charset="0"/>
            </a:endParaRPr>
          </a:p>
        </p:txBody>
      </p:sp>
      <p:sp>
        <p:nvSpPr>
          <p:cNvPr id="7" name="Curved Up Arrow 6"/>
          <p:cNvSpPr/>
          <p:nvPr/>
        </p:nvSpPr>
        <p:spPr>
          <a:xfrm>
            <a:off x="3810000" y="4876800"/>
            <a:ext cx="2133600" cy="7620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mic Sans MS" panose="030F0702030302020204" pitchFamily="66" charset="0"/>
            </a:endParaRPr>
          </a:p>
        </p:txBody>
      </p:sp>
      <p:sp>
        <p:nvSpPr>
          <p:cNvPr id="8" name="Curved Down Arrow 7"/>
          <p:cNvSpPr/>
          <p:nvPr/>
        </p:nvSpPr>
        <p:spPr>
          <a:xfrm flipH="1">
            <a:off x="3651907" y="2743200"/>
            <a:ext cx="2286000" cy="7620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mic Sans MS" panose="030F0702030302020204" pitchFamily="66" charset="0"/>
            </a:endParaRPr>
          </a:p>
        </p:txBody>
      </p:sp>
      <p:sp>
        <p:nvSpPr>
          <p:cNvPr id="10" name="Right Arrow 9"/>
          <p:cNvSpPr/>
          <p:nvPr/>
        </p:nvSpPr>
        <p:spPr>
          <a:xfrm rot="2714520">
            <a:off x="1165130" y="2902846"/>
            <a:ext cx="1403109" cy="368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mic Sans MS" panose="030F0702030302020204" pitchFamily="66" charset="0"/>
            </a:endParaRPr>
          </a:p>
        </p:txBody>
      </p:sp>
      <p:sp>
        <p:nvSpPr>
          <p:cNvPr id="11" name="Right Arrow 10"/>
          <p:cNvSpPr/>
          <p:nvPr/>
        </p:nvSpPr>
        <p:spPr>
          <a:xfrm rot="19070372" flipH="1">
            <a:off x="944823" y="4917574"/>
            <a:ext cx="1403109" cy="368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mic Sans MS" panose="030F0702030302020204" pitchFamily="66" charset="0"/>
            </a:endParaRPr>
          </a:p>
        </p:txBody>
      </p:sp>
      <p:sp>
        <p:nvSpPr>
          <p:cNvPr id="12" name="TextBox 11"/>
          <p:cNvSpPr txBox="1"/>
          <p:nvPr/>
        </p:nvSpPr>
        <p:spPr>
          <a:xfrm>
            <a:off x="3864869" y="2274570"/>
            <a:ext cx="1729961" cy="369332"/>
          </a:xfrm>
          <a:prstGeom prst="rect">
            <a:avLst/>
          </a:prstGeom>
          <a:noFill/>
        </p:spPr>
        <p:txBody>
          <a:bodyPr wrap="none" rtlCol="0">
            <a:spAutoFit/>
          </a:bodyPr>
          <a:lstStyle/>
          <a:p>
            <a:r>
              <a:rPr lang="en-US" dirty="0" smtClean="0">
                <a:latin typeface="Comic Sans MS" panose="030F0702030302020204" pitchFamily="66" charset="0"/>
              </a:rPr>
              <a:t>Recombination</a:t>
            </a:r>
            <a:endParaRPr lang="en-US" dirty="0">
              <a:latin typeface="Comic Sans MS" panose="030F0702030302020204" pitchFamily="66" charset="0"/>
            </a:endParaRPr>
          </a:p>
        </p:txBody>
      </p:sp>
      <p:sp>
        <p:nvSpPr>
          <p:cNvPr id="13" name="TextBox 12"/>
          <p:cNvSpPr txBox="1"/>
          <p:nvPr/>
        </p:nvSpPr>
        <p:spPr>
          <a:xfrm>
            <a:off x="3780655" y="5821882"/>
            <a:ext cx="2359941" cy="369332"/>
          </a:xfrm>
          <a:prstGeom prst="rect">
            <a:avLst/>
          </a:prstGeom>
          <a:noFill/>
        </p:spPr>
        <p:txBody>
          <a:bodyPr wrap="none" rtlCol="0">
            <a:spAutoFit/>
          </a:bodyPr>
          <a:lstStyle/>
          <a:p>
            <a:r>
              <a:rPr lang="en-US" dirty="0" smtClean="0">
                <a:latin typeface="Comic Sans MS" panose="030F0702030302020204" pitchFamily="66" charset="0"/>
              </a:rPr>
              <a:t>Stabilizing selection</a:t>
            </a:r>
            <a:endParaRPr lang="en-US" dirty="0">
              <a:latin typeface="Comic Sans MS" panose="030F0702030302020204" pitchFamily="66" charset="0"/>
            </a:endParaRPr>
          </a:p>
        </p:txBody>
      </p:sp>
      <p:sp>
        <p:nvSpPr>
          <p:cNvPr id="14" name="TextBox 13"/>
          <p:cNvSpPr txBox="1"/>
          <p:nvPr/>
        </p:nvSpPr>
        <p:spPr>
          <a:xfrm>
            <a:off x="790342" y="2113095"/>
            <a:ext cx="1151277" cy="369332"/>
          </a:xfrm>
          <a:prstGeom prst="rect">
            <a:avLst/>
          </a:prstGeom>
          <a:noFill/>
        </p:spPr>
        <p:txBody>
          <a:bodyPr wrap="none" rtlCol="0">
            <a:spAutoFit/>
          </a:bodyPr>
          <a:lstStyle/>
          <a:p>
            <a:r>
              <a:rPr lang="en-US" dirty="0" smtClean="0">
                <a:latin typeface="Comic Sans MS" panose="030F0702030302020204" pitchFamily="66" charset="0"/>
              </a:rPr>
              <a:t>Mutation</a:t>
            </a:r>
            <a:endParaRPr lang="en-US" dirty="0">
              <a:latin typeface="Comic Sans MS" panose="030F0702030302020204" pitchFamily="66" charset="0"/>
            </a:endParaRPr>
          </a:p>
        </p:txBody>
      </p:sp>
      <p:sp>
        <p:nvSpPr>
          <p:cNvPr id="15" name="TextBox 14"/>
          <p:cNvSpPr txBox="1"/>
          <p:nvPr/>
        </p:nvSpPr>
        <p:spPr>
          <a:xfrm>
            <a:off x="227533" y="5637216"/>
            <a:ext cx="2028504" cy="369332"/>
          </a:xfrm>
          <a:prstGeom prst="rect">
            <a:avLst/>
          </a:prstGeom>
          <a:noFill/>
        </p:spPr>
        <p:txBody>
          <a:bodyPr wrap="none" rtlCol="0">
            <a:spAutoFit/>
          </a:bodyPr>
          <a:lstStyle/>
          <a:p>
            <a:r>
              <a:rPr lang="en-US" dirty="0" smtClean="0"/>
              <a:t>Stabilizing selection</a:t>
            </a:r>
            <a:endParaRPr lang="en-US" dirty="0"/>
          </a:p>
        </p:txBody>
      </p:sp>
      <p:sp>
        <p:nvSpPr>
          <p:cNvPr id="16" name="TextBox 15"/>
          <p:cNvSpPr txBox="1"/>
          <p:nvPr/>
        </p:nvSpPr>
        <p:spPr>
          <a:xfrm>
            <a:off x="6019800" y="2902558"/>
            <a:ext cx="2537874" cy="369332"/>
          </a:xfrm>
          <a:prstGeom prst="rect">
            <a:avLst/>
          </a:prstGeom>
          <a:noFill/>
        </p:spPr>
        <p:txBody>
          <a:bodyPr wrap="none" rtlCol="0">
            <a:spAutoFit/>
          </a:bodyPr>
          <a:lstStyle/>
          <a:p>
            <a:r>
              <a:rPr lang="en-US" dirty="0" smtClean="0">
                <a:latin typeface="Comic Sans MS" panose="030F0702030302020204" pitchFamily="66" charset="0"/>
              </a:rPr>
              <a:t>Linkage disequilibrium</a:t>
            </a:r>
            <a:endParaRPr lang="en-US" dirty="0">
              <a:latin typeface="Comic Sans MS" panose="030F0702030302020204" pitchFamily="66" charset="0"/>
            </a:endParaRPr>
          </a:p>
        </p:txBody>
      </p:sp>
    </p:spTree>
    <p:extLst>
      <p:ext uri="{BB962C8B-B14F-4D97-AF65-F5344CB8AC3E}">
        <p14:creationId xmlns:p14="http://schemas.microsoft.com/office/powerpoint/2010/main" val="25245924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Autofit/>
          </a:bodyPr>
          <a:lstStyle/>
          <a:p>
            <a:r>
              <a:rPr lang="en-US" sz="3600" dirty="0" smtClean="0">
                <a:latin typeface="Comic Sans MS" panose="030F0702030302020204" pitchFamily="66" charset="0"/>
              </a:rPr>
              <a:t>4. Why don’t we run out of additive genetic variance?</a:t>
            </a:r>
            <a:endParaRPr lang="en-US" sz="3600" dirty="0">
              <a:latin typeface="Comic Sans MS" panose="030F0702030302020204" pitchFamily="66" charset="0"/>
            </a:endParaRPr>
          </a:p>
        </p:txBody>
      </p:sp>
      <p:sp>
        <p:nvSpPr>
          <p:cNvPr id="4" name="TextBox 3"/>
          <p:cNvSpPr txBox="1"/>
          <p:nvPr/>
        </p:nvSpPr>
        <p:spPr>
          <a:xfrm>
            <a:off x="1469982" y="1523999"/>
            <a:ext cx="6519734" cy="461665"/>
          </a:xfrm>
          <a:prstGeom prst="rect">
            <a:avLst/>
          </a:prstGeom>
          <a:noFill/>
        </p:spPr>
        <p:txBody>
          <a:bodyPr wrap="none" rtlCol="0">
            <a:spAutoFit/>
          </a:bodyPr>
          <a:lstStyle/>
          <a:p>
            <a:r>
              <a:rPr lang="en-US" sz="2400" dirty="0" smtClean="0">
                <a:solidFill>
                  <a:srgbClr val="0070C0"/>
                </a:solidFill>
                <a:latin typeface="Comic Sans MS" panose="030F0702030302020204" pitchFamily="66" charset="0"/>
              </a:rPr>
              <a:t>Mutation-Migration-Selection-Drift Balance</a:t>
            </a:r>
            <a:endParaRPr lang="en-US" sz="2400" dirty="0">
              <a:solidFill>
                <a:srgbClr val="0070C0"/>
              </a:solidFill>
              <a:latin typeface="Comic Sans MS" panose="030F0702030302020204" pitchFamily="66" charset="0"/>
            </a:endParaRPr>
          </a:p>
        </p:txBody>
      </p:sp>
      <p:sp>
        <p:nvSpPr>
          <p:cNvPr id="5" name="Oval 4"/>
          <p:cNvSpPr/>
          <p:nvPr/>
        </p:nvSpPr>
        <p:spPr>
          <a:xfrm>
            <a:off x="2057400" y="3352800"/>
            <a:ext cx="2133600" cy="167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mic Sans MS" panose="030F0702030302020204" pitchFamily="66" charset="0"/>
              </a:rPr>
              <a:t>Expressed variation</a:t>
            </a:r>
            <a:endParaRPr lang="en-US" dirty="0">
              <a:latin typeface="Comic Sans MS" panose="030F0702030302020204" pitchFamily="66" charset="0"/>
            </a:endParaRPr>
          </a:p>
        </p:txBody>
      </p:sp>
      <p:sp>
        <p:nvSpPr>
          <p:cNvPr id="6" name="Oval 5"/>
          <p:cNvSpPr/>
          <p:nvPr/>
        </p:nvSpPr>
        <p:spPr>
          <a:xfrm>
            <a:off x="5181600" y="3352800"/>
            <a:ext cx="3429000" cy="167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mic Sans MS" panose="030F0702030302020204" pitchFamily="66" charset="0"/>
              </a:rPr>
              <a:t>Hidden variation stored in negatively linked combinations of alleles</a:t>
            </a:r>
            <a:endParaRPr lang="en-US" dirty="0">
              <a:latin typeface="Comic Sans MS" panose="030F0702030302020204" pitchFamily="66" charset="0"/>
            </a:endParaRPr>
          </a:p>
        </p:txBody>
      </p:sp>
      <p:sp>
        <p:nvSpPr>
          <p:cNvPr id="7" name="Curved Up Arrow 6"/>
          <p:cNvSpPr/>
          <p:nvPr/>
        </p:nvSpPr>
        <p:spPr>
          <a:xfrm>
            <a:off x="3810000" y="4876800"/>
            <a:ext cx="2133600" cy="7620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mic Sans MS" panose="030F0702030302020204" pitchFamily="66" charset="0"/>
            </a:endParaRPr>
          </a:p>
        </p:txBody>
      </p:sp>
      <p:sp>
        <p:nvSpPr>
          <p:cNvPr id="8" name="Curved Down Arrow 7"/>
          <p:cNvSpPr/>
          <p:nvPr/>
        </p:nvSpPr>
        <p:spPr>
          <a:xfrm flipH="1">
            <a:off x="3651907" y="2743200"/>
            <a:ext cx="2286000" cy="7620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mic Sans MS" panose="030F0702030302020204" pitchFamily="66" charset="0"/>
            </a:endParaRPr>
          </a:p>
        </p:txBody>
      </p:sp>
      <p:sp>
        <p:nvSpPr>
          <p:cNvPr id="10" name="Right Arrow 9"/>
          <p:cNvSpPr/>
          <p:nvPr/>
        </p:nvSpPr>
        <p:spPr>
          <a:xfrm rot="2714520">
            <a:off x="1165130" y="2902846"/>
            <a:ext cx="1403109" cy="368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mic Sans MS" panose="030F0702030302020204" pitchFamily="66" charset="0"/>
            </a:endParaRPr>
          </a:p>
        </p:txBody>
      </p:sp>
      <p:sp>
        <p:nvSpPr>
          <p:cNvPr id="11" name="Right Arrow 10"/>
          <p:cNvSpPr/>
          <p:nvPr/>
        </p:nvSpPr>
        <p:spPr>
          <a:xfrm rot="19070372" flipH="1">
            <a:off x="944823" y="4917574"/>
            <a:ext cx="1403109" cy="368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mic Sans MS" panose="030F0702030302020204" pitchFamily="66" charset="0"/>
            </a:endParaRPr>
          </a:p>
        </p:txBody>
      </p:sp>
      <p:sp>
        <p:nvSpPr>
          <p:cNvPr id="12" name="TextBox 11"/>
          <p:cNvSpPr txBox="1"/>
          <p:nvPr/>
        </p:nvSpPr>
        <p:spPr>
          <a:xfrm>
            <a:off x="3864869" y="2274570"/>
            <a:ext cx="1729961" cy="369332"/>
          </a:xfrm>
          <a:prstGeom prst="rect">
            <a:avLst/>
          </a:prstGeom>
          <a:noFill/>
        </p:spPr>
        <p:txBody>
          <a:bodyPr wrap="none" rtlCol="0">
            <a:spAutoFit/>
          </a:bodyPr>
          <a:lstStyle/>
          <a:p>
            <a:r>
              <a:rPr lang="en-US" dirty="0" smtClean="0">
                <a:latin typeface="Comic Sans MS" panose="030F0702030302020204" pitchFamily="66" charset="0"/>
              </a:rPr>
              <a:t>Recombination</a:t>
            </a:r>
            <a:endParaRPr lang="en-US" dirty="0">
              <a:latin typeface="Comic Sans MS" panose="030F0702030302020204" pitchFamily="66" charset="0"/>
            </a:endParaRPr>
          </a:p>
        </p:txBody>
      </p:sp>
      <p:sp>
        <p:nvSpPr>
          <p:cNvPr id="13" name="TextBox 12"/>
          <p:cNvSpPr txBox="1"/>
          <p:nvPr/>
        </p:nvSpPr>
        <p:spPr>
          <a:xfrm>
            <a:off x="3780655" y="5821882"/>
            <a:ext cx="2359941" cy="369332"/>
          </a:xfrm>
          <a:prstGeom prst="rect">
            <a:avLst/>
          </a:prstGeom>
          <a:noFill/>
        </p:spPr>
        <p:txBody>
          <a:bodyPr wrap="none" rtlCol="0">
            <a:spAutoFit/>
          </a:bodyPr>
          <a:lstStyle/>
          <a:p>
            <a:r>
              <a:rPr lang="en-US" dirty="0" smtClean="0">
                <a:latin typeface="Comic Sans MS" panose="030F0702030302020204" pitchFamily="66" charset="0"/>
              </a:rPr>
              <a:t>Stabilizing selection</a:t>
            </a:r>
            <a:endParaRPr lang="en-US" dirty="0">
              <a:latin typeface="Comic Sans MS" panose="030F0702030302020204" pitchFamily="66" charset="0"/>
            </a:endParaRPr>
          </a:p>
        </p:txBody>
      </p:sp>
      <p:sp>
        <p:nvSpPr>
          <p:cNvPr id="14" name="TextBox 13"/>
          <p:cNvSpPr txBox="1"/>
          <p:nvPr/>
        </p:nvSpPr>
        <p:spPr>
          <a:xfrm>
            <a:off x="790342" y="2113095"/>
            <a:ext cx="1151277" cy="369332"/>
          </a:xfrm>
          <a:prstGeom prst="rect">
            <a:avLst/>
          </a:prstGeom>
          <a:noFill/>
        </p:spPr>
        <p:txBody>
          <a:bodyPr wrap="none" rtlCol="0">
            <a:spAutoFit/>
          </a:bodyPr>
          <a:lstStyle/>
          <a:p>
            <a:r>
              <a:rPr lang="en-US" dirty="0" smtClean="0">
                <a:latin typeface="Comic Sans MS" panose="030F0702030302020204" pitchFamily="66" charset="0"/>
              </a:rPr>
              <a:t>Mutation</a:t>
            </a:r>
            <a:endParaRPr lang="en-US" dirty="0">
              <a:latin typeface="Comic Sans MS" panose="030F0702030302020204" pitchFamily="66" charset="0"/>
            </a:endParaRPr>
          </a:p>
        </p:txBody>
      </p:sp>
      <p:sp>
        <p:nvSpPr>
          <p:cNvPr id="15" name="TextBox 14"/>
          <p:cNvSpPr txBox="1"/>
          <p:nvPr/>
        </p:nvSpPr>
        <p:spPr>
          <a:xfrm>
            <a:off x="227533" y="5637216"/>
            <a:ext cx="2028504" cy="369332"/>
          </a:xfrm>
          <a:prstGeom prst="rect">
            <a:avLst/>
          </a:prstGeom>
          <a:noFill/>
        </p:spPr>
        <p:txBody>
          <a:bodyPr wrap="none" rtlCol="0">
            <a:spAutoFit/>
          </a:bodyPr>
          <a:lstStyle/>
          <a:p>
            <a:r>
              <a:rPr lang="en-US" dirty="0" smtClean="0"/>
              <a:t>Stabilizing selection</a:t>
            </a:r>
            <a:endParaRPr lang="en-US" dirty="0"/>
          </a:p>
        </p:txBody>
      </p:sp>
      <p:sp>
        <p:nvSpPr>
          <p:cNvPr id="16" name="TextBox 15"/>
          <p:cNvSpPr txBox="1"/>
          <p:nvPr/>
        </p:nvSpPr>
        <p:spPr>
          <a:xfrm>
            <a:off x="6019800" y="2902558"/>
            <a:ext cx="2537874" cy="369332"/>
          </a:xfrm>
          <a:prstGeom prst="rect">
            <a:avLst/>
          </a:prstGeom>
          <a:noFill/>
        </p:spPr>
        <p:txBody>
          <a:bodyPr wrap="none" rtlCol="0">
            <a:spAutoFit/>
          </a:bodyPr>
          <a:lstStyle/>
          <a:p>
            <a:r>
              <a:rPr lang="en-US" dirty="0" smtClean="0">
                <a:latin typeface="Comic Sans MS" panose="030F0702030302020204" pitchFamily="66" charset="0"/>
              </a:rPr>
              <a:t>Linkage disequilibrium</a:t>
            </a:r>
            <a:endParaRPr lang="en-US" dirty="0">
              <a:latin typeface="Comic Sans MS" panose="030F0702030302020204" pitchFamily="66" charset="0"/>
            </a:endParaRPr>
          </a:p>
        </p:txBody>
      </p:sp>
      <p:sp>
        <p:nvSpPr>
          <p:cNvPr id="17" name="Right Arrow 16"/>
          <p:cNvSpPr/>
          <p:nvPr/>
        </p:nvSpPr>
        <p:spPr>
          <a:xfrm rot="5400000">
            <a:off x="2784230" y="2799496"/>
            <a:ext cx="679940" cy="368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mic Sans MS" panose="030F0702030302020204" pitchFamily="66" charset="0"/>
            </a:endParaRPr>
          </a:p>
        </p:txBody>
      </p:sp>
      <p:sp>
        <p:nvSpPr>
          <p:cNvPr id="3" name="TextBox 2"/>
          <p:cNvSpPr txBox="1"/>
          <p:nvPr/>
        </p:nvSpPr>
        <p:spPr>
          <a:xfrm>
            <a:off x="2550772" y="2274570"/>
            <a:ext cx="1101135" cy="369332"/>
          </a:xfrm>
          <a:prstGeom prst="rect">
            <a:avLst/>
          </a:prstGeom>
          <a:noFill/>
        </p:spPr>
        <p:txBody>
          <a:bodyPr wrap="none" rtlCol="0">
            <a:spAutoFit/>
          </a:bodyPr>
          <a:lstStyle/>
          <a:p>
            <a:r>
              <a:rPr lang="en-US" dirty="0" smtClean="0"/>
              <a:t>Migration</a:t>
            </a:r>
            <a:endParaRPr lang="en-US" dirty="0"/>
          </a:p>
        </p:txBody>
      </p:sp>
      <p:sp>
        <p:nvSpPr>
          <p:cNvPr id="18" name="Right Arrow 17"/>
          <p:cNvSpPr/>
          <p:nvPr/>
        </p:nvSpPr>
        <p:spPr>
          <a:xfrm rot="5400000">
            <a:off x="2750480" y="5241595"/>
            <a:ext cx="679940" cy="368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mic Sans MS" panose="030F0702030302020204" pitchFamily="66" charset="0"/>
            </a:endParaRPr>
          </a:p>
        </p:txBody>
      </p:sp>
      <p:sp>
        <p:nvSpPr>
          <p:cNvPr id="9" name="TextBox 8"/>
          <p:cNvSpPr txBox="1"/>
          <p:nvPr/>
        </p:nvSpPr>
        <p:spPr>
          <a:xfrm>
            <a:off x="2788292" y="5821882"/>
            <a:ext cx="607859" cy="369332"/>
          </a:xfrm>
          <a:prstGeom prst="rect">
            <a:avLst/>
          </a:prstGeom>
          <a:noFill/>
        </p:spPr>
        <p:txBody>
          <a:bodyPr wrap="none" rtlCol="0">
            <a:spAutoFit/>
          </a:bodyPr>
          <a:lstStyle/>
          <a:p>
            <a:r>
              <a:rPr lang="en-US" dirty="0" smtClean="0"/>
              <a:t>Drift</a:t>
            </a:r>
            <a:endParaRPr lang="en-US" dirty="0"/>
          </a:p>
        </p:txBody>
      </p:sp>
    </p:spTree>
    <p:extLst>
      <p:ext uri="{BB962C8B-B14F-4D97-AF65-F5344CB8AC3E}">
        <p14:creationId xmlns:p14="http://schemas.microsoft.com/office/powerpoint/2010/main" val="1377449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Autofit/>
          </a:bodyPr>
          <a:lstStyle/>
          <a:p>
            <a:r>
              <a:rPr lang="en-US" sz="3600" dirty="0" smtClean="0">
                <a:latin typeface="Comic Sans MS" panose="030F0702030302020204" pitchFamily="66" charset="0"/>
              </a:rPr>
              <a:t>5. Changing the trait mean with selection</a:t>
            </a:r>
            <a:endParaRPr lang="en-US" sz="3600" dirty="0">
              <a:latin typeface="Comic Sans MS" panose="030F0702030302020204" pitchFamily="66" charset="0"/>
            </a:endParaRPr>
          </a:p>
        </p:txBody>
      </p:sp>
      <p:sp>
        <p:nvSpPr>
          <p:cNvPr id="6" name="TextBox 5"/>
          <p:cNvSpPr txBox="1"/>
          <p:nvPr/>
        </p:nvSpPr>
        <p:spPr>
          <a:xfrm flipH="1">
            <a:off x="1066800" y="1447800"/>
            <a:ext cx="7391400" cy="461665"/>
          </a:xfrm>
          <a:prstGeom prst="rect">
            <a:avLst/>
          </a:prstGeom>
          <a:noFill/>
        </p:spPr>
        <p:txBody>
          <a:bodyPr wrap="square" rtlCol="0">
            <a:spAutoFit/>
          </a:bodyPr>
          <a:lstStyle/>
          <a:p>
            <a:r>
              <a:rPr lang="en-US" sz="2400" dirty="0" smtClean="0">
                <a:solidFill>
                  <a:srgbClr val="0070C0"/>
                </a:solidFill>
                <a:latin typeface="Comic Sans MS" panose="030F0702030302020204" pitchFamily="66" charset="0"/>
              </a:rPr>
              <a:t>a. Response to selection as a regression problem </a:t>
            </a:r>
            <a:endParaRPr lang="en-US" sz="2400" dirty="0">
              <a:solidFill>
                <a:srgbClr val="0070C0"/>
              </a:solidFill>
              <a:latin typeface="Comic Sans MS" panose="030F0702030302020204" pitchFamily="66" charset="0"/>
            </a:endParaRPr>
          </a:p>
        </p:txBody>
      </p:sp>
      <p:grpSp>
        <p:nvGrpSpPr>
          <p:cNvPr id="9" name="Group 8"/>
          <p:cNvGrpSpPr/>
          <p:nvPr/>
        </p:nvGrpSpPr>
        <p:grpSpPr>
          <a:xfrm>
            <a:off x="1859482" y="2032959"/>
            <a:ext cx="4756666" cy="4600353"/>
            <a:chOff x="1859482" y="1828800"/>
            <a:chExt cx="4756666" cy="4600353"/>
          </a:xfrm>
        </p:grpSpPr>
        <p:pic>
          <p:nvPicPr>
            <p:cNvPr id="5" name="Picture 4" descr="Fi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44148" y="1828800"/>
              <a:ext cx="4572000" cy="4572000"/>
            </a:xfrm>
            <a:prstGeom prst="rect">
              <a:avLst/>
            </a:prstGeom>
            <a:noFill/>
            <a:ln>
              <a:noFill/>
            </a:ln>
          </p:spPr>
        </p:pic>
        <p:sp>
          <p:nvSpPr>
            <p:cNvPr id="7" name="TextBox 6"/>
            <p:cNvSpPr txBox="1"/>
            <p:nvPr/>
          </p:nvSpPr>
          <p:spPr>
            <a:xfrm>
              <a:off x="3505200" y="6059821"/>
              <a:ext cx="1822422" cy="369332"/>
            </a:xfrm>
            <a:prstGeom prst="rect">
              <a:avLst/>
            </a:prstGeom>
            <a:solidFill>
              <a:schemeClr val="bg1"/>
            </a:solidFill>
          </p:spPr>
          <p:txBody>
            <a:bodyPr wrap="none" rtlCol="0">
              <a:spAutoFit/>
            </a:bodyPr>
            <a:lstStyle/>
            <a:p>
              <a:r>
                <a:rPr lang="en-US" dirty="0" err="1" smtClean="0"/>
                <a:t>Midparent</a:t>
              </a:r>
              <a:r>
                <a:rPr lang="en-US" dirty="0" smtClean="0"/>
                <a:t> values</a:t>
              </a:r>
              <a:endParaRPr lang="en-US" dirty="0"/>
            </a:p>
          </p:txBody>
        </p:sp>
        <p:sp>
          <p:nvSpPr>
            <p:cNvPr id="8" name="TextBox 7"/>
            <p:cNvSpPr txBox="1"/>
            <p:nvPr/>
          </p:nvSpPr>
          <p:spPr>
            <a:xfrm rot="16200000">
              <a:off x="1197922" y="3930133"/>
              <a:ext cx="1692451" cy="369332"/>
            </a:xfrm>
            <a:prstGeom prst="rect">
              <a:avLst/>
            </a:prstGeom>
            <a:solidFill>
              <a:schemeClr val="bg1"/>
            </a:solidFill>
          </p:spPr>
          <p:txBody>
            <a:bodyPr wrap="none" rtlCol="0">
              <a:spAutoFit/>
            </a:bodyPr>
            <a:lstStyle/>
            <a:p>
              <a:r>
                <a:rPr lang="en-US" dirty="0" smtClean="0"/>
                <a:t>Offspring values</a:t>
              </a:r>
              <a:endParaRPr lang="en-US" dirty="0"/>
            </a:p>
          </p:txBody>
        </p:sp>
      </p:grpSp>
      <mc:AlternateContent xmlns:mc="http://schemas.openxmlformats.org/markup-compatibility/2006" xmlns:a14="http://schemas.microsoft.com/office/drawing/2010/main">
        <mc:Choice Requires="a14">
          <p:sp>
            <p:nvSpPr>
              <p:cNvPr id="3" name="TextBox 2"/>
              <p:cNvSpPr txBox="1"/>
              <p:nvPr/>
            </p:nvSpPr>
            <p:spPr>
              <a:xfrm>
                <a:off x="6934200" y="4824205"/>
                <a:ext cx="1684564" cy="369332"/>
              </a:xfrm>
              <a:prstGeom prst="rect">
                <a:avLst/>
              </a:prstGeom>
              <a:noFill/>
            </p:spPr>
            <p:txBody>
              <a:bodyPr wrap="none" rtlCol="0">
                <a:spAutoFit/>
              </a:bodyPr>
              <a:lstStyle/>
              <a:p>
                <a:r>
                  <a:rPr lang="en-US" dirty="0" smtClean="0"/>
                  <a:t>Heritability = </a:t>
                </a:r>
                <a14:m>
                  <m:oMath xmlns:m="http://schemas.openxmlformats.org/officeDocument/2006/math">
                    <m:sSup>
                      <m:sSupPr>
                        <m:ctrlPr>
                          <a:rPr lang="en-US" i="1" smtClean="0">
                            <a:latin typeface="Cambria Math"/>
                          </a:rPr>
                        </m:ctrlPr>
                      </m:sSupPr>
                      <m:e>
                        <m:r>
                          <a:rPr lang="en-US" b="0" i="1" smtClean="0">
                            <a:latin typeface="Cambria Math"/>
                          </a:rPr>
                          <m:t>h</m:t>
                        </m:r>
                      </m:e>
                      <m:sup>
                        <m:r>
                          <a:rPr lang="en-US" b="0" i="1" smtClean="0">
                            <a:latin typeface="Cambria Math"/>
                          </a:rPr>
                          <m:t>2</m:t>
                        </m:r>
                      </m:sup>
                    </m:sSup>
                  </m:oMath>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6934200" y="4824205"/>
                <a:ext cx="1684564" cy="369332"/>
              </a:xfrm>
              <a:prstGeom prst="rect">
                <a:avLst/>
              </a:prstGeom>
              <a:blipFill rotWithShape="1">
                <a:blip r:embed="rId4"/>
                <a:stretch>
                  <a:fillRect l="-3261"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2422027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Autofit/>
          </a:bodyPr>
          <a:lstStyle/>
          <a:p>
            <a:r>
              <a:rPr lang="en-US" sz="3600" dirty="0" smtClean="0">
                <a:latin typeface="Comic Sans MS" panose="030F0702030302020204" pitchFamily="66" charset="0"/>
              </a:rPr>
              <a:t>5. Changing the trait mean with selection</a:t>
            </a:r>
            <a:endParaRPr lang="en-US" sz="3600" dirty="0">
              <a:latin typeface="Comic Sans MS" panose="030F0702030302020204" pitchFamily="66" charset="0"/>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7"/>
          <p:cNvSpPr/>
          <p:nvPr/>
        </p:nvSpPr>
        <p:spPr>
          <a:xfrm>
            <a:off x="838200" y="1447800"/>
            <a:ext cx="7848600" cy="461665"/>
          </a:xfrm>
          <a:prstGeom prst="rect">
            <a:avLst/>
          </a:prstGeom>
        </p:spPr>
        <p:txBody>
          <a:bodyPr wrap="square">
            <a:spAutoFit/>
          </a:bodyPr>
          <a:lstStyle/>
          <a:p>
            <a:r>
              <a:rPr lang="en-US" sz="2400" dirty="0" smtClean="0">
                <a:solidFill>
                  <a:srgbClr val="0070C0"/>
                </a:solidFill>
                <a:latin typeface="Comic Sans MS" panose="030F0702030302020204" pitchFamily="66" charset="0"/>
              </a:rPr>
              <a:t>a. Response to selection as a regression problem </a:t>
            </a:r>
            <a:endParaRPr lang="en-US" sz="2400" dirty="0">
              <a:solidFill>
                <a:srgbClr val="0070C0"/>
              </a:solidFill>
              <a:latin typeface="Comic Sans MS" panose="030F0702030302020204" pitchFamily="66" charset="0"/>
            </a:endParaRPr>
          </a:p>
        </p:txBody>
      </p:sp>
      <p:grpSp>
        <p:nvGrpSpPr>
          <p:cNvPr id="11" name="Group 10"/>
          <p:cNvGrpSpPr/>
          <p:nvPr/>
        </p:nvGrpSpPr>
        <p:grpSpPr>
          <a:xfrm>
            <a:off x="2101335" y="2057400"/>
            <a:ext cx="4756665" cy="4605301"/>
            <a:chOff x="2101335" y="2057400"/>
            <a:chExt cx="4756665" cy="4605301"/>
          </a:xfrm>
        </p:grpSpPr>
        <p:pic>
          <p:nvPicPr>
            <p:cNvPr id="4" name="Picture 3" descr="Fi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057400"/>
              <a:ext cx="4572000" cy="4572000"/>
            </a:xfrm>
            <a:prstGeom prst="rect">
              <a:avLst/>
            </a:prstGeom>
            <a:noFill/>
            <a:ln>
              <a:noFill/>
            </a:ln>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4514" y="2895600"/>
              <a:ext cx="173355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3851289" y="6293369"/>
              <a:ext cx="1822422" cy="369332"/>
            </a:xfrm>
            <a:prstGeom prst="rect">
              <a:avLst/>
            </a:prstGeom>
            <a:solidFill>
              <a:schemeClr val="bg1"/>
            </a:solidFill>
          </p:spPr>
          <p:txBody>
            <a:bodyPr wrap="none">
              <a:spAutoFit/>
            </a:bodyPr>
            <a:lstStyle/>
            <a:p>
              <a:r>
                <a:rPr lang="en-US" dirty="0" err="1" smtClean="0"/>
                <a:t>Midparent</a:t>
              </a:r>
              <a:r>
                <a:rPr lang="en-US" dirty="0" smtClean="0"/>
                <a:t> values</a:t>
              </a:r>
              <a:endParaRPr lang="en-US" dirty="0"/>
            </a:p>
          </p:txBody>
        </p:sp>
        <p:sp>
          <p:nvSpPr>
            <p:cNvPr id="10" name="Rectangle 9"/>
            <p:cNvSpPr/>
            <p:nvPr/>
          </p:nvSpPr>
          <p:spPr>
            <a:xfrm rot="16200000">
              <a:off x="1439775" y="4153637"/>
              <a:ext cx="1692451" cy="369332"/>
            </a:xfrm>
            <a:prstGeom prst="rect">
              <a:avLst/>
            </a:prstGeom>
            <a:solidFill>
              <a:schemeClr val="bg1"/>
            </a:solidFill>
          </p:spPr>
          <p:txBody>
            <a:bodyPr wrap="none">
              <a:spAutoFit/>
            </a:bodyPr>
            <a:lstStyle/>
            <a:p>
              <a:r>
                <a:rPr lang="en-US" dirty="0" smtClean="0"/>
                <a:t>Offspring values</a:t>
              </a:r>
              <a:endParaRPr lang="en-US" dirty="0"/>
            </a:p>
          </p:txBody>
        </p:sp>
      </p:grpSp>
      <mc:AlternateContent xmlns:mc="http://schemas.openxmlformats.org/markup-compatibility/2006" xmlns:a14="http://schemas.microsoft.com/office/drawing/2010/main">
        <mc:Choice Requires="a14">
          <p:sp>
            <p:nvSpPr>
              <p:cNvPr id="3" name="TextBox 2"/>
              <p:cNvSpPr txBox="1"/>
              <p:nvPr/>
            </p:nvSpPr>
            <p:spPr>
              <a:xfrm>
                <a:off x="6884581" y="5220192"/>
                <a:ext cx="2127185" cy="946991"/>
              </a:xfrm>
              <a:prstGeom prst="rect">
                <a:avLst/>
              </a:prstGeom>
              <a:noFill/>
            </p:spPr>
            <p:txBody>
              <a:bodyPr wrap="none" rtlCol="0">
                <a:spAutoFit/>
              </a:bodyPr>
              <a:lstStyle/>
              <a:p>
                <a:r>
                  <a:rPr lang="en-US" dirty="0" smtClean="0"/>
                  <a:t>Selection differential</a:t>
                </a:r>
              </a:p>
              <a:p>
                <a:endParaRPr lang="en-US" dirty="0"/>
              </a:p>
              <a:p>
                <a:pPr/>
                <a14:m>
                  <m:oMathPara xmlns:m="http://schemas.openxmlformats.org/officeDocument/2006/math">
                    <m:oMathParaPr>
                      <m:jc m:val="centerGroup"/>
                    </m:oMathParaPr>
                    <m:oMath xmlns:m="http://schemas.openxmlformats.org/officeDocument/2006/math">
                      <m:r>
                        <a:rPr lang="en-US" sz="2000" b="0" i="1" smtClean="0">
                          <a:latin typeface="Cambria Math"/>
                        </a:rPr>
                        <m:t>𝑠</m:t>
                      </m:r>
                      <m:r>
                        <a:rPr lang="en-US" sz="2000" b="0" i="1" smtClean="0">
                          <a:latin typeface="Cambria Math"/>
                        </a:rPr>
                        <m:t>=</m:t>
                      </m:r>
                      <m:sSup>
                        <m:sSupPr>
                          <m:ctrlPr>
                            <a:rPr lang="en-US" sz="2000" b="0" i="1" smtClean="0">
                              <a:latin typeface="Cambria Math"/>
                            </a:rPr>
                          </m:ctrlPr>
                        </m:sSupPr>
                        <m:e>
                          <m:acc>
                            <m:accPr>
                              <m:chr m:val="̅"/>
                              <m:ctrlPr>
                                <a:rPr lang="en-US" sz="2000" b="0" i="1" smtClean="0">
                                  <a:latin typeface="Cambria Math"/>
                                </a:rPr>
                              </m:ctrlPr>
                            </m:accPr>
                            <m:e>
                              <m:r>
                                <a:rPr lang="en-US" sz="2000" b="0" i="1" smtClean="0">
                                  <a:latin typeface="Cambria Math"/>
                                </a:rPr>
                                <m:t>𝑧</m:t>
                              </m:r>
                            </m:e>
                          </m:acc>
                        </m:e>
                        <m:sup>
                          <m:r>
                            <a:rPr lang="en-US" sz="2000" b="0" i="1" smtClean="0">
                              <a:latin typeface="Cambria Math"/>
                            </a:rPr>
                            <m:t>∗</m:t>
                          </m:r>
                        </m:sup>
                      </m:sSup>
                      <m:r>
                        <a:rPr lang="en-US" sz="2000" b="0" i="1" smtClean="0">
                          <a:latin typeface="Cambria Math"/>
                        </a:rPr>
                        <m:t>−</m:t>
                      </m:r>
                      <m:acc>
                        <m:accPr>
                          <m:chr m:val="̅"/>
                          <m:ctrlPr>
                            <a:rPr lang="en-US" sz="2000" b="0" i="1" smtClean="0">
                              <a:latin typeface="Cambria Math"/>
                            </a:rPr>
                          </m:ctrlPr>
                        </m:accPr>
                        <m:e>
                          <m:r>
                            <a:rPr lang="en-US" sz="2000" b="0" i="1" smtClean="0">
                              <a:latin typeface="Cambria Math"/>
                            </a:rPr>
                            <m:t>𝑧</m:t>
                          </m:r>
                        </m:e>
                      </m:acc>
                    </m:oMath>
                  </m:oMathPara>
                </a14:m>
                <a:endParaRPr lang="en-US" sz="2000" dirty="0"/>
              </a:p>
            </p:txBody>
          </p:sp>
        </mc:Choice>
        <mc:Fallback xmlns="">
          <p:sp>
            <p:nvSpPr>
              <p:cNvPr id="3" name="TextBox 2"/>
              <p:cNvSpPr txBox="1">
                <a:spLocks noRot="1" noChangeAspect="1" noMove="1" noResize="1" noEditPoints="1" noAdjustHandles="1" noChangeArrowheads="1" noChangeShapeType="1" noTextEdit="1"/>
              </p:cNvSpPr>
              <p:nvPr/>
            </p:nvSpPr>
            <p:spPr>
              <a:xfrm>
                <a:off x="6884581" y="5220192"/>
                <a:ext cx="2127185" cy="946991"/>
              </a:xfrm>
              <a:prstGeom prst="rect">
                <a:avLst/>
              </a:prstGeom>
              <a:blipFill rotWithShape="1">
                <a:blip r:embed="rId5"/>
                <a:stretch>
                  <a:fillRect l="-2292" t="-3205" r="-2579"/>
                </a:stretch>
              </a:blipFill>
            </p:spPr>
            <p:txBody>
              <a:bodyPr/>
              <a:lstStyle/>
              <a:p>
                <a:r>
                  <a:rPr lang="en-US">
                    <a:noFill/>
                  </a:rPr>
                  <a:t> </a:t>
                </a:r>
              </a:p>
            </p:txBody>
          </p:sp>
        </mc:Fallback>
      </mc:AlternateContent>
    </p:spTree>
    <p:extLst>
      <p:ext uri="{BB962C8B-B14F-4D97-AF65-F5344CB8AC3E}">
        <p14:creationId xmlns:p14="http://schemas.microsoft.com/office/powerpoint/2010/main" val="18071988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Autofit/>
          </a:bodyPr>
          <a:lstStyle/>
          <a:p>
            <a:r>
              <a:rPr lang="en-US" sz="3600" dirty="0" smtClean="0">
                <a:latin typeface="Comic Sans MS" panose="030F0702030302020204" pitchFamily="66" charset="0"/>
              </a:rPr>
              <a:t>5. Changing the trait mean with selection</a:t>
            </a:r>
            <a:endParaRPr lang="en-US" sz="3600" dirty="0">
              <a:latin typeface="Comic Sans MS" panose="030F0702030302020204" pitchFamily="66" charset="0"/>
            </a:endParaRPr>
          </a:p>
        </p:txBody>
      </p:sp>
      <p:sp>
        <p:nvSpPr>
          <p:cNvPr id="3" name="TextBox 2"/>
          <p:cNvSpPr txBox="1"/>
          <p:nvPr/>
        </p:nvSpPr>
        <p:spPr>
          <a:xfrm>
            <a:off x="1295400" y="1295400"/>
            <a:ext cx="6651180" cy="461665"/>
          </a:xfrm>
          <a:prstGeom prst="rect">
            <a:avLst/>
          </a:prstGeom>
          <a:noFill/>
        </p:spPr>
        <p:txBody>
          <a:bodyPr wrap="none" rtlCol="0">
            <a:spAutoFit/>
          </a:bodyPr>
          <a:lstStyle/>
          <a:p>
            <a:r>
              <a:rPr lang="en-US" sz="2400" dirty="0">
                <a:solidFill>
                  <a:srgbClr val="0070C0"/>
                </a:solidFill>
                <a:latin typeface="Comic Sans MS" panose="030F0702030302020204" pitchFamily="66" charset="0"/>
              </a:rPr>
              <a:t>b</a:t>
            </a:r>
            <a:r>
              <a:rPr lang="en-US" sz="2400" dirty="0" smtClean="0">
                <a:solidFill>
                  <a:srgbClr val="0070C0"/>
                </a:solidFill>
                <a:latin typeface="Comic Sans MS" panose="030F0702030302020204" pitchFamily="66" charset="0"/>
              </a:rPr>
              <a:t>. Response to selection in a finite population</a:t>
            </a:r>
            <a:endParaRPr lang="en-US" sz="2400" dirty="0">
              <a:solidFill>
                <a:srgbClr val="0070C0"/>
              </a:solidFill>
              <a:latin typeface="Comic Sans MS" panose="030F0702030302020204" pitchFamily="66" charset="0"/>
            </a:endParaRPr>
          </a:p>
        </p:txBody>
      </p:sp>
      <p:grpSp>
        <p:nvGrpSpPr>
          <p:cNvPr id="8" name="Group 7"/>
          <p:cNvGrpSpPr/>
          <p:nvPr/>
        </p:nvGrpSpPr>
        <p:grpSpPr>
          <a:xfrm>
            <a:off x="2160141" y="2133600"/>
            <a:ext cx="4566166" cy="4484132"/>
            <a:chOff x="2160141" y="2133600"/>
            <a:chExt cx="4566166" cy="4484132"/>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4807" y="2133600"/>
              <a:ext cx="4381500" cy="4375150"/>
            </a:xfrm>
            <a:prstGeom prst="rect">
              <a:avLst/>
            </a:prstGeom>
          </p:spPr>
        </p:pic>
        <p:sp>
          <p:nvSpPr>
            <p:cNvPr id="6" name="TextBox 5"/>
            <p:cNvSpPr txBox="1"/>
            <p:nvPr/>
          </p:nvSpPr>
          <p:spPr>
            <a:xfrm>
              <a:off x="3915259" y="6248400"/>
              <a:ext cx="1240596" cy="369332"/>
            </a:xfrm>
            <a:prstGeom prst="rect">
              <a:avLst/>
            </a:prstGeom>
            <a:solidFill>
              <a:schemeClr val="bg1"/>
            </a:solidFill>
          </p:spPr>
          <p:txBody>
            <a:bodyPr wrap="none" rtlCol="0">
              <a:spAutoFit/>
            </a:bodyPr>
            <a:lstStyle/>
            <a:p>
              <a:r>
                <a:rPr lang="en-US" dirty="0" smtClean="0"/>
                <a:t>Generation</a:t>
              </a:r>
              <a:endParaRPr lang="en-US" dirty="0"/>
            </a:p>
          </p:txBody>
        </p:sp>
        <p:sp>
          <p:nvSpPr>
            <p:cNvPr id="7" name="TextBox 6"/>
            <p:cNvSpPr txBox="1"/>
            <p:nvPr/>
          </p:nvSpPr>
          <p:spPr>
            <a:xfrm rot="16200000">
              <a:off x="1599410" y="4065930"/>
              <a:ext cx="1490793" cy="369332"/>
            </a:xfrm>
            <a:prstGeom prst="rect">
              <a:avLst/>
            </a:prstGeom>
            <a:solidFill>
              <a:schemeClr val="bg1"/>
            </a:solidFill>
          </p:spPr>
          <p:txBody>
            <a:bodyPr wrap="none" rtlCol="0">
              <a:spAutoFit/>
            </a:bodyPr>
            <a:lstStyle/>
            <a:p>
              <a:r>
                <a:rPr lang="en-US" dirty="0" smtClean="0"/>
                <a:t>Lineage mean</a:t>
              </a:r>
              <a:endParaRPr lang="en-US" dirty="0"/>
            </a:p>
          </p:txBody>
        </p:sp>
      </p:grpSp>
      <p:sp>
        <p:nvSpPr>
          <p:cNvPr id="4" name="TextBox 3"/>
          <p:cNvSpPr txBox="1"/>
          <p:nvPr/>
        </p:nvSpPr>
        <p:spPr>
          <a:xfrm>
            <a:off x="7239000" y="4038600"/>
            <a:ext cx="1158779" cy="369332"/>
          </a:xfrm>
          <a:prstGeom prst="rect">
            <a:avLst/>
          </a:prstGeom>
          <a:noFill/>
        </p:spPr>
        <p:txBody>
          <a:bodyPr wrap="none" rtlCol="0">
            <a:spAutoFit/>
          </a:bodyPr>
          <a:lstStyle/>
          <a:p>
            <a:r>
              <a:rPr lang="en-US" dirty="0">
                <a:solidFill>
                  <a:srgbClr val="FF0000"/>
                </a:solidFill>
                <a:hlinkClick r:id="rId4"/>
              </a:rPr>
              <a:t>A</a:t>
            </a:r>
            <a:r>
              <a:rPr lang="en-US" dirty="0" smtClean="0">
                <a:solidFill>
                  <a:srgbClr val="FF0000"/>
                </a:solidFill>
                <a:hlinkClick r:id="rId4"/>
              </a:rPr>
              <a:t>nimation</a:t>
            </a:r>
            <a:endParaRPr lang="en-US" dirty="0">
              <a:solidFill>
                <a:srgbClr val="FF0000"/>
              </a:solidFill>
            </a:endParaRPr>
          </a:p>
        </p:txBody>
      </p:sp>
    </p:spTree>
    <p:extLst>
      <p:ext uri="{BB962C8B-B14F-4D97-AF65-F5344CB8AC3E}">
        <p14:creationId xmlns:p14="http://schemas.microsoft.com/office/powerpoint/2010/main" val="20681006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6565"/>
            <a:ext cx="8991600" cy="821635"/>
          </a:xfrm>
        </p:spPr>
        <p:txBody>
          <a:bodyPr>
            <a:noAutofit/>
          </a:bodyPr>
          <a:lstStyle/>
          <a:p>
            <a:r>
              <a:rPr lang="en-US" sz="3600" dirty="0" smtClean="0">
                <a:latin typeface="Comic Sans MS" panose="030F0702030302020204" pitchFamily="66" charset="0"/>
              </a:rPr>
              <a:t>5. Changing the trait mean with selection</a:t>
            </a:r>
            <a:endParaRPr lang="en-US" sz="3600" dirty="0">
              <a:latin typeface="Comic Sans MS" panose="030F0702030302020204" pitchFamily="66" charset="0"/>
            </a:endParaRP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2635941" y="1371600"/>
            <a:ext cx="3962400" cy="5162550"/>
          </a:xfrm>
          <a:prstGeom prst="rect">
            <a:avLst/>
          </a:prstGeom>
          <a:noFill/>
          <a:ln>
            <a:noFill/>
          </a:ln>
        </p:spPr>
      </p:pic>
      <p:sp>
        <p:nvSpPr>
          <p:cNvPr id="5" name="TextBox 4"/>
          <p:cNvSpPr txBox="1"/>
          <p:nvPr/>
        </p:nvSpPr>
        <p:spPr>
          <a:xfrm>
            <a:off x="64616" y="832896"/>
            <a:ext cx="9116598" cy="430887"/>
          </a:xfrm>
          <a:prstGeom prst="rect">
            <a:avLst/>
          </a:prstGeom>
          <a:noFill/>
        </p:spPr>
        <p:txBody>
          <a:bodyPr wrap="none" rtlCol="0">
            <a:spAutoFit/>
          </a:bodyPr>
          <a:lstStyle/>
          <a:p>
            <a:r>
              <a:rPr lang="en-US" sz="2200" dirty="0" smtClean="0">
                <a:solidFill>
                  <a:srgbClr val="0070C0"/>
                </a:solidFill>
                <a:latin typeface="Comic Sans MS" panose="030F0702030302020204" pitchFamily="66" charset="0"/>
              </a:rPr>
              <a:t>c. Response to long term selection for bristle numbers in </a:t>
            </a:r>
            <a:r>
              <a:rPr lang="en-US" sz="2200" i="1" dirty="0" smtClean="0">
                <a:solidFill>
                  <a:srgbClr val="0070C0"/>
                </a:solidFill>
                <a:latin typeface="Comic Sans MS" panose="030F0702030302020204" pitchFamily="66" charset="0"/>
              </a:rPr>
              <a:t>Drosophila</a:t>
            </a:r>
            <a:endParaRPr lang="en-US" sz="2200" i="1" dirty="0">
              <a:solidFill>
                <a:srgbClr val="0070C0"/>
              </a:solidFill>
              <a:latin typeface="Comic Sans MS" panose="030F0702030302020204" pitchFamily="66" charset="0"/>
            </a:endParaRPr>
          </a:p>
        </p:txBody>
      </p:sp>
    </p:spTree>
    <p:extLst>
      <p:ext uri="{BB962C8B-B14F-4D97-AF65-F5344CB8AC3E}">
        <p14:creationId xmlns:p14="http://schemas.microsoft.com/office/powerpoint/2010/main" val="2313052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anose="030F0702030302020204" pitchFamily="66" charset="0"/>
              </a:rPr>
              <a:t>What have we learned?</a:t>
            </a:r>
            <a:endParaRPr lang="en-US" dirty="0">
              <a:latin typeface="Comic Sans MS" panose="030F0702030302020204" pitchFamily="66" charset="0"/>
            </a:endParaRP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latin typeface="Comic Sans MS" panose="030F0702030302020204" pitchFamily="66" charset="0"/>
              </a:rPr>
              <a:t>Additive genetic variance, </a:t>
            </a:r>
            <a:r>
              <a:rPr lang="en-US" i="1" dirty="0" smtClean="0">
                <a:latin typeface="Comic Sans MS" panose="030F0702030302020204" pitchFamily="66" charset="0"/>
              </a:rPr>
              <a:t>G</a:t>
            </a:r>
            <a:r>
              <a:rPr lang="en-US" dirty="0" smtClean="0">
                <a:latin typeface="Comic Sans MS" panose="030F0702030302020204" pitchFamily="66" charset="0"/>
              </a:rPr>
              <a:t>, is </a:t>
            </a:r>
            <a:r>
              <a:rPr lang="en-US" dirty="0" smtClean="0">
                <a:solidFill>
                  <a:srgbClr val="0070C0"/>
                </a:solidFill>
                <a:latin typeface="Comic Sans MS" panose="030F0702030302020204" pitchFamily="66" charset="0"/>
              </a:rPr>
              <a:t>the key to understanding resemblance</a:t>
            </a:r>
            <a:r>
              <a:rPr lang="en-US" dirty="0" smtClean="0">
                <a:latin typeface="Comic Sans MS" panose="030F0702030302020204" pitchFamily="66" charset="0"/>
              </a:rPr>
              <a:t> between parents and offspring.</a:t>
            </a:r>
          </a:p>
          <a:p>
            <a:pPr marL="514350" indent="-514350">
              <a:buFont typeface="+mj-lt"/>
              <a:buAutoNum type="arabicPeriod"/>
            </a:pPr>
            <a:endParaRPr lang="en-US" dirty="0" smtClean="0">
              <a:latin typeface="Comic Sans MS" panose="030F0702030302020204" pitchFamily="66" charset="0"/>
            </a:endParaRPr>
          </a:p>
          <a:p>
            <a:pPr marL="514350" indent="-514350">
              <a:buFont typeface="+mj-lt"/>
              <a:buAutoNum type="arabicPeriod"/>
            </a:pPr>
            <a:r>
              <a:rPr lang="en-US" dirty="0" smtClean="0">
                <a:latin typeface="Comic Sans MS" panose="030F0702030302020204" pitchFamily="66" charset="0"/>
              </a:rPr>
              <a:t>Consequently, </a:t>
            </a:r>
            <a:r>
              <a:rPr lang="en-US" i="1" dirty="0" smtClean="0">
                <a:latin typeface="Comic Sans MS" panose="030F0702030302020204" pitchFamily="66" charset="0"/>
              </a:rPr>
              <a:t>G</a:t>
            </a:r>
            <a:r>
              <a:rPr lang="en-US" dirty="0" smtClean="0">
                <a:latin typeface="Comic Sans MS" panose="030F0702030302020204" pitchFamily="66" charset="0"/>
              </a:rPr>
              <a:t> is also </a:t>
            </a:r>
            <a:r>
              <a:rPr lang="en-US" dirty="0" smtClean="0">
                <a:solidFill>
                  <a:srgbClr val="0070C0"/>
                </a:solidFill>
                <a:latin typeface="Comic Sans MS" panose="030F0702030302020204" pitchFamily="66" charset="0"/>
              </a:rPr>
              <a:t>the key to modeling response to selection</a:t>
            </a:r>
            <a:r>
              <a:rPr lang="en-US" dirty="0" smtClean="0">
                <a:latin typeface="Comic Sans MS" panose="030F0702030302020204" pitchFamily="66" charset="0"/>
              </a:rPr>
              <a:t>.</a:t>
            </a:r>
          </a:p>
          <a:p>
            <a:pPr marL="514350" indent="-514350">
              <a:buFont typeface="+mj-lt"/>
              <a:buAutoNum type="arabicPeriod"/>
            </a:pPr>
            <a:endParaRPr lang="en-US" dirty="0" smtClean="0">
              <a:latin typeface="Comic Sans MS" panose="030F0702030302020204" pitchFamily="66" charset="0"/>
            </a:endParaRPr>
          </a:p>
          <a:p>
            <a:pPr marL="514350" indent="-514350">
              <a:buFont typeface="+mj-lt"/>
              <a:buAutoNum type="arabicPeriod"/>
            </a:pPr>
            <a:r>
              <a:rPr lang="en-US" i="1" dirty="0" smtClean="0">
                <a:latin typeface="Comic Sans MS" panose="030F0702030302020204" pitchFamily="66" charset="0"/>
              </a:rPr>
              <a:t>G</a:t>
            </a:r>
            <a:r>
              <a:rPr lang="en-US" dirty="0" smtClean="0">
                <a:latin typeface="Comic Sans MS" panose="030F0702030302020204" pitchFamily="66" charset="0"/>
              </a:rPr>
              <a:t> is </a:t>
            </a:r>
            <a:r>
              <a:rPr lang="en-US" dirty="0" smtClean="0">
                <a:solidFill>
                  <a:srgbClr val="0070C0"/>
                </a:solidFill>
                <a:latin typeface="Comic Sans MS" panose="030F0702030302020204" pitchFamily="66" charset="0"/>
              </a:rPr>
              <a:t>nibbled away by selection </a:t>
            </a:r>
            <a:r>
              <a:rPr lang="en-US" dirty="0" smtClean="0">
                <a:latin typeface="Comic Sans MS" panose="030F0702030302020204" pitchFamily="66" charset="0"/>
              </a:rPr>
              <a:t>but </a:t>
            </a:r>
            <a:r>
              <a:rPr lang="en-US" dirty="0" smtClean="0">
                <a:solidFill>
                  <a:srgbClr val="0070C0"/>
                </a:solidFill>
                <a:latin typeface="Comic Sans MS" panose="030F0702030302020204" pitchFamily="66" charset="0"/>
              </a:rPr>
              <a:t>restored by mutation</a:t>
            </a:r>
            <a:r>
              <a:rPr lang="en-US" dirty="0" smtClean="0">
                <a:latin typeface="Comic Sans MS" panose="030F0702030302020204" pitchFamily="66" charset="0"/>
              </a:rPr>
              <a:t> (and migration).</a:t>
            </a:r>
          </a:p>
          <a:p>
            <a:pPr marL="514350" indent="-514350">
              <a:buFont typeface="+mj-lt"/>
              <a:buAutoNum type="arabicPeriod"/>
            </a:pPr>
            <a:endParaRPr lang="en-US" dirty="0" smtClean="0">
              <a:latin typeface="Comic Sans MS" panose="030F0702030302020204" pitchFamily="66" charset="0"/>
            </a:endParaRPr>
          </a:p>
          <a:p>
            <a:pPr marL="514350" indent="-514350">
              <a:buFont typeface="+mj-lt"/>
              <a:buAutoNum type="arabicPeriod"/>
            </a:pPr>
            <a:endParaRPr lang="en-US" dirty="0"/>
          </a:p>
        </p:txBody>
      </p:sp>
    </p:spTree>
    <p:extLst>
      <p:ext uri="{BB962C8B-B14F-4D97-AF65-F5344CB8AC3E}">
        <p14:creationId xmlns:p14="http://schemas.microsoft.com/office/powerpoint/2010/main" val="23840956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anose="030F0702030302020204" pitchFamily="66" charset="0"/>
              </a:rPr>
              <a:t>References</a:t>
            </a:r>
            <a:endParaRPr lang="en-US" dirty="0">
              <a:latin typeface="Comic Sans MS" panose="030F0702030302020204" pitchFamily="66" charset="0"/>
            </a:endParaRPr>
          </a:p>
        </p:txBody>
      </p:sp>
      <p:sp>
        <p:nvSpPr>
          <p:cNvPr id="3" name="Content Placeholder 2"/>
          <p:cNvSpPr>
            <a:spLocks noGrp="1"/>
          </p:cNvSpPr>
          <p:nvPr>
            <p:ph idx="1"/>
          </p:nvPr>
        </p:nvSpPr>
        <p:spPr/>
        <p:txBody>
          <a:bodyPr>
            <a:normAutofit fontScale="55000" lnSpcReduction="20000"/>
          </a:bodyPr>
          <a:lstStyle/>
          <a:p>
            <a:r>
              <a:rPr lang="en-US" dirty="0" smtClean="0">
                <a:latin typeface="Calibri" panose="020F0502020204030204" pitchFamily="34" charset="0"/>
              </a:rPr>
              <a:t>Galton, F. 1889. Natural Inheritance. MacMillan, New York.</a:t>
            </a:r>
          </a:p>
          <a:p>
            <a:r>
              <a:rPr lang="en-US" dirty="0" err="1"/>
              <a:t>Lande</a:t>
            </a:r>
            <a:r>
              <a:rPr lang="en-US" dirty="0"/>
              <a:t>, R. 1979. Quantitative genetic analysis of multivariate evolution, applied to brain: body size </a:t>
            </a:r>
            <a:r>
              <a:rPr lang="en-US" dirty="0" err="1"/>
              <a:t>allometry</a:t>
            </a:r>
            <a:r>
              <a:rPr lang="en-US" dirty="0"/>
              <a:t>. Evolution 33: 402-416</a:t>
            </a:r>
            <a:r>
              <a:rPr lang="en-US" dirty="0" smtClean="0"/>
              <a:t>.</a:t>
            </a:r>
          </a:p>
          <a:p>
            <a:r>
              <a:rPr lang="en-US" dirty="0" err="1" smtClean="0"/>
              <a:t>Cockerham</a:t>
            </a:r>
            <a:r>
              <a:rPr lang="en-US" dirty="0" smtClean="0"/>
              <a:t>, C. 1954.  An extension of the concept of partitioning hereditary variance for analysis of </a:t>
            </a:r>
            <a:r>
              <a:rPr lang="en-US" dirty="0" err="1" smtClean="0"/>
              <a:t>covariances</a:t>
            </a:r>
            <a:r>
              <a:rPr lang="en-US" dirty="0" smtClean="0"/>
              <a:t> among relatives when epistasis is present.  Genetics 39: 859-882.</a:t>
            </a:r>
            <a:endParaRPr lang="en-US" dirty="0"/>
          </a:p>
          <a:p>
            <a:r>
              <a:rPr lang="en-US" dirty="0"/>
              <a:t>Arnold, S. J. and P. C. Phillips. 1999. </a:t>
            </a:r>
            <a:r>
              <a:rPr lang="en-US" dirty="0" err="1"/>
              <a:t>Hierarchial</a:t>
            </a:r>
            <a:r>
              <a:rPr lang="en-US" dirty="0"/>
              <a:t> comparison of genetic variance-covariance </a:t>
            </a:r>
            <a:r>
              <a:rPr lang="en-US" dirty="0" err="1"/>
              <a:t>matrices.II</a:t>
            </a:r>
            <a:r>
              <a:rPr lang="en-US" dirty="0"/>
              <a:t>. Coastal-inland divergence in the garter snake, </a:t>
            </a:r>
            <a:r>
              <a:rPr lang="en-US" i="1" dirty="0" err="1"/>
              <a:t>Thamnophis</a:t>
            </a:r>
            <a:r>
              <a:rPr lang="en-US" i="1" dirty="0"/>
              <a:t> </a:t>
            </a:r>
            <a:r>
              <a:rPr lang="en-US" i="1" dirty="0" err="1"/>
              <a:t>elegans</a:t>
            </a:r>
            <a:r>
              <a:rPr lang="en-US" dirty="0"/>
              <a:t>. Evolution 53:1516-1527</a:t>
            </a:r>
            <a:r>
              <a:rPr lang="en-US" dirty="0" smtClean="0"/>
              <a:t>.</a:t>
            </a:r>
          </a:p>
          <a:p>
            <a:r>
              <a:rPr lang="en-US" dirty="0" err="1" smtClean="0"/>
              <a:t>Mousseau</a:t>
            </a:r>
            <a:r>
              <a:rPr lang="en-US" dirty="0" smtClean="0"/>
              <a:t>, T. A. &amp; D. A. </a:t>
            </a:r>
            <a:r>
              <a:rPr lang="en-US" dirty="0" err="1" smtClean="0"/>
              <a:t>Roff</a:t>
            </a:r>
            <a:r>
              <a:rPr lang="en-US" dirty="0" smtClean="0"/>
              <a:t>. 1987. Natural selection and the heritability of fitness components. Heredity 59: 181-197.</a:t>
            </a:r>
          </a:p>
          <a:p>
            <a:r>
              <a:rPr lang="en-US" dirty="0" err="1" smtClean="0"/>
              <a:t>Lande</a:t>
            </a:r>
            <a:r>
              <a:rPr lang="en-US" dirty="0" smtClean="0"/>
              <a:t>, R. 1976.  The maintenance of genetic variation by mutation in a polygenic character with linked loci.  </a:t>
            </a:r>
            <a:r>
              <a:rPr lang="en-US" dirty="0" err="1" smtClean="0"/>
              <a:t>Genetical</a:t>
            </a:r>
            <a:r>
              <a:rPr lang="en-US" dirty="0" smtClean="0"/>
              <a:t> Research Cambridge 26: 221-234.</a:t>
            </a:r>
          </a:p>
          <a:p>
            <a:r>
              <a:rPr lang="en-US" dirty="0" smtClean="0"/>
              <a:t>Mackay, T. F. C., R. F. Lyman &amp; F. Lawrence. 2005.  Polygenic mutation in </a:t>
            </a:r>
            <a:r>
              <a:rPr lang="en-US" i="1" dirty="0" smtClean="0"/>
              <a:t>Drosophila melanogaster</a:t>
            </a:r>
            <a:r>
              <a:rPr lang="en-US" dirty="0" smtClean="0"/>
              <a:t>: mapping spontaneous mutations affecting sensory bristle number. Genetics 170: 1723-1735</a:t>
            </a:r>
            <a:endParaRPr lang="en-US" dirty="0"/>
          </a:p>
          <a:p>
            <a:endParaRPr lang="en-US" dirty="0" smtClean="0">
              <a:latin typeface="Comic Sans MS" panose="030F0702030302020204" pitchFamily="66" charset="0"/>
            </a:endParaRPr>
          </a:p>
          <a:p>
            <a:pPr marL="514350" indent="-514350">
              <a:buFont typeface="+mj-lt"/>
              <a:buAutoNum type="arabicPeriod"/>
            </a:pPr>
            <a:endParaRPr lang="en-US" dirty="0" smtClean="0">
              <a:latin typeface="Comic Sans MS" panose="030F0702030302020204" pitchFamily="66" charset="0"/>
            </a:endParaRPr>
          </a:p>
          <a:p>
            <a:pPr marL="514350" indent="-514350">
              <a:buFont typeface="+mj-lt"/>
              <a:buAutoNum type="arabicPeriod"/>
            </a:pPr>
            <a:endParaRPr lang="en-US" dirty="0"/>
          </a:p>
        </p:txBody>
      </p:sp>
    </p:spTree>
    <p:extLst>
      <p:ext uri="{BB962C8B-B14F-4D97-AF65-F5344CB8AC3E}">
        <p14:creationId xmlns:p14="http://schemas.microsoft.com/office/powerpoint/2010/main" val="9183269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anose="030F0702030302020204" pitchFamily="66" charset="0"/>
              </a:rPr>
              <a:t>Thesis</a:t>
            </a:r>
            <a:endParaRPr lang="en-US" dirty="0">
              <a:latin typeface="Comic Sans MS" panose="030F0702030302020204" pitchFamily="66" charset="0"/>
            </a:endParaRPr>
          </a:p>
        </p:txBody>
      </p:sp>
      <p:sp>
        <p:nvSpPr>
          <p:cNvPr id="3" name="Content Placeholder 2"/>
          <p:cNvSpPr>
            <a:spLocks noGrp="1"/>
          </p:cNvSpPr>
          <p:nvPr>
            <p:ph idx="1"/>
          </p:nvPr>
        </p:nvSpPr>
        <p:spPr/>
        <p:txBody>
          <a:bodyPr>
            <a:normAutofit lnSpcReduction="10000"/>
          </a:bodyPr>
          <a:lstStyle/>
          <a:p>
            <a:r>
              <a:rPr lang="en-US" dirty="0" smtClean="0">
                <a:latin typeface="Comic Sans MS" panose="030F0702030302020204" pitchFamily="66" charset="0"/>
              </a:rPr>
              <a:t>Most traits are affected by </a:t>
            </a:r>
            <a:r>
              <a:rPr lang="en-US" dirty="0" smtClean="0">
                <a:solidFill>
                  <a:srgbClr val="0070C0"/>
                </a:solidFill>
                <a:latin typeface="Comic Sans MS" panose="030F0702030302020204" pitchFamily="66" charset="0"/>
              </a:rPr>
              <a:t>many genes</a:t>
            </a:r>
          </a:p>
          <a:p>
            <a:endParaRPr lang="en-US" dirty="0" smtClean="0">
              <a:latin typeface="Comic Sans MS" panose="030F0702030302020204" pitchFamily="66" charset="0"/>
            </a:endParaRPr>
          </a:p>
          <a:p>
            <a:r>
              <a:rPr lang="en-US" dirty="0" smtClean="0">
                <a:latin typeface="Comic Sans MS" panose="030F0702030302020204" pitchFamily="66" charset="0"/>
              </a:rPr>
              <a:t>We can model the inheritance of such traits with </a:t>
            </a:r>
            <a:r>
              <a:rPr lang="en-US" dirty="0" smtClean="0">
                <a:solidFill>
                  <a:srgbClr val="0070C0"/>
                </a:solidFill>
                <a:latin typeface="Comic Sans MS" panose="030F0702030302020204" pitchFamily="66" charset="0"/>
              </a:rPr>
              <a:t>a statistical approach </a:t>
            </a:r>
          </a:p>
          <a:p>
            <a:endParaRPr lang="en-US" dirty="0" smtClean="0">
              <a:latin typeface="Comic Sans MS" panose="030F0702030302020204" pitchFamily="66" charset="0"/>
            </a:endParaRPr>
          </a:p>
          <a:p>
            <a:r>
              <a:rPr lang="en-US" dirty="0" smtClean="0">
                <a:solidFill>
                  <a:srgbClr val="0070C0"/>
                </a:solidFill>
                <a:latin typeface="Comic Sans MS" panose="030F0702030302020204" pitchFamily="66" charset="0"/>
              </a:rPr>
              <a:t>Additive genetic variance </a:t>
            </a:r>
            <a:r>
              <a:rPr lang="en-US" dirty="0" smtClean="0">
                <a:latin typeface="Comic Sans MS" panose="030F0702030302020204" pitchFamily="66" charset="0"/>
              </a:rPr>
              <a:t>is the statistical concept that enables us to model both inheritance and response to selection</a:t>
            </a:r>
            <a:endParaRPr lang="en-US" dirty="0">
              <a:latin typeface="Comic Sans MS" panose="030F0702030302020204" pitchFamily="66" charset="0"/>
            </a:endParaRPr>
          </a:p>
        </p:txBody>
      </p:sp>
    </p:spTree>
    <p:extLst>
      <p:ext uri="{BB962C8B-B14F-4D97-AF65-F5344CB8AC3E}">
        <p14:creationId xmlns:p14="http://schemas.microsoft.com/office/powerpoint/2010/main" val="26781649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anose="030F0702030302020204" pitchFamily="66" charset="0"/>
              </a:rPr>
              <a:t>Outline</a:t>
            </a:r>
            <a:endParaRPr lang="en-US" dirty="0">
              <a:latin typeface="Comic Sans MS" panose="030F0702030302020204" pitchFamily="66" charset="0"/>
            </a:endParaRPr>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smtClean="0">
                <a:solidFill>
                  <a:srgbClr val="0070C0"/>
                </a:solidFill>
                <a:latin typeface="Comic Sans MS" panose="030F0702030302020204" pitchFamily="66" charset="0"/>
              </a:rPr>
              <a:t>Phenotypic resemblance </a:t>
            </a:r>
            <a:r>
              <a:rPr lang="en-US" dirty="0" smtClean="0">
                <a:latin typeface="Comic Sans MS" panose="030F0702030302020204" pitchFamily="66" charset="0"/>
              </a:rPr>
              <a:t>between parents and offspring reveals heritable variation.</a:t>
            </a:r>
          </a:p>
          <a:p>
            <a:pPr marL="514350" indent="-514350">
              <a:buFont typeface="+mj-lt"/>
              <a:buAutoNum type="arabicPeriod"/>
            </a:pPr>
            <a:endParaRPr lang="en-US" dirty="0" smtClean="0">
              <a:latin typeface="Comic Sans MS" panose="030F0702030302020204" pitchFamily="66" charset="0"/>
            </a:endParaRPr>
          </a:p>
          <a:p>
            <a:pPr marL="514350" indent="-514350">
              <a:buFont typeface="+mj-lt"/>
              <a:buAutoNum type="arabicPeriod"/>
            </a:pPr>
            <a:r>
              <a:rPr lang="en-US" dirty="0" smtClean="0">
                <a:latin typeface="Comic Sans MS" panose="030F0702030302020204" pitchFamily="66" charset="0"/>
              </a:rPr>
              <a:t>To understand resemblance we need </a:t>
            </a:r>
            <a:r>
              <a:rPr lang="en-US" dirty="0" smtClean="0">
                <a:solidFill>
                  <a:srgbClr val="0070C0"/>
                </a:solidFill>
                <a:latin typeface="Comic Sans MS" panose="030F0702030302020204" pitchFamily="66" charset="0"/>
              </a:rPr>
              <a:t>a model</a:t>
            </a:r>
            <a:r>
              <a:rPr lang="en-US" dirty="0" smtClean="0">
                <a:latin typeface="Comic Sans MS" panose="030F0702030302020204" pitchFamily="66" charset="0"/>
              </a:rPr>
              <a:t>.</a:t>
            </a:r>
          </a:p>
          <a:p>
            <a:pPr marL="514350" indent="-514350">
              <a:buFont typeface="+mj-lt"/>
              <a:buAutoNum type="arabicPeriod"/>
            </a:pPr>
            <a:endParaRPr lang="en-US" dirty="0" smtClean="0">
              <a:latin typeface="Comic Sans MS" panose="030F0702030302020204" pitchFamily="66" charset="0"/>
            </a:endParaRPr>
          </a:p>
          <a:p>
            <a:pPr marL="514350" indent="-514350">
              <a:buFont typeface="+mj-lt"/>
              <a:buAutoNum type="arabicPeriod"/>
            </a:pPr>
            <a:r>
              <a:rPr lang="en-US" dirty="0" smtClean="0">
                <a:latin typeface="Comic Sans MS" panose="030F0702030302020204" pitchFamily="66" charset="0"/>
              </a:rPr>
              <a:t>Some </a:t>
            </a:r>
            <a:r>
              <a:rPr lang="en-US" dirty="0" smtClean="0">
                <a:solidFill>
                  <a:srgbClr val="0070C0"/>
                </a:solidFill>
                <a:latin typeface="Comic Sans MS" panose="030F0702030302020204" pitchFamily="66" charset="0"/>
              </a:rPr>
              <a:t>examples</a:t>
            </a:r>
            <a:r>
              <a:rPr lang="en-US" dirty="0" smtClean="0">
                <a:latin typeface="Comic Sans MS" panose="030F0702030302020204" pitchFamily="66" charset="0"/>
              </a:rPr>
              <a:t>.</a:t>
            </a:r>
          </a:p>
          <a:p>
            <a:pPr marL="514350" indent="-514350">
              <a:buFont typeface="+mj-lt"/>
              <a:buAutoNum type="arabicPeriod"/>
            </a:pPr>
            <a:endParaRPr lang="en-US" dirty="0" smtClean="0">
              <a:latin typeface="Comic Sans MS" panose="030F0702030302020204" pitchFamily="66" charset="0"/>
            </a:endParaRPr>
          </a:p>
          <a:p>
            <a:pPr marL="514350" indent="-514350">
              <a:buFont typeface="+mj-lt"/>
              <a:buAutoNum type="arabicPeriod"/>
            </a:pPr>
            <a:r>
              <a:rPr lang="en-US" dirty="0" smtClean="0">
                <a:solidFill>
                  <a:srgbClr val="0070C0"/>
                </a:solidFill>
                <a:latin typeface="Comic Sans MS" panose="030F0702030302020204" pitchFamily="66" charset="0"/>
              </a:rPr>
              <a:t>Why don’t we run out </a:t>
            </a:r>
            <a:r>
              <a:rPr lang="en-US" dirty="0" smtClean="0">
                <a:latin typeface="Comic Sans MS" panose="030F0702030302020204" pitchFamily="66" charset="0"/>
              </a:rPr>
              <a:t>of additive genetic variance?</a:t>
            </a:r>
          </a:p>
          <a:p>
            <a:pPr marL="514350" indent="-514350">
              <a:buFont typeface="+mj-lt"/>
              <a:buAutoNum type="arabicPeriod"/>
            </a:pPr>
            <a:endParaRPr lang="en-US" dirty="0" smtClean="0">
              <a:latin typeface="Comic Sans MS" panose="030F0702030302020204" pitchFamily="66" charset="0"/>
            </a:endParaRPr>
          </a:p>
          <a:p>
            <a:pPr marL="514350" indent="-514350">
              <a:buFont typeface="+mj-lt"/>
              <a:buAutoNum type="arabicPeriod"/>
            </a:pPr>
            <a:r>
              <a:rPr lang="en-US" dirty="0" smtClean="0">
                <a:solidFill>
                  <a:srgbClr val="0070C0"/>
                </a:solidFill>
                <a:latin typeface="Comic Sans MS" panose="030F0702030302020204" pitchFamily="66" charset="0"/>
              </a:rPr>
              <a:t>Changing the trait mean </a:t>
            </a:r>
            <a:r>
              <a:rPr lang="en-US" dirty="0" smtClean="0">
                <a:latin typeface="Comic Sans MS" panose="030F0702030302020204" pitchFamily="66" charset="0"/>
              </a:rPr>
              <a:t>with selection.</a:t>
            </a:r>
          </a:p>
          <a:p>
            <a:pPr marL="514350" indent="-514350">
              <a:buFont typeface="+mj-lt"/>
              <a:buAutoNum type="arabicPeriod"/>
            </a:pP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7271416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omic Sans MS" panose="030F0702030302020204" pitchFamily="66" charset="0"/>
              </a:rPr>
              <a:t>1. Phenotypic resemblance: </a:t>
            </a:r>
            <a:r>
              <a:rPr lang="en-US" dirty="0" smtClean="0">
                <a:solidFill>
                  <a:srgbClr val="0070C0"/>
                </a:solidFill>
                <a:latin typeface="Comic Sans MS" panose="030F0702030302020204" pitchFamily="66" charset="0"/>
              </a:rPr>
              <a:t>Galton’s plot</a:t>
            </a:r>
            <a:endParaRPr lang="en-US" dirty="0">
              <a:solidFill>
                <a:srgbClr val="0070C0"/>
              </a:solidFill>
              <a:latin typeface="Comic Sans MS" panose="030F0702030302020204" pitchFamily="66" charset="0"/>
            </a:endParaRPr>
          </a:p>
        </p:txBody>
      </p:sp>
      <p:pic>
        <p:nvPicPr>
          <p:cNvPr id="4" name="Content Placeholder 3"/>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857387" y="1600200"/>
            <a:ext cx="5429226" cy="4525963"/>
          </a:xfrm>
          <a:prstGeom prst="rect">
            <a:avLst/>
          </a:prstGeom>
          <a:noFill/>
          <a:ln>
            <a:noFill/>
          </a:ln>
        </p:spPr>
      </p:pic>
    </p:spTree>
    <p:extLst>
      <p:ext uri="{BB962C8B-B14F-4D97-AF65-F5344CB8AC3E}">
        <p14:creationId xmlns:p14="http://schemas.microsoft.com/office/powerpoint/2010/main" val="3150607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sz="3600" dirty="0" smtClean="0">
                <a:latin typeface="Comic Sans MS" panose="030F0702030302020204" pitchFamily="66" charset="0"/>
              </a:rPr>
              <a:t>2. A Model of Phenotypic Resemblance</a:t>
            </a:r>
            <a:endParaRPr lang="en-US" sz="3600" dirty="0">
              <a:latin typeface="Comic Sans MS" panose="030F0702030302020204" pitchFamily="66" charset="0"/>
            </a:endParaRP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36216" y="2514600"/>
            <a:ext cx="6345238" cy="544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52400" y="1537900"/>
            <a:ext cx="7672293" cy="830997"/>
          </a:xfrm>
          <a:prstGeom prst="rect">
            <a:avLst/>
          </a:prstGeom>
          <a:noFill/>
        </p:spPr>
        <p:txBody>
          <a:bodyPr wrap="none" rtlCol="0">
            <a:spAutoFit/>
          </a:bodyPr>
          <a:lstStyle/>
          <a:p>
            <a:pPr marL="457200" indent="-457200" algn="ctr">
              <a:buAutoNum type="alphaLcPeriod"/>
            </a:pPr>
            <a:r>
              <a:rPr lang="en-US" sz="2400" dirty="0" smtClean="0">
                <a:solidFill>
                  <a:srgbClr val="0070C0"/>
                </a:solidFill>
                <a:latin typeface="Comic Sans MS" panose="030F0702030302020204" pitchFamily="66" charset="0"/>
              </a:rPr>
              <a:t>A model for phenotypic value (from Joe’s lecture</a:t>
            </a:r>
          </a:p>
          <a:p>
            <a:pPr algn="ctr"/>
            <a:r>
              <a:rPr lang="en-US" sz="2400" dirty="0" smtClean="0">
                <a:solidFill>
                  <a:srgbClr val="0070C0"/>
                </a:solidFill>
                <a:latin typeface="Comic Sans MS" panose="030F0702030302020204" pitchFamily="66" charset="0"/>
              </a:rPr>
              <a:t> this morning)</a:t>
            </a:r>
            <a:endParaRPr lang="en-US" sz="2400" dirty="0">
              <a:solidFill>
                <a:srgbClr val="0070C0"/>
              </a:solidFill>
              <a:latin typeface="Comic Sans MS" panose="030F0702030302020204" pitchFamily="66" charset="0"/>
            </a:endParaRPr>
          </a:p>
        </p:txBody>
      </p:sp>
      <p:sp>
        <p:nvSpPr>
          <p:cNvPr id="5" name="TextBox 4"/>
          <p:cNvSpPr txBox="1"/>
          <p:nvPr/>
        </p:nvSpPr>
        <p:spPr>
          <a:xfrm>
            <a:off x="0" y="3310270"/>
            <a:ext cx="9050876" cy="461665"/>
          </a:xfrm>
          <a:prstGeom prst="rect">
            <a:avLst/>
          </a:prstGeom>
          <a:noFill/>
        </p:spPr>
        <p:txBody>
          <a:bodyPr wrap="none" rtlCol="0">
            <a:spAutoFit/>
          </a:bodyPr>
          <a:lstStyle/>
          <a:p>
            <a:r>
              <a:rPr lang="en-US" sz="2400" dirty="0" smtClean="0">
                <a:latin typeface="Comic Sans MS" panose="030F0702030302020204" pitchFamily="66" charset="0"/>
              </a:rPr>
              <a:t>b. </a:t>
            </a:r>
            <a:r>
              <a:rPr lang="en-US" sz="2400" dirty="0" smtClean="0">
                <a:solidFill>
                  <a:srgbClr val="0070C0"/>
                </a:solidFill>
                <a:latin typeface="Comic Sans MS" panose="030F0702030302020204" pitchFamily="66" charset="0"/>
              </a:rPr>
              <a:t>An equivalent model, without the locus-by-locus details, for</a:t>
            </a:r>
            <a:endParaRPr lang="en-US" sz="2400" dirty="0">
              <a:solidFill>
                <a:srgbClr val="0070C0"/>
              </a:solidFill>
              <a:latin typeface="Comic Sans MS" panose="030F0702030302020204" pitchFamily="66" charset="0"/>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9377" y="3962399"/>
            <a:ext cx="1828800"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6977" y="4787898"/>
            <a:ext cx="198120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3651" y="5766316"/>
            <a:ext cx="2076450"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990600" y="4007791"/>
            <a:ext cx="2545890" cy="461665"/>
          </a:xfrm>
          <a:prstGeom prst="rect">
            <a:avLst/>
          </a:prstGeom>
          <a:noFill/>
        </p:spPr>
        <p:txBody>
          <a:bodyPr wrap="none" rtlCol="0">
            <a:spAutoFit/>
          </a:bodyPr>
          <a:lstStyle/>
          <a:p>
            <a:r>
              <a:rPr lang="en-US" sz="2400" dirty="0">
                <a:latin typeface="Comic Sans MS" panose="030F0702030302020204" pitchFamily="66" charset="0"/>
              </a:rPr>
              <a:t>p</a:t>
            </a:r>
            <a:r>
              <a:rPr lang="en-US" sz="2400" dirty="0" smtClean="0">
                <a:latin typeface="Comic Sans MS" panose="030F0702030302020204" pitchFamily="66" charset="0"/>
              </a:rPr>
              <a:t>henotypic value</a:t>
            </a:r>
            <a:endParaRPr lang="en-US" sz="2400" dirty="0">
              <a:latin typeface="Comic Sans MS" panose="030F0702030302020204" pitchFamily="66" charset="0"/>
            </a:endParaRPr>
          </a:p>
        </p:txBody>
      </p:sp>
      <p:sp>
        <p:nvSpPr>
          <p:cNvPr id="8" name="TextBox 7"/>
          <p:cNvSpPr txBox="1"/>
          <p:nvPr/>
        </p:nvSpPr>
        <p:spPr>
          <a:xfrm>
            <a:off x="1011865" y="4871390"/>
            <a:ext cx="2552302" cy="461665"/>
          </a:xfrm>
          <a:prstGeom prst="rect">
            <a:avLst/>
          </a:prstGeom>
          <a:noFill/>
        </p:spPr>
        <p:txBody>
          <a:bodyPr wrap="none" rtlCol="0">
            <a:spAutoFit/>
          </a:bodyPr>
          <a:lstStyle/>
          <a:p>
            <a:r>
              <a:rPr lang="en-US" sz="2400" dirty="0">
                <a:latin typeface="Comic Sans MS" panose="030F0702030302020204" pitchFamily="66" charset="0"/>
              </a:rPr>
              <a:t>p</a:t>
            </a:r>
            <a:r>
              <a:rPr lang="en-US" sz="2400" dirty="0" smtClean="0">
                <a:latin typeface="Comic Sans MS" panose="030F0702030302020204" pitchFamily="66" charset="0"/>
              </a:rPr>
              <a:t>henotypic mean</a:t>
            </a:r>
            <a:endParaRPr lang="en-US" sz="2400" dirty="0">
              <a:latin typeface="Comic Sans MS" panose="030F0702030302020204" pitchFamily="66" charset="0"/>
            </a:endParaRPr>
          </a:p>
        </p:txBody>
      </p:sp>
      <p:sp>
        <p:nvSpPr>
          <p:cNvPr id="9" name="TextBox 8"/>
          <p:cNvSpPr txBox="1"/>
          <p:nvPr/>
        </p:nvSpPr>
        <p:spPr>
          <a:xfrm>
            <a:off x="551804" y="5868858"/>
            <a:ext cx="3012363" cy="461665"/>
          </a:xfrm>
          <a:prstGeom prst="rect">
            <a:avLst/>
          </a:prstGeom>
          <a:noFill/>
        </p:spPr>
        <p:txBody>
          <a:bodyPr wrap="none" rtlCol="0">
            <a:spAutoFit/>
          </a:bodyPr>
          <a:lstStyle/>
          <a:p>
            <a:r>
              <a:rPr lang="en-US" sz="2400" dirty="0">
                <a:latin typeface="Comic Sans MS" panose="030F0702030302020204" pitchFamily="66" charset="0"/>
              </a:rPr>
              <a:t>p</a:t>
            </a:r>
            <a:r>
              <a:rPr lang="en-US" sz="2400" dirty="0" smtClean="0">
                <a:latin typeface="Comic Sans MS" panose="030F0702030302020204" pitchFamily="66" charset="0"/>
              </a:rPr>
              <a:t>henotypic variance</a:t>
            </a:r>
            <a:endParaRPr lang="en-US" sz="2400" dirty="0">
              <a:latin typeface="Comic Sans MS" panose="030F0702030302020204" pitchFamily="66" charset="0"/>
            </a:endParaRPr>
          </a:p>
        </p:txBody>
      </p:sp>
    </p:spTree>
    <p:extLst>
      <p:ext uri="{BB962C8B-B14F-4D97-AF65-F5344CB8AC3E}">
        <p14:creationId xmlns:p14="http://schemas.microsoft.com/office/powerpoint/2010/main" val="2957461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omic Sans MS" panose="030F0702030302020204" pitchFamily="66" charset="0"/>
              </a:rPr>
              <a:t>2. A Model of Phenotypic Resemblance</a:t>
            </a:r>
            <a:endParaRPr lang="en-US" dirty="0">
              <a:latin typeface="Comic Sans MS" panose="030F0702030302020204" pitchFamily="66" charset="0"/>
            </a:endParaRPr>
          </a:p>
        </p:txBody>
      </p:sp>
      <p:sp>
        <p:nvSpPr>
          <p:cNvPr id="4" name="TextBox 3"/>
          <p:cNvSpPr txBox="1"/>
          <p:nvPr/>
        </p:nvSpPr>
        <p:spPr>
          <a:xfrm>
            <a:off x="838200" y="1676400"/>
            <a:ext cx="7396577" cy="523220"/>
          </a:xfrm>
          <a:prstGeom prst="rect">
            <a:avLst/>
          </a:prstGeom>
          <a:noFill/>
        </p:spPr>
        <p:txBody>
          <a:bodyPr wrap="none" rtlCol="0">
            <a:spAutoFit/>
          </a:bodyPr>
          <a:lstStyle/>
          <a:p>
            <a:r>
              <a:rPr lang="en-US" sz="2800" dirty="0" smtClean="0">
                <a:solidFill>
                  <a:srgbClr val="0070C0"/>
                </a:solidFill>
                <a:latin typeface="Comic Sans MS" panose="030F0702030302020204" pitchFamily="66" charset="0"/>
              </a:rPr>
              <a:t>c. A new perspective on Galton’s regression</a:t>
            </a:r>
            <a:endParaRPr lang="en-US" sz="2800" dirty="0">
              <a:solidFill>
                <a:srgbClr val="0070C0"/>
              </a:solidFill>
              <a:latin typeface="Comic Sans MS" panose="030F0702030302020204" pitchFamily="66"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590355"/>
            <a:ext cx="6362700"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066800" y="3810000"/>
            <a:ext cx="7374134" cy="1200329"/>
          </a:xfrm>
          <a:prstGeom prst="rect">
            <a:avLst/>
          </a:prstGeom>
          <a:noFill/>
        </p:spPr>
        <p:txBody>
          <a:bodyPr wrap="none" rtlCol="0">
            <a:spAutoFit/>
          </a:bodyPr>
          <a:lstStyle/>
          <a:p>
            <a:pPr algn="ctr"/>
            <a:r>
              <a:rPr lang="en-US" sz="2400" dirty="0" smtClean="0">
                <a:latin typeface="Comic Sans MS" panose="030F0702030302020204" pitchFamily="66" charset="0"/>
              </a:rPr>
              <a:t>Our model identifies </a:t>
            </a:r>
            <a:r>
              <a:rPr lang="en-US" sz="2400" dirty="0" smtClean="0">
                <a:solidFill>
                  <a:srgbClr val="0070C0"/>
                </a:solidFill>
                <a:latin typeface="Comic Sans MS" panose="030F0702030302020204" pitchFamily="66" charset="0"/>
              </a:rPr>
              <a:t>additive genetic variance, G</a:t>
            </a:r>
            <a:r>
              <a:rPr lang="en-US" sz="2400" dirty="0" smtClean="0">
                <a:latin typeface="Comic Sans MS" panose="030F0702030302020204" pitchFamily="66" charset="0"/>
              </a:rPr>
              <a:t>, </a:t>
            </a:r>
          </a:p>
          <a:p>
            <a:pPr algn="ctr"/>
            <a:r>
              <a:rPr lang="en-US" sz="2400" dirty="0" smtClean="0">
                <a:latin typeface="Comic Sans MS" panose="030F0702030302020204" pitchFamily="66" charset="0"/>
              </a:rPr>
              <a:t>as the key statistical property</a:t>
            </a:r>
          </a:p>
          <a:p>
            <a:pPr algn="ctr"/>
            <a:r>
              <a:rPr lang="en-US" sz="2400" dirty="0">
                <a:latin typeface="Comic Sans MS" panose="030F0702030302020204" pitchFamily="66" charset="0"/>
              </a:rPr>
              <a:t>r</a:t>
            </a:r>
            <a:r>
              <a:rPr lang="en-US" sz="2400" dirty="0" smtClean="0">
                <a:latin typeface="Comic Sans MS" panose="030F0702030302020204" pitchFamily="66" charset="0"/>
              </a:rPr>
              <a:t>esponsible for Galton’s regression</a:t>
            </a:r>
            <a:endParaRPr lang="en-US" sz="2400" dirty="0">
              <a:latin typeface="Comic Sans MS" panose="030F0702030302020204" pitchFamily="66" charset="0"/>
            </a:endParaRPr>
          </a:p>
        </p:txBody>
      </p:sp>
    </p:spTree>
    <p:extLst>
      <p:ext uri="{BB962C8B-B14F-4D97-AF65-F5344CB8AC3E}">
        <p14:creationId xmlns:p14="http://schemas.microsoft.com/office/powerpoint/2010/main" val="21530266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1143000"/>
          </a:xfrm>
        </p:spPr>
        <p:txBody>
          <a:bodyPr>
            <a:normAutofit fontScale="90000"/>
          </a:bodyPr>
          <a:lstStyle/>
          <a:p>
            <a:r>
              <a:rPr lang="en-US" dirty="0" smtClean="0">
                <a:latin typeface="Comic Sans MS" panose="030F0702030302020204" pitchFamily="66" charset="0"/>
              </a:rPr>
              <a:t>2. A Model of Phenotypic Resemblance</a:t>
            </a:r>
            <a:endParaRPr lang="en-US" dirty="0">
              <a:latin typeface="Comic Sans MS" panose="030F0702030302020204" pitchFamily="66" charset="0"/>
            </a:endParaRPr>
          </a:p>
        </p:txBody>
      </p:sp>
      <p:sp>
        <p:nvSpPr>
          <p:cNvPr id="4" name="TextBox 3"/>
          <p:cNvSpPr txBox="1"/>
          <p:nvPr/>
        </p:nvSpPr>
        <p:spPr>
          <a:xfrm>
            <a:off x="57682" y="1492102"/>
            <a:ext cx="9050876" cy="461665"/>
          </a:xfrm>
          <a:prstGeom prst="rect">
            <a:avLst/>
          </a:prstGeom>
          <a:noFill/>
        </p:spPr>
        <p:txBody>
          <a:bodyPr wrap="none" rtlCol="0">
            <a:spAutoFit/>
          </a:bodyPr>
          <a:lstStyle/>
          <a:p>
            <a:r>
              <a:rPr lang="en-US" sz="2400" dirty="0">
                <a:solidFill>
                  <a:srgbClr val="0070C0"/>
                </a:solidFill>
                <a:latin typeface="Comic Sans MS" panose="030F0702030302020204" pitchFamily="66" charset="0"/>
              </a:rPr>
              <a:t>d</a:t>
            </a:r>
            <a:r>
              <a:rPr lang="en-US" sz="2400" dirty="0" smtClean="0">
                <a:solidFill>
                  <a:srgbClr val="0070C0"/>
                </a:solidFill>
                <a:latin typeface="Comic Sans MS" panose="030F0702030302020204" pitchFamily="66" charset="0"/>
              </a:rPr>
              <a:t>. What about resemblance between other kinds of relatives?</a:t>
            </a:r>
            <a:endParaRPr lang="en-US" sz="2400" dirty="0">
              <a:solidFill>
                <a:srgbClr val="0070C0"/>
              </a:solidFill>
              <a:latin typeface="Comic Sans MS" panose="030F0702030302020204" pitchFamily="66"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7073" y="2871786"/>
            <a:ext cx="19812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9519" y="3633234"/>
            <a:ext cx="5689600" cy="55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07" y="5358808"/>
            <a:ext cx="8048625"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82102" y="2179306"/>
            <a:ext cx="8602035" cy="369332"/>
          </a:xfrm>
          <a:prstGeom prst="rect">
            <a:avLst/>
          </a:prstGeom>
          <a:noFill/>
        </p:spPr>
        <p:txBody>
          <a:bodyPr wrap="none" rtlCol="0">
            <a:spAutoFit/>
          </a:bodyPr>
          <a:lstStyle/>
          <a:p>
            <a:r>
              <a:rPr lang="en-US" dirty="0" smtClean="0">
                <a:latin typeface="Comic Sans MS" panose="030F0702030302020204" pitchFamily="66" charset="0"/>
              </a:rPr>
              <a:t>We need to include </a:t>
            </a:r>
            <a:r>
              <a:rPr lang="en-US" dirty="0" err="1" smtClean="0">
                <a:latin typeface="Comic Sans MS" panose="030F0702030302020204" pitchFamily="66" charset="0"/>
              </a:rPr>
              <a:t>domiance</a:t>
            </a:r>
            <a:r>
              <a:rPr lang="en-US" dirty="0" smtClean="0">
                <a:latin typeface="Comic Sans MS" panose="030F0702030302020204" pitchFamily="66" charset="0"/>
              </a:rPr>
              <a:t>, </a:t>
            </a:r>
            <a:r>
              <a:rPr lang="en-US" i="1" dirty="0" smtClean="0">
                <a:latin typeface="Comic Sans MS" panose="030F0702030302020204" pitchFamily="66" charset="0"/>
              </a:rPr>
              <a:t>d</a:t>
            </a:r>
            <a:r>
              <a:rPr lang="en-US" dirty="0" smtClean="0">
                <a:latin typeface="Comic Sans MS" panose="030F0702030302020204" pitchFamily="66" charset="0"/>
              </a:rPr>
              <a:t>, </a:t>
            </a:r>
            <a:r>
              <a:rPr lang="en-US" dirty="0" smtClean="0">
                <a:solidFill>
                  <a:srgbClr val="FF0000"/>
                </a:solidFill>
                <a:latin typeface="Comic Sans MS" panose="030F0702030302020204" pitchFamily="66" charset="0"/>
              </a:rPr>
              <a:t>and epistasis</a:t>
            </a:r>
            <a:r>
              <a:rPr lang="en-US" dirty="0" smtClean="0">
                <a:latin typeface="Comic Sans MS" panose="030F0702030302020204" pitchFamily="66" charset="0"/>
              </a:rPr>
              <a:t>, </a:t>
            </a:r>
            <a:r>
              <a:rPr lang="en-US" i="1" dirty="0" err="1" smtClean="0">
                <a:latin typeface="Comic Sans MS" panose="030F0702030302020204" pitchFamily="66" charset="0"/>
              </a:rPr>
              <a:t>i</a:t>
            </a:r>
            <a:r>
              <a:rPr lang="en-US" dirty="0" smtClean="0">
                <a:latin typeface="Comic Sans MS" panose="030F0702030302020204" pitchFamily="66" charset="0"/>
              </a:rPr>
              <a:t>,  as well as additive effects, </a:t>
            </a:r>
            <a:r>
              <a:rPr lang="en-US" i="1" dirty="0" smtClean="0">
                <a:latin typeface="Comic Sans MS" panose="030F0702030302020204" pitchFamily="66" charset="0"/>
              </a:rPr>
              <a:t>x</a:t>
            </a:r>
            <a:endParaRPr lang="en-US" i="1" dirty="0">
              <a:latin typeface="Comic Sans MS" panose="030F0702030302020204" pitchFamily="66" charset="0"/>
            </a:endParaRPr>
          </a:p>
        </p:txBody>
      </p:sp>
      <p:sp>
        <p:nvSpPr>
          <p:cNvPr id="5" name="TextBox 4"/>
          <p:cNvSpPr txBox="1"/>
          <p:nvPr/>
        </p:nvSpPr>
        <p:spPr>
          <a:xfrm>
            <a:off x="369651" y="4646428"/>
            <a:ext cx="8426937" cy="369332"/>
          </a:xfrm>
          <a:prstGeom prst="rect">
            <a:avLst/>
          </a:prstGeom>
          <a:noFill/>
        </p:spPr>
        <p:txBody>
          <a:bodyPr wrap="square" rtlCol="0">
            <a:spAutoFit/>
          </a:bodyPr>
          <a:lstStyle/>
          <a:p>
            <a:r>
              <a:rPr lang="en-US" dirty="0" smtClean="0">
                <a:latin typeface="Comic Sans MS" panose="030F0702030302020204" pitchFamily="66" charset="0"/>
              </a:rPr>
              <a:t>to obtain a general expression for resemblance between relatives </a:t>
            </a:r>
            <a:r>
              <a:rPr lang="en-US" i="1" dirty="0" smtClean="0">
                <a:latin typeface="Comic Sans MS" panose="030F0702030302020204" pitchFamily="66" charset="0"/>
              </a:rPr>
              <a:t>X</a:t>
            </a:r>
            <a:r>
              <a:rPr lang="en-US" dirty="0" smtClean="0">
                <a:latin typeface="Comic Sans MS" panose="030F0702030302020204" pitchFamily="66" charset="0"/>
              </a:rPr>
              <a:t> and </a:t>
            </a:r>
            <a:r>
              <a:rPr lang="en-US" i="1" dirty="0" smtClean="0">
                <a:latin typeface="Comic Sans MS" panose="030F0702030302020204" pitchFamily="66" charset="0"/>
              </a:rPr>
              <a:t>Y</a:t>
            </a:r>
            <a:endParaRPr lang="en-US" i="1" dirty="0">
              <a:latin typeface="Comic Sans MS" panose="030F0702030302020204" pitchFamily="66" charset="0"/>
            </a:endParaRPr>
          </a:p>
        </p:txBody>
      </p:sp>
    </p:spTree>
    <p:extLst>
      <p:ext uri="{BB962C8B-B14F-4D97-AF65-F5344CB8AC3E}">
        <p14:creationId xmlns:p14="http://schemas.microsoft.com/office/powerpoint/2010/main" val="14349700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059" y="152400"/>
            <a:ext cx="8229600" cy="1143000"/>
          </a:xfrm>
        </p:spPr>
        <p:txBody>
          <a:bodyPr/>
          <a:lstStyle/>
          <a:p>
            <a:r>
              <a:rPr lang="en-US" dirty="0" smtClean="0">
                <a:latin typeface="Comic Sans MS" panose="030F0702030302020204" pitchFamily="66" charset="0"/>
              </a:rPr>
              <a:t>3. Some examples</a:t>
            </a:r>
            <a:endParaRPr lang="en-US" dirty="0">
              <a:latin typeface="Comic Sans MS" panose="030F0702030302020204" pitchFamily="66" charset="0"/>
            </a:endParaRPr>
          </a:p>
        </p:txBody>
      </p:sp>
      <p:sp>
        <p:nvSpPr>
          <p:cNvPr id="4" name="TextBox 3"/>
          <p:cNvSpPr txBox="1"/>
          <p:nvPr/>
        </p:nvSpPr>
        <p:spPr>
          <a:xfrm>
            <a:off x="304800" y="1228635"/>
            <a:ext cx="7832593" cy="830997"/>
          </a:xfrm>
          <a:prstGeom prst="rect">
            <a:avLst/>
          </a:prstGeom>
          <a:noFill/>
        </p:spPr>
        <p:txBody>
          <a:bodyPr wrap="none" rtlCol="0">
            <a:spAutoFit/>
          </a:bodyPr>
          <a:lstStyle/>
          <a:p>
            <a:pPr marL="457200" indent="-457200" algn="ctr">
              <a:buAutoNum type="alphaLcPeriod"/>
            </a:pPr>
            <a:r>
              <a:rPr lang="en-US" sz="2400" dirty="0" smtClean="0">
                <a:solidFill>
                  <a:srgbClr val="0070C0"/>
                </a:solidFill>
                <a:latin typeface="Comic Sans MS" panose="030F0702030302020204" pitchFamily="66" charset="0"/>
              </a:rPr>
              <a:t>Mother-daughter resemblance in vertebral counts</a:t>
            </a:r>
          </a:p>
          <a:p>
            <a:pPr algn="ctr"/>
            <a:r>
              <a:rPr lang="en-US" sz="2400" dirty="0" smtClean="0">
                <a:solidFill>
                  <a:srgbClr val="0070C0"/>
                </a:solidFill>
                <a:latin typeface="Comic Sans MS" panose="030F0702030302020204" pitchFamily="66" charset="0"/>
              </a:rPr>
              <a:t> in garter snakes</a:t>
            </a:r>
            <a:endParaRPr lang="en-US" sz="2400" dirty="0">
              <a:solidFill>
                <a:srgbClr val="0070C0"/>
              </a:solidFill>
              <a:latin typeface="Comic Sans MS" panose="030F0702030302020204" pitchFamily="66" charset="0"/>
            </a:endParaRPr>
          </a:p>
        </p:txBody>
      </p:sp>
      <p:pic>
        <p:nvPicPr>
          <p:cNvPr id="17" name="Picture 16" descr="snakexray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0696" y="3505200"/>
            <a:ext cx="3200400" cy="2281844"/>
          </a:xfrm>
          <a:prstGeom prst="rect">
            <a:avLst/>
          </a:prstGeom>
          <a:noFill/>
          <a:ln>
            <a:noFill/>
          </a:ln>
        </p:spPr>
      </p:pic>
      <p:grpSp>
        <p:nvGrpSpPr>
          <p:cNvPr id="21" name="Group 20"/>
          <p:cNvGrpSpPr/>
          <p:nvPr/>
        </p:nvGrpSpPr>
        <p:grpSpPr>
          <a:xfrm>
            <a:off x="4463535" y="2438400"/>
            <a:ext cx="4318169" cy="4277833"/>
            <a:chOff x="4463535" y="2438400"/>
            <a:chExt cx="4318169" cy="4277833"/>
          </a:xfrm>
        </p:grpSpPr>
        <p:pic>
          <p:nvPicPr>
            <p:cNvPr id="18" name="Picture 17" descr="Fi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438400"/>
              <a:ext cx="4133504" cy="4114800"/>
            </a:xfrm>
            <a:prstGeom prst="rect">
              <a:avLst/>
            </a:prstGeom>
            <a:noFill/>
            <a:ln>
              <a:noFill/>
            </a:ln>
          </p:spPr>
        </p:pic>
        <p:sp>
          <p:nvSpPr>
            <p:cNvPr id="19" name="TextBox 18"/>
            <p:cNvSpPr txBox="1"/>
            <p:nvPr/>
          </p:nvSpPr>
          <p:spPr>
            <a:xfrm>
              <a:off x="5750442" y="6346901"/>
              <a:ext cx="2147639" cy="369332"/>
            </a:xfrm>
            <a:prstGeom prst="rect">
              <a:avLst/>
            </a:prstGeom>
            <a:solidFill>
              <a:schemeClr val="bg1"/>
            </a:solidFill>
          </p:spPr>
          <p:txBody>
            <a:bodyPr wrap="none" rtlCol="0">
              <a:spAutoFit/>
            </a:bodyPr>
            <a:lstStyle/>
            <a:p>
              <a:r>
                <a:rPr lang="en-US" dirty="0" smtClean="0"/>
                <a:t>Body vertebral count</a:t>
              </a:r>
              <a:endParaRPr lang="en-US" dirty="0"/>
            </a:p>
          </p:txBody>
        </p:sp>
        <p:sp>
          <p:nvSpPr>
            <p:cNvPr id="20" name="TextBox 19"/>
            <p:cNvSpPr txBox="1"/>
            <p:nvPr/>
          </p:nvSpPr>
          <p:spPr>
            <a:xfrm rot="16200000">
              <a:off x="4065252" y="4311135"/>
              <a:ext cx="1165897" cy="369332"/>
            </a:xfrm>
            <a:prstGeom prst="rect">
              <a:avLst/>
            </a:prstGeom>
            <a:solidFill>
              <a:schemeClr val="bg1"/>
            </a:solidFill>
          </p:spPr>
          <p:txBody>
            <a:bodyPr wrap="none" rtlCol="0">
              <a:spAutoFit/>
            </a:bodyPr>
            <a:lstStyle/>
            <a:p>
              <a:r>
                <a:rPr lang="en-US" dirty="0" smtClean="0"/>
                <a:t>Frequency</a:t>
              </a:r>
              <a:endParaRPr lang="en-US" dirty="0"/>
            </a:p>
          </p:txBody>
        </p:sp>
      </p:grpSp>
    </p:spTree>
    <p:extLst>
      <p:ext uri="{BB962C8B-B14F-4D97-AF65-F5344CB8AC3E}">
        <p14:creationId xmlns:p14="http://schemas.microsoft.com/office/powerpoint/2010/main" val="8664158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059" y="152400"/>
            <a:ext cx="8229600" cy="1143000"/>
          </a:xfrm>
        </p:spPr>
        <p:txBody>
          <a:bodyPr/>
          <a:lstStyle/>
          <a:p>
            <a:r>
              <a:rPr lang="en-US" dirty="0" smtClean="0">
                <a:latin typeface="Comic Sans MS" panose="030F0702030302020204" pitchFamily="66" charset="0"/>
              </a:rPr>
              <a:t>3. Some examples</a:t>
            </a:r>
            <a:endParaRPr lang="en-US" dirty="0">
              <a:latin typeface="Comic Sans MS" panose="030F0702030302020204" pitchFamily="66" charset="0"/>
            </a:endParaRPr>
          </a:p>
        </p:txBody>
      </p:sp>
      <p:sp>
        <p:nvSpPr>
          <p:cNvPr id="4" name="TextBox 3"/>
          <p:cNvSpPr txBox="1"/>
          <p:nvPr/>
        </p:nvSpPr>
        <p:spPr>
          <a:xfrm>
            <a:off x="304800" y="1228635"/>
            <a:ext cx="7832593" cy="830997"/>
          </a:xfrm>
          <a:prstGeom prst="rect">
            <a:avLst/>
          </a:prstGeom>
          <a:noFill/>
        </p:spPr>
        <p:txBody>
          <a:bodyPr wrap="none" rtlCol="0">
            <a:spAutoFit/>
          </a:bodyPr>
          <a:lstStyle/>
          <a:p>
            <a:pPr marL="457200" indent="-457200" algn="ctr">
              <a:buAutoNum type="alphaLcPeriod"/>
            </a:pPr>
            <a:r>
              <a:rPr lang="en-US" sz="2400" dirty="0" smtClean="0">
                <a:solidFill>
                  <a:srgbClr val="0070C0"/>
                </a:solidFill>
                <a:latin typeface="Comic Sans MS" panose="030F0702030302020204" pitchFamily="66" charset="0"/>
              </a:rPr>
              <a:t>Mother-daughter resemblance in vertebral counts</a:t>
            </a:r>
          </a:p>
          <a:p>
            <a:pPr algn="ctr"/>
            <a:r>
              <a:rPr lang="en-US" sz="2400" dirty="0" smtClean="0">
                <a:solidFill>
                  <a:srgbClr val="0070C0"/>
                </a:solidFill>
                <a:latin typeface="Comic Sans MS" panose="030F0702030302020204" pitchFamily="66" charset="0"/>
              </a:rPr>
              <a:t> in garter snakes</a:t>
            </a:r>
            <a:endParaRPr lang="en-US" sz="2400" dirty="0">
              <a:solidFill>
                <a:srgbClr val="0070C0"/>
              </a:solidFill>
              <a:latin typeface="Comic Sans MS" panose="030F0702030302020204" pitchFamily="66" charset="0"/>
            </a:endParaRPr>
          </a:p>
        </p:txBody>
      </p:sp>
      <p:grpSp>
        <p:nvGrpSpPr>
          <p:cNvPr id="15" name="Group 14"/>
          <p:cNvGrpSpPr/>
          <p:nvPr/>
        </p:nvGrpSpPr>
        <p:grpSpPr>
          <a:xfrm>
            <a:off x="424934" y="2657680"/>
            <a:ext cx="8109466" cy="3753677"/>
            <a:chOff x="424934" y="2657680"/>
            <a:chExt cx="8109466" cy="3753677"/>
          </a:xfrm>
        </p:grpSpPr>
        <p:grpSp>
          <p:nvGrpSpPr>
            <p:cNvPr id="12" name="Group 11"/>
            <p:cNvGrpSpPr/>
            <p:nvPr/>
          </p:nvGrpSpPr>
          <p:grpSpPr>
            <a:xfrm>
              <a:off x="424934" y="2657680"/>
              <a:ext cx="8109466" cy="3753677"/>
              <a:chOff x="424934" y="2657680"/>
              <a:chExt cx="8109466" cy="3753677"/>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2667000"/>
                <a:ext cx="3657600" cy="365229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6800" y="2657680"/>
                <a:ext cx="3657600" cy="3652299"/>
              </a:xfrm>
              <a:prstGeom prst="rect">
                <a:avLst/>
              </a:prstGeom>
            </p:spPr>
          </p:pic>
          <p:sp>
            <p:nvSpPr>
              <p:cNvPr id="8" name="TextBox 7"/>
              <p:cNvSpPr txBox="1"/>
              <p:nvPr/>
            </p:nvSpPr>
            <p:spPr>
              <a:xfrm>
                <a:off x="1599817" y="6019800"/>
                <a:ext cx="1933030" cy="369332"/>
              </a:xfrm>
              <a:prstGeom prst="rect">
                <a:avLst/>
              </a:prstGeom>
              <a:solidFill>
                <a:schemeClr val="bg1"/>
              </a:solidFill>
            </p:spPr>
            <p:txBody>
              <a:bodyPr wrap="none" rtlCol="0">
                <a:spAutoFit/>
              </a:bodyPr>
              <a:lstStyle/>
              <a:p>
                <a:r>
                  <a:rPr lang="en-US" dirty="0" smtClean="0"/>
                  <a:t>Mom’s body count</a:t>
                </a:r>
                <a:endParaRPr lang="en-US" dirty="0"/>
              </a:p>
            </p:txBody>
          </p:sp>
          <p:sp>
            <p:nvSpPr>
              <p:cNvPr id="9" name="TextBox 8"/>
              <p:cNvSpPr txBox="1"/>
              <p:nvPr/>
            </p:nvSpPr>
            <p:spPr>
              <a:xfrm>
                <a:off x="5828661" y="6042025"/>
                <a:ext cx="1753878" cy="369332"/>
              </a:xfrm>
              <a:prstGeom prst="rect">
                <a:avLst/>
              </a:prstGeom>
              <a:solidFill>
                <a:schemeClr val="bg1"/>
              </a:solidFill>
            </p:spPr>
            <p:txBody>
              <a:bodyPr wrap="none" rtlCol="0">
                <a:spAutoFit/>
              </a:bodyPr>
              <a:lstStyle/>
              <a:p>
                <a:r>
                  <a:rPr lang="en-US" dirty="0" smtClean="0"/>
                  <a:t>Mom’s tail count</a:t>
                </a:r>
                <a:endParaRPr lang="en-US" dirty="0"/>
              </a:p>
            </p:txBody>
          </p:sp>
          <p:sp>
            <p:nvSpPr>
              <p:cNvPr id="10" name="TextBox 9"/>
              <p:cNvSpPr txBox="1"/>
              <p:nvPr/>
            </p:nvSpPr>
            <p:spPr>
              <a:xfrm rot="16200000">
                <a:off x="-547224" y="4299162"/>
                <a:ext cx="2313647" cy="369332"/>
              </a:xfrm>
              <a:prstGeom prst="rect">
                <a:avLst/>
              </a:prstGeom>
              <a:solidFill>
                <a:schemeClr val="bg1"/>
              </a:solidFill>
            </p:spPr>
            <p:txBody>
              <a:bodyPr wrap="none" rtlCol="0">
                <a:spAutoFit/>
              </a:bodyPr>
              <a:lstStyle/>
              <a:p>
                <a:r>
                  <a:rPr lang="en-US" dirty="0" smtClean="0"/>
                  <a:t>Daughters’ body count</a:t>
                </a:r>
                <a:endParaRPr lang="en-US" dirty="0"/>
              </a:p>
            </p:txBody>
          </p:sp>
          <p:sp>
            <p:nvSpPr>
              <p:cNvPr id="11" name="TextBox 10"/>
              <p:cNvSpPr txBox="1"/>
              <p:nvPr/>
            </p:nvSpPr>
            <p:spPr>
              <a:xfrm rot="16200000">
                <a:off x="3809553" y="4209585"/>
                <a:ext cx="2134495" cy="369332"/>
              </a:xfrm>
              <a:prstGeom prst="rect">
                <a:avLst/>
              </a:prstGeom>
              <a:solidFill>
                <a:schemeClr val="bg1"/>
              </a:solidFill>
            </p:spPr>
            <p:txBody>
              <a:bodyPr wrap="none" rtlCol="0">
                <a:spAutoFit/>
              </a:bodyPr>
              <a:lstStyle/>
              <a:p>
                <a:r>
                  <a:rPr lang="en-US" dirty="0" smtClean="0"/>
                  <a:t>Daughters’ tail count</a:t>
                </a:r>
                <a:endParaRPr lang="en-US" dirty="0"/>
              </a:p>
            </p:txBody>
          </p:sp>
        </p:grpSp>
        <p:sp>
          <p:nvSpPr>
            <p:cNvPr id="13" name="TextBox 12"/>
            <p:cNvSpPr txBox="1"/>
            <p:nvPr/>
          </p:nvSpPr>
          <p:spPr>
            <a:xfrm>
              <a:off x="3078235" y="5334000"/>
              <a:ext cx="994183" cy="369332"/>
            </a:xfrm>
            <a:prstGeom prst="rect">
              <a:avLst/>
            </a:prstGeom>
            <a:noFill/>
          </p:spPr>
          <p:txBody>
            <a:bodyPr wrap="none" rtlCol="0">
              <a:spAutoFit/>
            </a:bodyPr>
            <a:lstStyle/>
            <a:p>
              <a:r>
                <a:rPr lang="en-US" i="1" dirty="0" smtClean="0"/>
                <a:t>h</a:t>
              </a:r>
              <a:r>
                <a:rPr lang="en-US" i="1" baseline="30000" dirty="0" smtClean="0"/>
                <a:t>2 </a:t>
              </a:r>
              <a:r>
                <a:rPr lang="en-US" i="1" dirty="0" smtClean="0"/>
                <a:t>= 0.54</a:t>
              </a:r>
              <a:endParaRPr lang="en-US" i="1" dirty="0"/>
            </a:p>
          </p:txBody>
        </p:sp>
        <p:sp>
          <p:nvSpPr>
            <p:cNvPr id="14" name="TextBox 13"/>
            <p:cNvSpPr txBox="1"/>
            <p:nvPr/>
          </p:nvSpPr>
          <p:spPr>
            <a:xfrm>
              <a:off x="7372046" y="5264232"/>
              <a:ext cx="994183" cy="369332"/>
            </a:xfrm>
            <a:prstGeom prst="rect">
              <a:avLst/>
            </a:prstGeom>
            <a:noFill/>
          </p:spPr>
          <p:txBody>
            <a:bodyPr wrap="none" rtlCol="0">
              <a:spAutoFit/>
            </a:bodyPr>
            <a:lstStyle/>
            <a:p>
              <a:r>
                <a:rPr lang="en-US" i="1" dirty="0" smtClean="0"/>
                <a:t>h</a:t>
              </a:r>
              <a:r>
                <a:rPr lang="en-US" i="1" baseline="30000" dirty="0" smtClean="0"/>
                <a:t>2 </a:t>
              </a:r>
              <a:r>
                <a:rPr lang="en-US" i="1" dirty="0" smtClean="0"/>
                <a:t>= 0.48</a:t>
              </a:r>
              <a:endParaRPr lang="en-US" i="1" dirty="0"/>
            </a:p>
          </p:txBody>
        </p:sp>
      </p:grpSp>
    </p:spTree>
    <p:extLst>
      <p:ext uri="{BB962C8B-B14F-4D97-AF65-F5344CB8AC3E}">
        <p14:creationId xmlns:p14="http://schemas.microsoft.com/office/powerpoint/2010/main" val="14761657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1640</TotalTime>
  <Words>1433</Words>
  <Application>Microsoft Office PowerPoint</Application>
  <PresentationFormat>On-screen Show (4:3)</PresentationFormat>
  <Paragraphs>144</Paragraphs>
  <Slides>18</Slides>
  <Notes>13</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1.2 Inheritance of a Single Trait &amp; Response to Selection</vt:lpstr>
      <vt:lpstr>Thesis</vt:lpstr>
      <vt:lpstr>Outline</vt:lpstr>
      <vt:lpstr>1. Phenotypic resemblance: Galton’s plot</vt:lpstr>
      <vt:lpstr>2. A Model of Phenotypic Resemblance</vt:lpstr>
      <vt:lpstr>2. A Model of Phenotypic Resemblance</vt:lpstr>
      <vt:lpstr>2. A Model of Phenotypic Resemblance</vt:lpstr>
      <vt:lpstr>3. Some examples</vt:lpstr>
      <vt:lpstr>3. Some examples</vt:lpstr>
      <vt:lpstr>3. Some examples</vt:lpstr>
      <vt:lpstr>4. Why don’t we run out of additive genetic variance?</vt:lpstr>
      <vt:lpstr>4. Why don’t we run out of additive genetic variance?</vt:lpstr>
      <vt:lpstr>5. Changing the trait mean with selection</vt:lpstr>
      <vt:lpstr>5. Changing the trait mean with selection</vt:lpstr>
      <vt:lpstr>5. Changing the trait mean with selection</vt:lpstr>
      <vt:lpstr>5. Changing the trait mean with selection</vt:lpstr>
      <vt:lpstr>What have we learned?</vt:lpstr>
      <vt:lpstr>References</vt:lpstr>
    </vt:vector>
  </TitlesOfParts>
  <Company>Oregon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 of a Single Trait &amp; Response to Selection</dc:title>
  <dc:creator>arnolds</dc:creator>
  <cp:lastModifiedBy>Nicole Soltis</cp:lastModifiedBy>
  <cp:revision>37</cp:revision>
  <dcterms:created xsi:type="dcterms:W3CDTF">2014-07-28T13:39:23Z</dcterms:created>
  <dcterms:modified xsi:type="dcterms:W3CDTF">2017-06-05T18:57:14Z</dcterms:modified>
</cp:coreProperties>
</file>