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57" r:id="rId4"/>
    <p:sldId id="259" r:id="rId5"/>
    <p:sldId id="260" r:id="rId6"/>
    <p:sldId id="276" r:id="rId7"/>
    <p:sldId id="278" r:id="rId8"/>
    <p:sldId id="277" r:id="rId9"/>
    <p:sldId id="272" r:id="rId10"/>
    <p:sldId id="264" r:id="rId11"/>
    <p:sldId id="265" r:id="rId12"/>
    <p:sldId id="271" r:id="rId13"/>
    <p:sldId id="266" r:id="rId14"/>
    <p:sldId id="267" r:id="rId15"/>
    <p:sldId id="274" r:id="rId16"/>
    <p:sldId id="275" r:id="rId17"/>
    <p:sldId id="270" r:id="rId18"/>
    <p:sldId id="27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679" autoAdjust="0"/>
  </p:normalViewPr>
  <p:slideViewPr>
    <p:cSldViewPr>
      <p:cViewPr>
        <p:scale>
          <a:sx n="63" d="100"/>
          <a:sy n="63" d="100"/>
        </p:scale>
        <p:origin x="-1512" y="-72"/>
      </p:cViewPr>
      <p:guideLst>
        <p:guide orient="horz" pos="2160"/>
        <p:guide pos="2880"/>
      </p:guideLst>
    </p:cSldViewPr>
  </p:slideViewPr>
  <p:notesTextViewPr>
    <p:cViewPr>
      <p:scale>
        <a:sx n="1" d="1"/>
        <a:sy n="1" d="1"/>
      </p:scale>
      <p:origin x="0" y="0"/>
    </p:cViewPr>
  </p:notesTextViewPr>
  <p:sorterViewPr>
    <p:cViewPr>
      <p:scale>
        <a:sx n="100" d="100"/>
        <a:sy n="100" d="100"/>
      </p:scale>
      <p:origin x="0" y="20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065F15-D094-4F50-876D-B5E6338B17E9}" type="datetimeFigureOut">
              <a:rPr lang="en-US" smtClean="0"/>
              <a:t>6/5/2017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80252C-298C-446C-9D96-F8FCCF964091}" type="slidenum">
              <a:rPr lang="en-US" smtClean="0"/>
              <a:t>‹#›</a:t>
            </a:fld>
            <a:endParaRPr lang="en-US"/>
          </a:p>
        </p:txBody>
      </p:sp>
    </p:spTree>
    <p:extLst>
      <p:ext uri="{BB962C8B-B14F-4D97-AF65-F5344CB8AC3E}">
        <p14:creationId xmlns:p14="http://schemas.microsoft.com/office/powerpoint/2010/main" val="3349609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Wilson’s Bird</a:t>
            </a:r>
            <a:r>
              <a:rPr lang="en-US" baseline="0" dirty="0" smtClean="0"/>
              <a:t> of Paradise reminds us that organisms are composed of many traits.  To account for the multivariate evolution of organisms, we need a model of multivariate inheritance and multivariate response to selection.</a:t>
            </a:r>
            <a:endParaRPr lang="en-US" dirty="0"/>
          </a:p>
        </p:txBody>
      </p:sp>
      <p:sp>
        <p:nvSpPr>
          <p:cNvPr id="4" name="Slide Number Placeholder 3"/>
          <p:cNvSpPr>
            <a:spLocks noGrp="1"/>
          </p:cNvSpPr>
          <p:nvPr>
            <p:ph type="sldNum" sz="quarter" idx="10"/>
          </p:nvPr>
        </p:nvSpPr>
        <p:spPr/>
        <p:txBody>
          <a:bodyPr/>
          <a:lstStyle/>
          <a:p>
            <a:fld id="{9580252C-298C-446C-9D96-F8FCCF964091}" type="slidenum">
              <a:rPr lang="en-US" smtClean="0"/>
              <a:t>1</a:t>
            </a:fld>
            <a:endParaRPr lang="en-US"/>
          </a:p>
        </p:txBody>
      </p:sp>
    </p:spTree>
    <p:extLst>
      <p:ext uri="{BB962C8B-B14F-4D97-AF65-F5344CB8AC3E}">
        <p14:creationId xmlns:p14="http://schemas.microsoft.com/office/powerpoint/2010/main" val="672430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hypothetical example, two loci affect the color of the head and body in a grasshopper.  If selection favors color coordination between the head and body (i.e., selection favors green and brown grasshoppers, but acts against </a:t>
            </a:r>
            <a:r>
              <a:rPr lang="en-US" baseline="0" dirty="0" err="1" smtClean="0"/>
              <a:t>green+brown</a:t>
            </a:r>
            <a:r>
              <a:rPr lang="en-US" baseline="0" dirty="0" smtClean="0"/>
              <a:t> grasshoppers), it will promote linkage disequilibrium between the two loci, resulting in a genetic correlation between coloration on the head and body.  In general, correlational selection promotes integration of traits but close linkage is required to produce strong genetic correlation via linkage disequilibrium (</a:t>
            </a:r>
            <a:r>
              <a:rPr lang="en-US" baseline="0" dirty="0" err="1" smtClean="0"/>
              <a:t>Lande</a:t>
            </a:r>
            <a:r>
              <a:rPr lang="en-US" baseline="0" dirty="0" smtClean="0"/>
              <a:t> 1984).</a:t>
            </a:r>
            <a:endParaRPr lang="en-US" dirty="0"/>
          </a:p>
        </p:txBody>
      </p:sp>
      <p:sp>
        <p:nvSpPr>
          <p:cNvPr id="4" name="Slide Number Placeholder 3"/>
          <p:cNvSpPr>
            <a:spLocks noGrp="1"/>
          </p:cNvSpPr>
          <p:nvPr>
            <p:ph type="sldNum" sz="quarter" idx="10"/>
          </p:nvPr>
        </p:nvSpPr>
        <p:spPr/>
        <p:txBody>
          <a:bodyPr/>
          <a:lstStyle/>
          <a:p>
            <a:fld id="{9580252C-298C-446C-9D96-F8FCCF964091}" type="slidenum">
              <a:rPr lang="en-US" smtClean="0"/>
              <a:t>12</a:t>
            </a:fld>
            <a:endParaRPr lang="en-US"/>
          </a:p>
        </p:txBody>
      </p:sp>
    </p:spTree>
    <p:extLst>
      <p:ext uri="{BB962C8B-B14F-4D97-AF65-F5344CB8AC3E}">
        <p14:creationId xmlns:p14="http://schemas.microsoft.com/office/powerpoint/2010/main" val="3731089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Genetic covariance causes selection</a:t>
            </a:r>
            <a:r>
              <a:rPr lang="en-US" baseline="0" dirty="0" smtClean="0"/>
              <a:t> on one trait to reverberate on correlated traits.  In this example, selection for higher values of trait 1, results in a negative response in a genetically correlated trait.  The cause of this peculiar response is a negative genetic covariance.</a:t>
            </a:r>
            <a:endParaRPr lang="en-US" dirty="0"/>
          </a:p>
        </p:txBody>
      </p:sp>
      <p:sp>
        <p:nvSpPr>
          <p:cNvPr id="4" name="Slide Number Placeholder 3"/>
          <p:cNvSpPr>
            <a:spLocks noGrp="1"/>
          </p:cNvSpPr>
          <p:nvPr>
            <p:ph type="sldNum" sz="quarter" idx="10"/>
          </p:nvPr>
        </p:nvSpPr>
        <p:spPr/>
        <p:txBody>
          <a:bodyPr/>
          <a:lstStyle/>
          <a:p>
            <a:fld id="{9580252C-298C-446C-9D96-F8FCCF964091}" type="slidenum">
              <a:rPr lang="en-US" smtClean="0"/>
              <a:t>13</a:t>
            </a:fld>
            <a:endParaRPr lang="en-US"/>
          </a:p>
        </p:txBody>
      </p:sp>
    </p:spTree>
    <p:extLst>
      <p:ext uri="{BB962C8B-B14F-4D97-AF65-F5344CB8AC3E}">
        <p14:creationId xmlns:p14="http://schemas.microsoft.com/office/powerpoint/2010/main" val="3880425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Matrix</a:t>
            </a:r>
            <a:r>
              <a:rPr lang="en-US" sz="1200" kern="1200" baseline="0" dirty="0" smtClean="0">
                <a:solidFill>
                  <a:schemeClr val="tx1"/>
                </a:solidFill>
                <a:effectLst/>
                <a:latin typeface="+mn-lt"/>
                <a:ea typeface="+mn-ea"/>
                <a:cs typeface="+mn-cs"/>
              </a:rPr>
              <a:t> algebra helps us keep track of direct and correlated responses to selection. The upper panel shows our multivariate response to selection equation with symbols representing matrices and column vectors.  The lower panel shows the composition of vectors and matrices for the two trait case. </a:t>
            </a:r>
            <a:r>
              <a:rPr lang="el-GR" sz="1200" kern="1200" baseline="0" dirty="0" smtClean="0">
                <a:solidFill>
                  <a:schemeClr val="tx1"/>
                </a:solidFill>
                <a:effectLst/>
                <a:latin typeface="+mn-lt"/>
                <a:ea typeface="+mn-ea"/>
                <a:cs typeface="+mn-cs"/>
              </a:rPr>
              <a:t>β</a:t>
            </a:r>
            <a:r>
              <a:rPr lang="en-US" sz="1200" kern="1200" baseline="0" dirty="0" smtClean="0">
                <a:solidFill>
                  <a:schemeClr val="tx1"/>
                </a:solidFill>
                <a:effectLst/>
                <a:latin typeface="+mn-lt"/>
                <a:ea typeface="+mn-ea"/>
                <a:cs typeface="+mn-cs"/>
              </a:rPr>
              <a:t> is a measure of directional selection, the directional selection gradient, the subject of an upcoming lecture.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580252C-298C-446C-9D96-F8FCCF964091}" type="slidenum">
              <a:rPr lang="en-US" smtClean="0"/>
              <a:t>14</a:t>
            </a:fld>
            <a:endParaRPr lang="en-US"/>
          </a:p>
        </p:txBody>
      </p:sp>
    </p:spTree>
    <p:extLst>
      <p:ext uri="{BB962C8B-B14F-4D97-AF65-F5344CB8AC3E}">
        <p14:creationId xmlns:p14="http://schemas.microsoft.com/office/powerpoint/2010/main" val="2231568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a:t>
                </a:r>
                <a:r>
                  <a:rPr lang="en-US" sz="1200" kern="1200" baseline="0" dirty="0" smtClean="0">
                    <a:solidFill>
                      <a:schemeClr val="tx1"/>
                    </a:solidFill>
                    <a:effectLst/>
                    <a:latin typeface="+mn-lt"/>
                    <a:ea typeface="+mn-ea"/>
                    <a:cs typeface="+mn-cs"/>
                  </a:rPr>
                  <a:t> visualize response to selection in the multivariate (i.e., bivariate) case, think of a pool shot.  The pool cue is </a:t>
                </a:r>
                <a:r>
                  <a:rPr lang="el-GR" sz="1200" kern="1200" baseline="0" dirty="0" smtClean="0">
                    <a:solidFill>
                      <a:schemeClr val="tx1"/>
                    </a:solidFill>
                    <a:effectLst/>
                    <a:latin typeface="+mn-lt"/>
                    <a:ea typeface="+mn-ea"/>
                    <a:cs typeface="+mn-cs"/>
                  </a:rPr>
                  <a:t>β</a:t>
                </a:r>
                <a:r>
                  <a:rPr lang="en-US" sz="1200" kern="1200" baseline="0" dirty="0" smtClean="0">
                    <a:solidFill>
                      <a:schemeClr val="tx1"/>
                    </a:solidFill>
                    <a:effectLst/>
                    <a:latin typeface="+mn-lt"/>
                    <a:ea typeface="+mn-ea"/>
                    <a:cs typeface="+mn-cs"/>
                  </a:rPr>
                  <a:t>.  The path of the cue ball is the response to selection, </a:t>
                </a:r>
                <a14:m>
                  <m:oMath xmlns:m="http://schemas.openxmlformats.org/officeDocument/2006/math">
                    <m:r>
                      <a:rPr lang="en-US" sz="1200" i="1" kern="1200" baseline="0" smtClean="0">
                        <a:solidFill>
                          <a:schemeClr val="tx1"/>
                        </a:solidFill>
                        <a:effectLst/>
                        <a:latin typeface="Cambria Math"/>
                        <a:ea typeface="Cambria Math"/>
                        <a:cs typeface="+mn-cs"/>
                      </a:rPr>
                      <m:t>∆</m:t>
                    </m:r>
                    <m:acc>
                      <m:accPr>
                        <m:chr m:val="̅"/>
                        <m:ctrlPr>
                          <a:rPr lang="en-US" sz="1200" i="1" kern="1200" baseline="0" smtClean="0">
                            <a:solidFill>
                              <a:schemeClr val="tx1"/>
                            </a:solidFill>
                            <a:effectLst/>
                            <a:latin typeface="Cambria Math"/>
                            <a:ea typeface="Cambria Math"/>
                            <a:cs typeface="+mn-cs"/>
                          </a:rPr>
                        </m:ctrlPr>
                      </m:accPr>
                      <m:e>
                        <m:r>
                          <a:rPr lang="en-US" sz="1200" b="0" i="1" kern="1200" baseline="0" smtClean="0">
                            <a:solidFill>
                              <a:schemeClr val="tx1"/>
                            </a:solidFill>
                            <a:effectLst/>
                            <a:latin typeface="Cambria Math"/>
                            <a:ea typeface="Cambria Math"/>
                            <a:cs typeface="+mn-cs"/>
                          </a:rPr>
                          <m:t>𝑧</m:t>
                        </m:r>
                        <m:r>
                          <a:rPr lang="en-US" sz="1200" b="0" i="1" kern="1200" baseline="0" smtClean="0">
                            <a:solidFill>
                              <a:schemeClr val="tx1"/>
                            </a:solidFill>
                            <a:effectLst/>
                            <a:latin typeface="Cambria Math"/>
                            <a:ea typeface="Cambria Math"/>
                            <a:cs typeface="+mn-cs"/>
                          </a:rPr>
                          <m:t>.</m:t>
                        </m:r>
                      </m:e>
                    </m:acc>
                  </m:oMath>
                </a14:m>
                <a:r>
                  <a:rPr lang="en-US" dirty="0" smtClean="0"/>
                  <a:t>  The G-matrix, shown here as a green</a:t>
                </a:r>
                <a:r>
                  <a:rPr lang="en-US" baseline="0" dirty="0" smtClean="0"/>
                  <a:t> ellipse, affects the path of the ball in predictable ways.  Try running the animation.</a:t>
                </a: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a:t>
                </a:r>
                <a:r>
                  <a:rPr lang="en-US" sz="1200" kern="1200" baseline="0" dirty="0" smtClean="0">
                    <a:solidFill>
                      <a:schemeClr val="tx1"/>
                    </a:solidFill>
                    <a:effectLst/>
                    <a:latin typeface="+mn-lt"/>
                    <a:ea typeface="+mn-ea"/>
                    <a:cs typeface="+mn-cs"/>
                  </a:rPr>
                  <a:t> visualize response to selection in the multivariate (i.e., bivariate) case, think of a pool shot.  The pool cue is </a:t>
                </a:r>
                <a:r>
                  <a:rPr lang="el-GR" sz="1200" kern="1200" baseline="0" dirty="0" smtClean="0">
                    <a:solidFill>
                      <a:schemeClr val="tx1"/>
                    </a:solidFill>
                    <a:effectLst/>
                    <a:latin typeface="+mn-lt"/>
                    <a:ea typeface="+mn-ea"/>
                    <a:cs typeface="+mn-cs"/>
                  </a:rPr>
                  <a:t>β</a:t>
                </a:r>
                <a:r>
                  <a:rPr lang="en-US" sz="1200" kern="1200" baseline="0" dirty="0" smtClean="0">
                    <a:solidFill>
                      <a:schemeClr val="tx1"/>
                    </a:solidFill>
                    <a:effectLst/>
                    <a:latin typeface="+mn-lt"/>
                    <a:ea typeface="+mn-ea"/>
                    <a:cs typeface="+mn-cs"/>
                  </a:rPr>
                  <a:t>.  The path of the cue ball is the response to selection, </a:t>
                </a:r>
                <a:r>
                  <a:rPr lang="en-US" sz="1200" i="0" kern="1200" baseline="0" smtClean="0">
                    <a:solidFill>
                      <a:schemeClr val="tx1"/>
                    </a:solidFill>
                    <a:effectLst/>
                    <a:latin typeface="Cambria Math"/>
                    <a:ea typeface="Cambria Math"/>
                    <a:cs typeface="+mn-cs"/>
                  </a:rPr>
                  <a:t>∆(</a:t>
                </a:r>
                <a:r>
                  <a:rPr lang="en-US" sz="1200" b="0" i="0" kern="1200" baseline="0" smtClean="0">
                    <a:solidFill>
                      <a:schemeClr val="tx1"/>
                    </a:solidFill>
                    <a:effectLst/>
                    <a:latin typeface="Cambria Math"/>
                    <a:ea typeface="Cambria Math"/>
                    <a:cs typeface="+mn-cs"/>
                  </a:rPr>
                  <a:t>𝑧.) ̅</a:t>
                </a:r>
                <a:r>
                  <a:rPr lang="en-US" dirty="0" smtClean="0"/>
                  <a:t>  The G-matrix, shown here as a green</a:t>
                </a:r>
                <a:r>
                  <a:rPr lang="en-US" baseline="0" dirty="0" smtClean="0"/>
                  <a:t> ellipse, affects the path of the ball in predictable ways.  Try running the animation.</a:t>
                </a:r>
                <a:endParaRPr lang="en-US" dirty="0"/>
              </a:p>
            </p:txBody>
          </p:sp>
        </mc:Fallback>
      </mc:AlternateContent>
      <p:sp>
        <p:nvSpPr>
          <p:cNvPr id="4" name="Slide Number Placeholder 3"/>
          <p:cNvSpPr>
            <a:spLocks noGrp="1"/>
          </p:cNvSpPr>
          <p:nvPr>
            <p:ph type="sldNum" sz="quarter" idx="10"/>
          </p:nvPr>
        </p:nvSpPr>
        <p:spPr/>
        <p:txBody>
          <a:bodyPr/>
          <a:lstStyle/>
          <a:p>
            <a:fld id="{9580252C-298C-446C-9D96-F8FCCF964091}" type="slidenum">
              <a:rPr lang="en-US" smtClean="0"/>
              <a:t>15</a:t>
            </a:fld>
            <a:endParaRPr lang="en-US"/>
          </a:p>
        </p:txBody>
      </p:sp>
    </p:spTree>
    <p:extLst>
      <p:ext uri="{BB962C8B-B14F-4D97-AF65-F5344CB8AC3E}">
        <p14:creationId xmlns:p14="http://schemas.microsoft.com/office/powerpoint/2010/main" val="2231568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Try describing the effect of the G-matrix on the response </a:t>
            </a:r>
            <a:r>
              <a:rPr lang="en-US" sz="1200" kern="1200" baseline="0" smtClean="0">
                <a:solidFill>
                  <a:schemeClr val="tx1"/>
                </a:solidFill>
                <a:effectLst/>
                <a:latin typeface="+mn-lt"/>
                <a:ea typeface="+mn-ea"/>
                <a:cs typeface="+mn-cs"/>
              </a:rPr>
              <a:t>to selection </a:t>
            </a:r>
            <a:r>
              <a:rPr lang="en-US" sz="1200" kern="1200" baseline="0" dirty="0" smtClean="0">
                <a:solidFill>
                  <a:schemeClr val="tx1"/>
                </a:solidFill>
                <a:effectLst/>
                <a:latin typeface="+mn-lt"/>
                <a:ea typeface="+mn-ea"/>
                <a:cs typeface="+mn-cs"/>
              </a:rPr>
              <a:t>in your own words.</a:t>
            </a:r>
            <a:endParaRPr lang="en-US" dirty="0"/>
          </a:p>
        </p:txBody>
      </p:sp>
      <p:sp>
        <p:nvSpPr>
          <p:cNvPr id="4" name="Slide Number Placeholder 3"/>
          <p:cNvSpPr>
            <a:spLocks noGrp="1"/>
          </p:cNvSpPr>
          <p:nvPr>
            <p:ph type="sldNum" sz="quarter" idx="10"/>
          </p:nvPr>
        </p:nvSpPr>
        <p:spPr/>
        <p:txBody>
          <a:bodyPr/>
          <a:lstStyle/>
          <a:p>
            <a:fld id="{9580252C-298C-446C-9D96-F8FCCF964091}" type="slidenum">
              <a:rPr lang="en-US" smtClean="0"/>
              <a:t>16</a:t>
            </a:fld>
            <a:endParaRPr lang="en-US"/>
          </a:p>
        </p:txBody>
      </p:sp>
    </p:spTree>
    <p:extLst>
      <p:ext uri="{BB962C8B-B14F-4D97-AF65-F5344CB8AC3E}">
        <p14:creationId xmlns:p14="http://schemas.microsoft.com/office/powerpoint/2010/main" val="2231568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need for a multivariate model of inheritance is underscored by the empirical fact what traits run together in families, suggesting co-inheritance (Arnold &amp; Phillips 1999).</a:t>
            </a:r>
            <a:endParaRPr lang="en-US" dirty="0"/>
          </a:p>
        </p:txBody>
      </p:sp>
      <p:sp>
        <p:nvSpPr>
          <p:cNvPr id="4" name="Slide Number Placeholder 3"/>
          <p:cNvSpPr>
            <a:spLocks noGrp="1"/>
          </p:cNvSpPr>
          <p:nvPr>
            <p:ph type="sldNum" sz="quarter" idx="10"/>
          </p:nvPr>
        </p:nvSpPr>
        <p:spPr/>
        <p:txBody>
          <a:bodyPr/>
          <a:lstStyle/>
          <a:p>
            <a:fld id="{9580252C-298C-446C-9D96-F8FCCF964091}" type="slidenum">
              <a:rPr lang="en-US" smtClean="0"/>
              <a:t>4</a:t>
            </a:fld>
            <a:endParaRPr lang="en-US"/>
          </a:p>
        </p:txBody>
      </p:sp>
    </p:spTree>
    <p:extLst>
      <p:ext uri="{BB962C8B-B14F-4D97-AF65-F5344CB8AC3E}">
        <p14:creationId xmlns:p14="http://schemas.microsoft.com/office/powerpoint/2010/main" val="127757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multivariate model</a:t>
            </a:r>
            <a:r>
              <a:rPr lang="en-US" baseline="0" dirty="0" smtClean="0"/>
              <a:t> that we will use is a straight-forward extension of the </a:t>
            </a:r>
            <a:r>
              <a:rPr lang="en-US" baseline="0" dirty="0" err="1" smtClean="0"/>
              <a:t>univariate</a:t>
            </a:r>
            <a:r>
              <a:rPr lang="en-US" baseline="0" dirty="0" smtClean="0"/>
              <a:t> model we introduced in Lecture 1.2.  Now we need vectors to represent values and means and vectors to represent variances and </a:t>
            </a:r>
            <a:r>
              <a:rPr lang="en-US" baseline="0" dirty="0" err="1" smtClean="0"/>
              <a:t>covariances</a:t>
            </a:r>
            <a:r>
              <a:rPr lang="en-US" baseline="0" dirty="0" smtClean="0"/>
              <a:t> (</a:t>
            </a:r>
            <a:r>
              <a:rPr lang="en-US" baseline="0" dirty="0" err="1" smtClean="0"/>
              <a:t>Lande</a:t>
            </a:r>
            <a:r>
              <a:rPr lang="en-US" baseline="0" dirty="0" smtClean="0"/>
              <a:t> 1979</a:t>
            </a:r>
            <a:r>
              <a:rPr lang="en-US" baseline="0" dirty="0" smtClean="0"/>
              <a:t>).</a:t>
            </a:r>
          </a:p>
          <a:p>
            <a:endParaRPr lang="en-US" baseline="0" dirty="0" smtClean="0"/>
          </a:p>
          <a:p>
            <a:r>
              <a:rPr lang="en-US" baseline="0" dirty="0" smtClean="0"/>
              <a:t>Variance on the diagonals, covariance on the off-diagonals (P12 = P21)</a:t>
            </a:r>
            <a:endParaRPr lang="en-US" dirty="0"/>
          </a:p>
        </p:txBody>
      </p:sp>
      <p:sp>
        <p:nvSpPr>
          <p:cNvPr id="4" name="Slide Number Placeholder 3"/>
          <p:cNvSpPr>
            <a:spLocks noGrp="1"/>
          </p:cNvSpPr>
          <p:nvPr>
            <p:ph type="sldNum" sz="quarter" idx="10"/>
          </p:nvPr>
        </p:nvSpPr>
        <p:spPr/>
        <p:txBody>
          <a:bodyPr/>
          <a:lstStyle/>
          <a:p>
            <a:fld id="{9580252C-298C-446C-9D96-F8FCCF964091}" type="slidenum">
              <a:rPr lang="en-US" smtClean="0"/>
              <a:t>5</a:t>
            </a:fld>
            <a:endParaRPr lang="en-US"/>
          </a:p>
        </p:txBody>
      </p:sp>
    </p:spTree>
    <p:extLst>
      <p:ext uri="{BB962C8B-B14F-4D97-AF65-F5344CB8AC3E}">
        <p14:creationId xmlns:p14="http://schemas.microsoft.com/office/powerpoint/2010/main" val="151797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G-matrix, introduced</a:t>
            </a:r>
            <a:r>
              <a:rPr lang="en-US" baseline="0" dirty="0" smtClean="0"/>
              <a:t> in the last slide, describes a bivariate cloud of additive genetic values (sometimes known as breeding values).</a:t>
            </a:r>
            <a:endParaRPr lang="en-US" dirty="0"/>
          </a:p>
        </p:txBody>
      </p:sp>
      <p:sp>
        <p:nvSpPr>
          <p:cNvPr id="4" name="Slide Number Placeholder 3"/>
          <p:cNvSpPr>
            <a:spLocks noGrp="1"/>
          </p:cNvSpPr>
          <p:nvPr>
            <p:ph type="sldNum" sz="quarter" idx="10"/>
          </p:nvPr>
        </p:nvSpPr>
        <p:spPr/>
        <p:txBody>
          <a:bodyPr/>
          <a:lstStyle/>
          <a:p>
            <a:fld id="{9580252C-298C-446C-9D96-F8FCCF964091}" type="slidenum">
              <a:rPr lang="en-US" smtClean="0"/>
              <a:t>6</a:t>
            </a:fld>
            <a:endParaRPr lang="en-US"/>
          </a:p>
        </p:txBody>
      </p:sp>
    </p:spTree>
    <p:extLst>
      <p:ext uri="{BB962C8B-B14F-4D97-AF65-F5344CB8AC3E}">
        <p14:creationId xmlns:p14="http://schemas.microsoft.com/office/powerpoint/2010/main" val="72280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formula for genetic</a:t>
            </a:r>
            <a:r>
              <a:rPr lang="en-US" baseline="0" dirty="0" smtClean="0"/>
              <a:t> correlation, </a:t>
            </a:r>
            <a:r>
              <a:rPr lang="en-US" baseline="0" dirty="0" err="1" smtClean="0"/>
              <a:t>rg</a:t>
            </a:r>
            <a:r>
              <a:rPr lang="en-US" baseline="0" dirty="0" smtClean="0"/>
              <a:t>,  is the standard formula for a product moment correlation that uses genetic values.</a:t>
            </a:r>
            <a:endParaRPr lang="en-US" dirty="0"/>
          </a:p>
        </p:txBody>
      </p:sp>
      <p:sp>
        <p:nvSpPr>
          <p:cNvPr id="4" name="Slide Number Placeholder 3"/>
          <p:cNvSpPr>
            <a:spLocks noGrp="1"/>
          </p:cNvSpPr>
          <p:nvPr>
            <p:ph type="sldNum" sz="quarter" idx="10"/>
          </p:nvPr>
        </p:nvSpPr>
        <p:spPr/>
        <p:txBody>
          <a:bodyPr/>
          <a:lstStyle/>
          <a:p>
            <a:fld id="{9580252C-298C-446C-9D96-F8FCCF964091}" type="slidenum">
              <a:rPr lang="en-US" smtClean="0"/>
              <a:t>7</a:t>
            </a:fld>
            <a:endParaRPr lang="en-US"/>
          </a:p>
        </p:txBody>
      </p:sp>
    </p:spTree>
    <p:extLst>
      <p:ext uri="{BB962C8B-B14F-4D97-AF65-F5344CB8AC3E}">
        <p14:creationId xmlns:p14="http://schemas.microsoft.com/office/powerpoint/2010/main" val="652715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introduce</a:t>
            </a:r>
            <a:r>
              <a:rPr lang="en-US" baseline="0" dirty="0" smtClean="0"/>
              <a:t> conventions for representing the G-matrix with an ellipse.  In this hypothetical example, genetic values are drawn from a bivariate normal distribution.</a:t>
            </a:r>
            <a:endParaRPr lang="en-US" dirty="0"/>
          </a:p>
        </p:txBody>
      </p:sp>
      <p:sp>
        <p:nvSpPr>
          <p:cNvPr id="4" name="Slide Number Placeholder 3"/>
          <p:cNvSpPr>
            <a:spLocks noGrp="1"/>
          </p:cNvSpPr>
          <p:nvPr>
            <p:ph type="sldNum" sz="quarter" idx="10"/>
          </p:nvPr>
        </p:nvSpPr>
        <p:spPr/>
        <p:txBody>
          <a:bodyPr/>
          <a:lstStyle/>
          <a:p>
            <a:fld id="{9580252C-298C-446C-9D96-F8FCCF964091}" type="slidenum">
              <a:rPr lang="en-US" smtClean="0"/>
              <a:t>8</a:t>
            </a:fld>
            <a:endParaRPr lang="en-US"/>
          </a:p>
        </p:txBody>
      </p:sp>
    </p:spTree>
    <p:extLst>
      <p:ext uri="{BB962C8B-B14F-4D97-AF65-F5344CB8AC3E}">
        <p14:creationId xmlns:p14="http://schemas.microsoft.com/office/powerpoint/2010/main" val="3208263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In</a:t>
            </a:r>
            <a:r>
              <a:rPr lang="en-US" sz="1200" b="0" kern="1200" baseline="0" dirty="0" smtClean="0">
                <a:solidFill>
                  <a:schemeClr val="tx1"/>
                </a:solidFill>
                <a:effectLst/>
                <a:latin typeface="+mn-lt"/>
                <a:ea typeface="+mn-ea"/>
                <a:cs typeface="+mn-cs"/>
              </a:rPr>
              <a:t> this garter snake example, a 2x2 G-matrix is estimated from mother-daughter data on two traits, vertebral counts in the body and tail</a:t>
            </a:r>
            <a:r>
              <a:rPr lang="en-US" sz="1200" kern="1200" dirty="0" smtClean="0">
                <a:solidFill>
                  <a:schemeClr val="tx1"/>
                </a:solidFill>
                <a:effectLst/>
                <a:latin typeface="+mn-lt"/>
                <a:ea typeface="+mn-ea"/>
                <a:cs typeface="+mn-cs"/>
              </a:rPr>
              <a:t> (Arnold &amp; Phillips 1999). The raw</a:t>
            </a:r>
            <a:r>
              <a:rPr lang="en-US" sz="1200" kern="1200" baseline="0" dirty="0" smtClean="0">
                <a:solidFill>
                  <a:schemeClr val="tx1"/>
                </a:solidFill>
                <a:effectLst/>
                <a:latin typeface="+mn-lt"/>
                <a:ea typeface="+mn-ea"/>
                <a:cs typeface="+mn-cs"/>
              </a:rPr>
              <a:t> data plots are shown on the left.  Each point represents values for a mother and the average of her daughters.</a:t>
            </a:r>
            <a:endParaRPr lang="en-US" dirty="0"/>
          </a:p>
        </p:txBody>
      </p:sp>
      <p:sp>
        <p:nvSpPr>
          <p:cNvPr id="4" name="Slide Number Placeholder 3"/>
          <p:cNvSpPr>
            <a:spLocks noGrp="1"/>
          </p:cNvSpPr>
          <p:nvPr>
            <p:ph type="sldNum" sz="quarter" idx="10"/>
          </p:nvPr>
        </p:nvSpPr>
        <p:spPr/>
        <p:txBody>
          <a:bodyPr/>
          <a:lstStyle/>
          <a:p>
            <a:fld id="{9580252C-298C-446C-9D96-F8FCCF964091}" type="slidenum">
              <a:rPr lang="en-US" smtClean="0"/>
              <a:t>9</a:t>
            </a:fld>
            <a:endParaRPr lang="en-US"/>
          </a:p>
        </p:txBody>
      </p:sp>
    </p:spTree>
    <p:extLst>
      <p:ext uri="{BB962C8B-B14F-4D97-AF65-F5344CB8AC3E}">
        <p14:creationId xmlns:p14="http://schemas.microsoft.com/office/powerpoint/2010/main" val="3918695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Histograms showing the results of a survey of genetic correlations (</a:t>
            </a:r>
            <a:r>
              <a:rPr lang="en-US" sz="1200" kern="1200" baseline="0" dirty="0" err="1" smtClean="0">
                <a:solidFill>
                  <a:schemeClr val="tx1"/>
                </a:solidFill>
                <a:effectLst/>
                <a:latin typeface="+mn-lt"/>
                <a:ea typeface="+mn-ea"/>
                <a:cs typeface="+mn-cs"/>
              </a:rPr>
              <a:t>Roff</a:t>
            </a:r>
            <a:r>
              <a:rPr lang="en-US" sz="1200" kern="1200" baseline="0" dirty="0" smtClean="0">
                <a:solidFill>
                  <a:schemeClr val="tx1"/>
                </a:solidFill>
                <a:effectLst/>
                <a:latin typeface="+mn-lt"/>
                <a:ea typeface="+mn-ea"/>
                <a:cs typeface="+mn-cs"/>
              </a:rPr>
              <a:t> 1997).  </a:t>
            </a:r>
            <a:r>
              <a:rPr lang="en-US" sz="1200" kern="1200" baseline="0" dirty="0" err="1" smtClean="0">
                <a:solidFill>
                  <a:schemeClr val="tx1"/>
                </a:solidFill>
                <a:effectLst/>
                <a:latin typeface="+mn-lt"/>
                <a:ea typeface="+mn-ea"/>
                <a:cs typeface="+mn-cs"/>
              </a:rPr>
              <a:t>LxL</a:t>
            </a:r>
            <a:r>
              <a:rPr lang="en-US" sz="1200" kern="1200" baseline="0" dirty="0" smtClean="0">
                <a:solidFill>
                  <a:schemeClr val="tx1"/>
                </a:solidFill>
                <a:effectLst/>
                <a:latin typeface="+mn-lt"/>
                <a:ea typeface="+mn-ea"/>
                <a:cs typeface="+mn-cs"/>
              </a:rPr>
              <a:t> refers to correlations between life history traits; </a:t>
            </a:r>
            <a:r>
              <a:rPr lang="en-US" sz="1200" kern="1200" baseline="0" dirty="0" err="1" smtClean="0">
                <a:solidFill>
                  <a:schemeClr val="tx1"/>
                </a:solidFill>
                <a:effectLst/>
                <a:latin typeface="+mn-lt"/>
                <a:ea typeface="+mn-ea"/>
                <a:cs typeface="+mn-cs"/>
              </a:rPr>
              <a:t>MxM</a:t>
            </a:r>
            <a:r>
              <a:rPr lang="en-US" sz="1200" kern="1200" baseline="0" dirty="0" smtClean="0">
                <a:solidFill>
                  <a:schemeClr val="tx1"/>
                </a:solidFill>
                <a:effectLst/>
                <a:latin typeface="+mn-lt"/>
                <a:ea typeface="+mn-ea"/>
                <a:cs typeface="+mn-cs"/>
              </a:rPr>
              <a:t> refers to correlations between morphological traits.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580252C-298C-446C-9D96-F8FCCF964091}" type="slidenum">
              <a:rPr lang="en-US" smtClean="0"/>
              <a:t>10</a:t>
            </a:fld>
            <a:endParaRPr lang="en-US"/>
          </a:p>
        </p:txBody>
      </p:sp>
    </p:spTree>
    <p:extLst>
      <p:ext uri="{BB962C8B-B14F-4D97-AF65-F5344CB8AC3E}">
        <p14:creationId xmlns:p14="http://schemas.microsoft.com/office/powerpoint/2010/main" val="725646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Lande’s</a:t>
            </a:r>
            <a:r>
              <a:rPr lang="en-US" dirty="0" smtClean="0"/>
              <a:t> (1975) model</a:t>
            </a:r>
            <a:r>
              <a:rPr lang="en-US" baseline="0" dirty="0" smtClean="0"/>
              <a:t> for mutation-selection balance can be extended to account for multiple traits (</a:t>
            </a:r>
            <a:r>
              <a:rPr lang="en-US" baseline="0" dirty="0" err="1" smtClean="0"/>
              <a:t>Lande</a:t>
            </a:r>
            <a:r>
              <a:rPr lang="en-US" baseline="0" dirty="0" smtClean="0"/>
              <a:t> 1980), but now mutation, genetic variation (</a:t>
            </a:r>
            <a:r>
              <a:rPr lang="en-US" i="1" baseline="0" dirty="0" smtClean="0"/>
              <a:t>G</a:t>
            </a:r>
            <a:r>
              <a:rPr lang="en-US" baseline="0" dirty="0" smtClean="0"/>
              <a:t>), and stabilizing selection are each described with matrices.</a:t>
            </a:r>
            <a:endParaRPr lang="en-US" dirty="0"/>
          </a:p>
        </p:txBody>
      </p:sp>
      <p:sp>
        <p:nvSpPr>
          <p:cNvPr id="4" name="Slide Number Placeholder 3"/>
          <p:cNvSpPr>
            <a:spLocks noGrp="1"/>
          </p:cNvSpPr>
          <p:nvPr>
            <p:ph type="sldNum" sz="quarter" idx="10"/>
          </p:nvPr>
        </p:nvSpPr>
        <p:spPr/>
        <p:txBody>
          <a:bodyPr/>
          <a:lstStyle/>
          <a:p>
            <a:fld id="{9580252C-298C-446C-9D96-F8FCCF964091}" type="slidenum">
              <a:rPr lang="en-US" smtClean="0"/>
              <a:t>11</a:t>
            </a:fld>
            <a:endParaRPr lang="en-US"/>
          </a:p>
        </p:txBody>
      </p:sp>
    </p:spTree>
    <p:extLst>
      <p:ext uri="{BB962C8B-B14F-4D97-AF65-F5344CB8AC3E}">
        <p14:creationId xmlns:p14="http://schemas.microsoft.com/office/powerpoint/2010/main" val="3731089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80229F-7C62-4FC0-9BB9-771132E81EB6}"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4DC99-D225-4D15-8ABE-3E00A9CCEF6D}" type="slidenum">
              <a:rPr lang="en-US" smtClean="0"/>
              <a:t>‹#›</a:t>
            </a:fld>
            <a:endParaRPr lang="en-US"/>
          </a:p>
        </p:txBody>
      </p:sp>
    </p:spTree>
    <p:extLst>
      <p:ext uri="{BB962C8B-B14F-4D97-AF65-F5344CB8AC3E}">
        <p14:creationId xmlns:p14="http://schemas.microsoft.com/office/powerpoint/2010/main" val="1588153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80229F-7C62-4FC0-9BB9-771132E81EB6}"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4DC99-D225-4D15-8ABE-3E00A9CCEF6D}" type="slidenum">
              <a:rPr lang="en-US" smtClean="0"/>
              <a:t>‹#›</a:t>
            </a:fld>
            <a:endParaRPr lang="en-US"/>
          </a:p>
        </p:txBody>
      </p:sp>
    </p:spTree>
    <p:extLst>
      <p:ext uri="{BB962C8B-B14F-4D97-AF65-F5344CB8AC3E}">
        <p14:creationId xmlns:p14="http://schemas.microsoft.com/office/powerpoint/2010/main" val="2905288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80229F-7C62-4FC0-9BB9-771132E81EB6}"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4DC99-D225-4D15-8ABE-3E00A9CCEF6D}" type="slidenum">
              <a:rPr lang="en-US" smtClean="0"/>
              <a:t>‹#›</a:t>
            </a:fld>
            <a:endParaRPr lang="en-US"/>
          </a:p>
        </p:txBody>
      </p:sp>
    </p:spTree>
    <p:extLst>
      <p:ext uri="{BB962C8B-B14F-4D97-AF65-F5344CB8AC3E}">
        <p14:creationId xmlns:p14="http://schemas.microsoft.com/office/powerpoint/2010/main" val="2788107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80229F-7C62-4FC0-9BB9-771132E81EB6}"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4DC99-D225-4D15-8ABE-3E00A9CCEF6D}" type="slidenum">
              <a:rPr lang="en-US" smtClean="0"/>
              <a:t>‹#›</a:t>
            </a:fld>
            <a:endParaRPr lang="en-US"/>
          </a:p>
        </p:txBody>
      </p:sp>
    </p:spTree>
    <p:extLst>
      <p:ext uri="{BB962C8B-B14F-4D97-AF65-F5344CB8AC3E}">
        <p14:creationId xmlns:p14="http://schemas.microsoft.com/office/powerpoint/2010/main" val="1650334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80229F-7C62-4FC0-9BB9-771132E81EB6}" type="datetimeFigureOut">
              <a:rPr lang="en-US" smtClean="0"/>
              <a:t>6/5/2017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4DC99-D225-4D15-8ABE-3E00A9CCEF6D}" type="slidenum">
              <a:rPr lang="en-US" smtClean="0"/>
              <a:t>‹#›</a:t>
            </a:fld>
            <a:endParaRPr lang="en-US"/>
          </a:p>
        </p:txBody>
      </p:sp>
    </p:spTree>
    <p:extLst>
      <p:ext uri="{BB962C8B-B14F-4D97-AF65-F5344CB8AC3E}">
        <p14:creationId xmlns:p14="http://schemas.microsoft.com/office/powerpoint/2010/main" val="423309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80229F-7C62-4FC0-9BB9-771132E81EB6}" type="datetimeFigureOut">
              <a:rPr lang="en-US" smtClean="0"/>
              <a:t>6/5/2017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4DC99-D225-4D15-8ABE-3E00A9CCEF6D}" type="slidenum">
              <a:rPr lang="en-US" smtClean="0"/>
              <a:t>‹#›</a:t>
            </a:fld>
            <a:endParaRPr lang="en-US"/>
          </a:p>
        </p:txBody>
      </p:sp>
    </p:spTree>
    <p:extLst>
      <p:ext uri="{BB962C8B-B14F-4D97-AF65-F5344CB8AC3E}">
        <p14:creationId xmlns:p14="http://schemas.microsoft.com/office/powerpoint/2010/main" val="2860911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80229F-7C62-4FC0-9BB9-771132E81EB6}" type="datetimeFigureOut">
              <a:rPr lang="en-US" smtClean="0"/>
              <a:t>6/5/2017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44DC99-D225-4D15-8ABE-3E00A9CCEF6D}" type="slidenum">
              <a:rPr lang="en-US" smtClean="0"/>
              <a:t>‹#›</a:t>
            </a:fld>
            <a:endParaRPr lang="en-US"/>
          </a:p>
        </p:txBody>
      </p:sp>
    </p:spTree>
    <p:extLst>
      <p:ext uri="{BB962C8B-B14F-4D97-AF65-F5344CB8AC3E}">
        <p14:creationId xmlns:p14="http://schemas.microsoft.com/office/powerpoint/2010/main" val="3642849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80229F-7C62-4FC0-9BB9-771132E81EB6}" type="datetimeFigureOut">
              <a:rPr lang="en-US" smtClean="0"/>
              <a:t>6/5/2017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44DC99-D225-4D15-8ABE-3E00A9CCEF6D}" type="slidenum">
              <a:rPr lang="en-US" smtClean="0"/>
              <a:t>‹#›</a:t>
            </a:fld>
            <a:endParaRPr lang="en-US"/>
          </a:p>
        </p:txBody>
      </p:sp>
    </p:spTree>
    <p:extLst>
      <p:ext uri="{BB962C8B-B14F-4D97-AF65-F5344CB8AC3E}">
        <p14:creationId xmlns:p14="http://schemas.microsoft.com/office/powerpoint/2010/main" val="70459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80229F-7C62-4FC0-9BB9-771132E81EB6}" type="datetimeFigureOut">
              <a:rPr lang="en-US" smtClean="0"/>
              <a:t>6/5/2017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44DC99-D225-4D15-8ABE-3E00A9CCEF6D}" type="slidenum">
              <a:rPr lang="en-US" smtClean="0"/>
              <a:t>‹#›</a:t>
            </a:fld>
            <a:endParaRPr lang="en-US"/>
          </a:p>
        </p:txBody>
      </p:sp>
    </p:spTree>
    <p:extLst>
      <p:ext uri="{BB962C8B-B14F-4D97-AF65-F5344CB8AC3E}">
        <p14:creationId xmlns:p14="http://schemas.microsoft.com/office/powerpoint/2010/main" val="3864406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80229F-7C62-4FC0-9BB9-771132E81EB6}" type="datetimeFigureOut">
              <a:rPr lang="en-US" smtClean="0"/>
              <a:t>6/5/2017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4DC99-D225-4D15-8ABE-3E00A9CCEF6D}" type="slidenum">
              <a:rPr lang="en-US" smtClean="0"/>
              <a:t>‹#›</a:t>
            </a:fld>
            <a:endParaRPr lang="en-US"/>
          </a:p>
        </p:txBody>
      </p:sp>
    </p:spTree>
    <p:extLst>
      <p:ext uri="{BB962C8B-B14F-4D97-AF65-F5344CB8AC3E}">
        <p14:creationId xmlns:p14="http://schemas.microsoft.com/office/powerpoint/2010/main" val="166232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80229F-7C62-4FC0-9BB9-771132E81EB6}" type="datetimeFigureOut">
              <a:rPr lang="en-US" smtClean="0"/>
              <a:t>6/5/2017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4DC99-D225-4D15-8ABE-3E00A9CCEF6D}" type="slidenum">
              <a:rPr lang="en-US" smtClean="0"/>
              <a:t>‹#›</a:t>
            </a:fld>
            <a:endParaRPr lang="en-US"/>
          </a:p>
        </p:txBody>
      </p:sp>
    </p:spTree>
    <p:extLst>
      <p:ext uri="{BB962C8B-B14F-4D97-AF65-F5344CB8AC3E}">
        <p14:creationId xmlns:p14="http://schemas.microsoft.com/office/powerpoint/2010/main" val="1448217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80229F-7C62-4FC0-9BB9-771132E81EB6}" type="datetimeFigureOut">
              <a:rPr lang="en-US" smtClean="0"/>
              <a:t>6/5/2017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4DC99-D225-4D15-8ABE-3E00A9CCEF6D}" type="slidenum">
              <a:rPr lang="en-US" smtClean="0"/>
              <a:t>‹#›</a:t>
            </a:fld>
            <a:endParaRPr lang="en-US"/>
          </a:p>
        </p:txBody>
      </p:sp>
    </p:spTree>
    <p:extLst>
      <p:ext uri="{BB962C8B-B14F-4D97-AF65-F5344CB8AC3E}">
        <p14:creationId xmlns:p14="http://schemas.microsoft.com/office/powerpoint/2010/main" val="354207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google.com/url?sa=i&amp;rct=j&amp;q=&amp;esrc=s&amp;source=images&amp;cd=&amp;cad=rja&amp;uact=8&amp;docid=TzZoUwcIVRJ0fM&amp;tbnid=JIHPu7JTnbnF0M:&amp;ved=0CAUQjRw&amp;url=http://amazingstuff.co.uk/nature/birds-of-paradise/&amp;ei=OOPXU92nFcqhigLv3oG4Dg&amp;bvm=bv.71778758,d.cGE&amp;psig=AFQjCNGfbrIVXsz8kgH8cxNP3ef9SjRDrg&amp;ust=140674370229851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phenotypicevolution.com/?p=71" TargetMode="Externa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phenotypicevolution.com/?p=7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phenotypicevolution.com/?p=349" TargetMode="Externa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normAutofit/>
          </a:bodyPr>
          <a:lstStyle/>
          <a:p>
            <a:r>
              <a:rPr lang="en-US" dirty="0" smtClean="0">
                <a:solidFill>
                  <a:srgbClr val="0070C0"/>
                </a:solidFill>
                <a:latin typeface="Comic Sans MS" panose="030F0702030302020204" pitchFamily="66" charset="0"/>
              </a:rPr>
              <a:t>2.1 Multivariate Inheritance &amp; Response to Selection</a:t>
            </a:r>
            <a:endParaRPr lang="en-US" dirty="0">
              <a:solidFill>
                <a:srgbClr val="0070C0"/>
              </a:solidFill>
              <a:latin typeface="Comic Sans MS" panose="030F0702030302020204" pitchFamily="66" charset="0"/>
            </a:endParaRPr>
          </a:p>
        </p:txBody>
      </p:sp>
      <p:sp>
        <p:nvSpPr>
          <p:cNvPr id="3" name="Subtitle 2"/>
          <p:cNvSpPr>
            <a:spLocks noGrp="1"/>
          </p:cNvSpPr>
          <p:nvPr>
            <p:ph type="subTitle" idx="1"/>
          </p:nvPr>
        </p:nvSpPr>
        <p:spPr>
          <a:xfrm>
            <a:off x="1295400" y="4800600"/>
            <a:ext cx="6400800" cy="1752600"/>
          </a:xfrm>
        </p:spPr>
        <p:txBody>
          <a:bodyPr>
            <a:normAutofit fontScale="92500"/>
          </a:bodyPr>
          <a:lstStyle/>
          <a:p>
            <a:r>
              <a:rPr lang="en-US" dirty="0" err="1" smtClean="0">
                <a:solidFill>
                  <a:schemeClr val="tx1"/>
                </a:solidFill>
                <a:latin typeface="Comic Sans MS" panose="030F0702030302020204" pitchFamily="66" charset="0"/>
              </a:rPr>
              <a:t>Stevan</a:t>
            </a:r>
            <a:r>
              <a:rPr lang="en-US" dirty="0" smtClean="0">
                <a:solidFill>
                  <a:schemeClr val="tx1"/>
                </a:solidFill>
                <a:latin typeface="Comic Sans MS" panose="030F0702030302020204" pitchFamily="66" charset="0"/>
              </a:rPr>
              <a:t> J. Arnold</a:t>
            </a:r>
          </a:p>
          <a:p>
            <a:r>
              <a:rPr lang="en-US" dirty="0" smtClean="0">
                <a:latin typeface="Comic Sans MS" panose="030F0702030302020204" pitchFamily="66" charset="0"/>
              </a:rPr>
              <a:t>Department of Integrative Biology</a:t>
            </a:r>
          </a:p>
          <a:p>
            <a:r>
              <a:rPr lang="en-US" dirty="0" smtClean="0">
                <a:latin typeface="Comic Sans MS" panose="030F0702030302020204" pitchFamily="66" charset="0"/>
              </a:rPr>
              <a:t>Oregon State University</a:t>
            </a:r>
            <a:endParaRPr lang="en-US" dirty="0">
              <a:latin typeface="Comic Sans MS" panose="030F0702030302020204" pitchFamily="66" charset="0"/>
            </a:endParaRPr>
          </a:p>
        </p:txBody>
      </p:sp>
      <p:pic>
        <p:nvPicPr>
          <p:cNvPr id="6148" name="Picture 4" descr="http://amazingstuff.co.uk/wp-content/uploads/2013/02/Wilsons-Bird-of-Paradise.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905000"/>
            <a:ext cx="411829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2744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3. Some examples</a:t>
            </a:r>
            <a:endParaRPr lang="en-US" dirty="0">
              <a:latin typeface="Comic Sans MS" panose="030F0702030302020204" pitchFamily="66" charset="0"/>
            </a:endParaRPr>
          </a:p>
        </p:txBody>
      </p:sp>
      <p:sp>
        <p:nvSpPr>
          <p:cNvPr id="4" name="TextBox 3"/>
          <p:cNvSpPr txBox="1"/>
          <p:nvPr/>
        </p:nvSpPr>
        <p:spPr>
          <a:xfrm>
            <a:off x="1981200" y="1367135"/>
            <a:ext cx="5285421" cy="461665"/>
          </a:xfrm>
          <a:prstGeom prst="rect">
            <a:avLst/>
          </a:prstGeom>
          <a:noFill/>
        </p:spPr>
        <p:txBody>
          <a:bodyPr wrap="none" rtlCol="0">
            <a:spAutoFit/>
          </a:bodyPr>
          <a:lstStyle/>
          <a:p>
            <a:r>
              <a:rPr lang="en-US" sz="2400" dirty="0" smtClean="0">
                <a:solidFill>
                  <a:srgbClr val="0070C0"/>
                </a:solidFill>
                <a:latin typeface="Comic Sans MS" panose="030F0702030302020204" pitchFamily="66" charset="0"/>
              </a:rPr>
              <a:t>b. Prevalence of genetic correlation</a:t>
            </a:r>
            <a:endParaRPr lang="en-US" sz="2400" dirty="0">
              <a:solidFill>
                <a:srgbClr val="0070C0"/>
              </a:solidFill>
              <a:latin typeface="Comic Sans MS" panose="030F0702030302020204" pitchFamily="66"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29910" y="2533650"/>
            <a:ext cx="4788000" cy="2902500"/>
          </a:xfrm>
          <a:prstGeom prst="rect">
            <a:avLst/>
          </a:prstGeom>
          <a:noFill/>
          <a:ln>
            <a:noFill/>
          </a:ln>
        </p:spPr>
      </p:pic>
    </p:spTree>
    <p:extLst>
      <p:ext uri="{BB962C8B-B14F-4D97-AF65-F5344CB8AC3E}">
        <p14:creationId xmlns:p14="http://schemas.microsoft.com/office/powerpoint/2010/main" val="1344316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Autofit/>
          </a:bodyPr>
          <a:lstStyle/>
          <a:p>
            <a:r>
              <a:rPr lang="en-US" sz="3600" dirty="0" smtClean="0">
                <a:latin typeface="Comic Sans MS" panose="030F0702030302020204" pitchFamily="66" charset="0"/>
              </a:rPr>
              <a:t>4. Why don’t we run out of additive genetic variance and covariance?</a:t>
            </a:r>
            <a:endParaRPr lang="en-US" sz="3600" dirty="0">
              <a:latin typeface="Comic Sans MS" panose="030F0702030302020204" pitchFamily="66" charset="0"/>
            </a:endParaRPr>
          </a:p>
        </p:txBody>
      </p:sp>
      <p:sp>
        <p:nvSpPr>
          <p:cNvPr id="4" name="TextBox 3"/>
          <p:cNvSpPr txBox="1"/>
          <p:nvPr/>
        </p:nvSpPr>
        <p:spPr>
          <a:xfrm>
            <a:off x="2733284" y="1636870"/>
            <a:ext cx="4448654" cy="461665"/>
          </a:xfrm>
          <a:prstGeom prst="rect">
            <a:avLst/>
          </a:prstGeom>
          <a:noFill/>
        </p:spPr>
        <p:txBody>
          <a:bodyPr wrap="none" rtlCol="0">
            <a:spAutoFit/>
          </a:bodyPr>
          <a:lstStyle/>
          <a:p>
            <a:r>
              <a:rPr lang="en-US" sz="2400" dirty="0" smtClean="0">
                <a:solidFill>
                  <a:srgbClr val="0070C0"/>
                </a:solidFill>
                <a:latin typeface="Comic Sans MS" panose="030F0702030302020204" pitchFamily="66" charset="0"/>
              </a:rPr>
              <a:t>a. Mutation-Selection Balance</a:t>
            </a:r>
            <a:endParaRPr lang="en-US" sz="2400" dirty="0">
              <a:solidFill>
                <a:srgbClr val="0070C0"/>
              </a:solidFill>
              <a:latin typeface="Comic Sans MS" panose="030F0702030302020204" pitchFamily="66" charset="0"/>
            </a:endParaRPr>
          </a:p>
        </p:txBody>
      </p:sp>
      <p:sp>
        <p:nvSpPr>
          <p:cNvPr id="5" name="Oval 4"/>
          <p:cNvSpPr/>
          <p:nvPr/>
        </p:nvSpPr>
        <p:spPr>
          <a:xfrm>
            <a:off x="2057400" y="3352800"/>
            <a:ext cx="21336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mic Sans MS" panose="030F0702030302020204" pitchFamily="66" charset="0"/>
              </a:rPr>
              <a:t>Expressed variation</a:t>
            </a:r>
            <a:endParaRPr lang="en-US" dirty="0">
              <a:latin typeface="Comic Sans MS" panose="030F0702030302020204" pitchFamily="66" charset="0"/>
            </a:endParaRPr>
          </a:p>
        </p:txBody>
      </p:sp>
      <p:sp>
        <p:nvSpPr>
          <p:cNvPr id="6" name="Oval 5"/>
          <p:cNvSpPr/>
          <p:nvPr/>
        </p:nvSpPr>
        <p:spPr>
          <a:xfrm>
            <a:off x="5181600" y="3352800"/>
            <a:ext cx="34290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mic Sans MS" panose="030F0702030302020204" pitchFamily="66" charset="0"/>
              </a:rPr>
              <a:t>Hidden variation stored in negatively linked combinations of alleles</a:t>
            </a:r>
            <a:endParaRPr lang="en-US" dirty="0">
              <a:latin typeface="Comic Sans MS" panose="030F0702030302020204" pitchFamily="66" charset="0"/>
            </a:endParaRPr>
          </a:p>
        </p:txBody>
      </p:sp>
      <p:sp>
        <p:nvSpPr>
          <p:cNvPr id="7" name="Curved Up Arrow 6"/>
          <p:cNvSpPr/>
          <p:nvPr/>
        </p:nvSpPr>
        <p:spPr>
          <a:xfrm>
            <a:off x="3810000" y="4876800"/>
            <a:ext cx="2133600" cy="7620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mic Sans MS" panose="030F0702030302020204" pitchFamily="66" charset="0"/>
            </a:endParaRPr>
          </a:p>
        </p:txBody>
      </p:sp>
      <p:sp>
        <p:nvSpPr>
          <p:cNvPr id="8" name="Curved Down Arrow 7"/>
          <p:cNvSpPr/>
          <p:nvPr/>
        </p:nvSpPr>
        <p:spPr>
          <a:xfrm flipH="1">
            <a:off x="3651907" y="2743200"/>
            <a:ext cx="2286000" cy="7620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mic Sans MS" panose="030F0702030302020204" pitchFamily="66" charset="0"/>
            </a:endParaRPr>
          </a:p>
        </p:txBody>
      </p:sp>
      <p:sp>
        <p:nvSpPr>
          <p:cNvPr id="10" name="Right Arrow 9"/>
          <p:cNvSpPr/>
          <p:nvPr/>
        </p:nvSpPr>
        <p:spPr>
          <a:xfrm rot="2714520">
            <a:off x="1165130" y="2902846"/>
            <a:ext cx="1403109" cy="368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ndParaRPr>
          </a:p>
        </p:txBody>
      </p:sp>
      <p:sp>
        <p:nvSpPr>
          <p:cNvPr id="11" name="Right Arrow 10"/>
          <p:cNvSpPr/>
          <p:nvPr/>
        </p:nvSpPr>
        <p:spPr>
          <a:xfrm rot="19070372" flipH="1">
            <a:off x="944823" y="4917574"/>
            <a:ext cx="1403109" cy="368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ndParaRPr>
          </a:p>
        </p:txBody>
      </p:sp>
      <p:sp>
        <p:nvSpPr>
          <p:cNvPr id="12" name="TextBox 11"/>
          <p:cNvSpPr txBox="1"/>
          <p:nvPr/>
        </p:nvSpPr>
        <p:spPr>
          <a:xfrm>
            <a:off x="3864869" y="2274570"/>
            <a:ext cx="1729961" cy="369332"/>
          </a:xfrm>
          <a:prstGeom prst="rect">
            <a:avLst/>
          </a:prstGeom>
          <a:noFill/>
        </p:spPr>
        <p:txBody>
          <a:bodyPr wrap="none" rtlCol="0">
            <a:spAutoFit/>
          </a:bodyPr>
          <a:lstStyle/>
          <a:p>
            <a:r>
              <a:rPr lang="en-US" dirty="0" smtClean="0">
                <a:latin typeface="Comic Sans MS" panose="030F0702030302020204" pitchFamily="66" charset="0"/>
              </a:rPr>
              <a:t>Recombination</a:t>
            </a:r>
            <a:endParaRPr lang="en-US" dirty="0">
              <a:latin typeface="Comic Sans MS" panose="030F0702030302020204" pitchFamily="66" charset="0"/>
            </a:endParaRPr>
          </a:p>
        </p:txBody>
      </p:sp>
      <p:sp>
        <p:nvSpPr>
          <p:cNvPr id="13" name="TextBox 12"/>
          <p:cNvSpPr txBox="1"/>
          <p:nvPr/>
        </p:nvSpPr>
        <p:spPr>
          <a:xfrm>
            <a:off x="3780655" y="5821882"/>
            <a:ext cx="2359941" cy="369332"/>
          </a:xfrm>
          <a:prstGeom prst="rect">
            <a:avLst/>
          </a:prstGeom>
          <a:noFill/>
        </p:spPr>
        <p:txBody>
          <a:bodyPr wrap="none" rtlCol="0">
            <a:spAutoFit/>
          </a:bodyPr>
          <a:lstStyle/>
          <a:p>
            <a:r>
              <a:rPr lang="en-US" dirty="0" smtClean="0">
                <a:latin typeface="Comic Sans MS" panose="030F0702030302020204" pitchFamily="66" charset="0"/>
              </a:rPr>
              <a:t>Stabilizing selection</a:t>
            </a:r>
            <a:endParaRPr lang="en-US" dirty="0">
              <a:latin typeface="Comic Sans MS" panose="030F0702030302020204" pitchFamily="66" charset="0"/>
            </a:endParaRPr>
          </a:p>
        </p:txBody>
      </p:sp>
      <p:sp>
        <p:nvSpPr>
          <p:cNvPr id="14" name="TextBox 13"/>
          <p:cNvSpPr txBox="1"/>
          <p:nvPr/>
        </p:nvSpPr>
        <p:spPr>
          <a:xfrm>
            <a:off x="790342" y="2113095"/>
            <a:ext cx="1151277" cy="369332"/>
          </a:xfrm>
          <a:prstGeom prst="rect">
            <a:avLst/>
          </a:prstGeom>
          <a:noFill/>
        </p:spPr>
        <p:txBody>
          <a:bodyPr wrap="none" rtlCol="0">
            <a:spAutoFit/>
          </a:bodyPr>
          <a:lstStyle/>
          <a:p>
            <a:r>
              <a:rPr lang="en-US" dirty="0" smtClean="0">
                <a:latin typeface="Comic Sans MS" panose="030F0702030302020204" pitchFamily="66" charset="0"/>
              </a:rPr>
              <a:t>Mutation</a:t>
            </a:r>
            <a:endParaRPr lang="en-US" dirty="0">
              <a:latin typeface="Comic Sans MS" panose="030F0702030302020204" pitchFamily="66" charset="0"/>
            </a:endParaRPr>
          </a:p>
        </p:txBody>
      </p:sp>
      <p:sp>
        <p:nvSpPr>
          <p:cNvPr id="15" name="TextBox 14"/>
          <p:cNvSpPr txBox="1"/>
          <p:nvPr/>
        </p:nvSpPr>
        <p:spPr>
          <a:xfrm>
            <a:off x="227533" y="5637216"/>
            <a:ext cx="2028504" cy="369332"/>
          </a:xfrm>
          <a:prstGeom prst="rect">
            <a:avLst/>
          </a:prstGeom>
          <a:noFill/>
        </p:spPr>
        <p:txBody>
          <a:bodyPr wrap="none" rtlCol="0">
            <a:spAutoFit/>
          </a:bodyPr>
          <a:lstStyle/>
          <a:p>
            <a:r>
              <a:rPr lang="en-US" dirty="0" smtClean="0"/>
              <a:t>Stabilizing selection</a:t>
            </a:r>
            <a:endParaRPr lang="en-US" dirty="0"/>
          </a:p>
        </p:txBody>
      </p:sp>
      <p:sp>
        <p:nvSpPr>
          <p:cNvPr id="16" name="TextBox 15"/>
          <p:cNvSpPr txBox="1"/>
          <p:nvPr/>
        </p:nvSpPr>
        <p:spPr>
          <a:xfrm>
            <a:off x="6019800" y="2902558"/>
            <a:ext cx="2537874" cy="369332"/>
          </a:xfrm>
          <a:prstGeom prst="rect">
            <a:avLst/>
          </a:prstGeom>
          <a:noFill/>
        </p:spPr>
        <p:txBody>
          <a:bodyPr wrap="none" rtlCol="0">
            <a:spAutoFit/>
          </a:bodyPr>
          <a:lstStyle/>
          <a:p>
            <a:r>
              <a:rPr lang="en-US" dirty="0" smtClean="0">
                <a:latin typeface="Comic Sans MS" panose="030F0702030302020204" pitchFamily="66" charset="0"/>
              </a:rPr>
              <a:t>Linkage disequilibrium</a:t>
            </a:r>
            <a:endParaRPr lang="en-US" dirty="0">
              <a:latin typeface="Comic Sans MS" panose="030F0702030302020204" pitchFamily="66" charset="0"/>
            </a:endParaRPr>
          </a:p>
        </p:txBody>
      </p:sp>
    </p:spTree>
    <p:extLst>
      <p:ext uri="{BB962C8B-B14F-4D97-AF65-F5344CB8AC3E}">
        <p14:creationId xmlns:p14="http://schemas.microsoft.com/office/powerpoint/2010/main" val="2524592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Autofit/>
          </a:bodyPr>
          <a:lstStyle/>
          <a:p>
            <a:r>
              <a:rPr lang="en-US" sz="3600" dirty="0" smtClean="0">
                <a:latin typeface="Comic Sans MS" panose="030F0702030302020204" pitchFamily="66" charset="0"/>
              </a:rPr>
              <a:t>4. Why don’t we run out of additive genetic covariance?</a:t>
            </a:r>
            <a:endParaRPr lang="en-US" sz="3600" dirty="0">
              <a:latin typeface="Comic Sans MS" panose="030F0702030302020204" pitchFamily="66" charset="0"/>
            </a:endParaRPr>
          </a:p>
        </p:txBody>
      </p:sp>
      <p:pic>
        <p:nvPicPr>
          <p:cNvPr id="19" name="Picture 18" descr="Grasshopper_version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286000" y="2819400"/>
            <a:ext cx="4788131" cy="3516284"/>
          </a:xfrm>
          <a:prstGeom prst="rect">
            <a:avLst/>
          </a:prstGeom>
          <a:noFill/>
          <a:ln>
            <a:noFill/>
          </a:ln>
        </p:spPr>
      </p:pic>
      <p:sp>
        <p:nvSpPr>
          <p:cNvPr id="20" name="TextBox 19"/>
          <p:cNvSpPr txBox="1"/>
          <p:nvPr/>
        </p:nvSpPr>
        <p:spPr>
          <a:xfrm>
            <a:off x="1295400" y="1295400"/>
            <a:ext cx="7072770" cy="1200329"/>
          </a:xfrm>
          <a:prstGeom prst="rect">
            <a:avLst/>
          </a:prstGeom>
          <a:noFill/>
        </p:spPr>
        <p:txBody>
          <a:bodyPr wrap="none" rtlCol="0">
            <a:spAutoFit/>
          </a:bodyPr>
          <a:lstStyle/>
          <a:p>
            <a:pPr algn="ctr"/>
            <a:r>
              <a:rPr lang="en-US" sz="2400" dirty="0" smtClean="0">
                <a:solidFill>
                  <a:schemeClr val="accent1"/>
                </a:solidFill>
                <a:latin typeface="Comic Sans MS" panose="030F0702030302020204" pitchFamily="66" charset="0"/>
              </a:rPr>
              <a:t>b. Correlational selection </a:t>
            </a:r>
          </a:p>
          <a:p>
            <a:pPr algn="ctr"/>
            <a:r>
              <a:rPr lang="en-US" sz="2400" dirty="0" smtClean="0">
                <a:solidFill>
                  <a:schemeClr val="accent1"/>
                </a:solidFill>
                <a:latin typeface="Comic Sans MS" panose="030F0702030302020204" pitchFamily="66" charset="0"/>
              </a:rPr>
              <a:t>– one kind of multivariate stabilizing selection – </a:t>
            </a:r>
          </a:p>
          <a:p>
            <a:pPr algn="ctr"/>
            <a:r>
              <a:rPr lang="en-US" sz="2400" dirty="0" smtClean="0">
                <a:solidFill>
                  <a:schemeClr val="accent1"/>
                </a:solidFill>
                <a:latin typeface="Comic Sans MS" panose="030F0702030302020204" pitchFamily="66" charset="0"/>
              </a:rPr>
              <a:t>can produce linkage disequilibrium</a:t>
            </a:r>
            <a:endParaRPr lang="en-US" sz="2400" dirty="0">
              <a:solidFill>
                <a:schemeClr val="accent1"/>
              </a:solidFill>
              <a:latin typeface="Comic Sans MS" panose="030F0702030302020204" pitchFamily="66" charset="0"/>
            </a:endParaRPr>
          </a:p>
        </p:txBody>
      </p:sp>
    </p:spTree>
    <p:extLst>
      <p:ext uri="{BB962C8B-B14F-4D97-AF65-F5344CB8AC3E}">
        <p14:creationId xmlns:p14="http://schemas.microsoft.com/office/powerpoint/2010/main" val="1377449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Autofit/>
          </a:bodyPr>
          <a:lstStyle/>
          <a:p>
            <a:r>
              <a:rPr lang="en-US" sz="3600" dirty="0" smtClean="0">
                <a:latin typeface="Comic Sans MS" panose="030F0702030302020204" pitchFamily="66" charset="0"/>
              </a:rPr>
              <a:t>5. Changing the multivariate mean with selection</a:t>
            </a:r>
            <a:endParaRPr lang="en-US" sz="3600" dirty="0">
              <a:latin typeface="Comic Sans MS" panose="030F0702030302020204" pitchFamily="66" charset="0"/>
            </a:endParaRPr>
          </a:p>
        </p:txBody>
      </p:sp>
      <p:sp>
        <p:nvSpPr>
          <p:cNvPr id="6" name="TextBox 5"/>
          <p:cNvSpPr txBox="1"/>
          <p:nvPr/>
        </p:nvSpPr>
        <p:spPr>
          <a:xfrm flipH="1">
            <a:off x="1066800" y="1295400"/>
            <a:ext cx="7391400" cy="830997"/>
          </a:xfrm>
          <a:prstGeom prst="rect">
            <a:avLst/>
          </a:prstGeom>
          <a:noFill/>
        </p:spPr>
        <p:txBody>
          <a:bodyPr wrap="square" rtlCol="0">
            <a:spAutoFit/>
          </a:bodyPr>
          <a:lstStyle/>
          <a:p>
            <a:pPr algn="ctr"/>
            <a:r>
              <a:rPr lang="en-US" sz="2400" dirty="0" smtClean="0">
                <a:solidFill>
                  <a:srgbClr val="0070C0"/>
                </a:solidFill>
                <a:latin typeface="Comic Sans MS" panose="030F0702030302020204" pitchFamily="66" charset="0"/>
              </a:rPr>
              <a:t>a. Genetic covariance causes selection on one trait to affect a correlated trait </a:t>
            </a:r>
            <a:endParaRPr lang="en-US" sz="2400" dirty="0">
              <a:solidFill>
                <a:srgbClr val="0070C0"/>
              </a:solidFill>
              <a:latin typeface="Comic Sans MS" panose="030F0702030302020204" pitchFamily="66"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655" y="2286000"/>
            <a:ext cx="4381500" cy="4375150"/>
          </a:xfrm>
          <a:prstGeom prst="rect">
            <a:avLst/>
          </a:prstGeom>
        </p:spPr>
      </p:pic>
      <p:sp>
        <p:nvSpPr>
          <p:cNvPr id="11" name="TextBox 10"/>
          <p:cNvSpPr txBox="1"/>
          <p:nvPr/>
        </p:nvSpPr>
        <p:spPr>
          <a:xfrm>
            <a:off x="3428096" y="6400800"/>
            <a:ext cx="2668808" cy="369332"/>
          </a:xfrm>
          <a:prstGeom prst="rect">
            <a:avLst/>
          </a:prstGeom>
          <a:solidFill>
            <a:schemeClr val="bg1"/>
          </a:solidFill>
        </p:spPr>
        <p:txBody>
          <a:bodyPr wrap="none" rtlCol="0">
            <a:spAutoFit/>
          </a:bodyPr>
          <a:lstStyle/>
          <a:p>
            <a:r>
              <a:rPr lang="en-US" dirty="0" err="1" smtClean="0"/>
              <a:t>Midparent</a:t>
            </a:r>
            <a:r>
              <a:rPr lang="en-US" dirty="0" smtClean="0"/>
              <a:t> value for trait 1</a:t>
            </a:r>
            <a:endParaRPr lang="en-US" dirty="0"/>
          </a:p>
        </p:txBody>
      </p:sp>
      <p:sp>
        <p:nvSpPr>
          <p:cNvPr id="12" name="TextBox 11"/>
          <p:cNvSpPr txBox="1"/>
          <p:nvPr/>
        </p:nvSpPr>
        <p:spPr>
          <a:xfrm rot="16200000">
            <a:off x="1124236" y="4361352"/>
            <a:ext cx="2538837" cy="369332"/>
          </a:xfrm>
          <a:prstGeom prst="rect">
            <a:avLst/>
          </a:prstGeom>
          <a:solidFill>
            <a:schemeClr val="bg1"/>
          </a:solidFill>
        </p:spPr>
        <p:txBody>
          <a:bodyPr wrap="none" rtlCol="0">
            <a:spAutoFit/>
          </a:bodyPr>
          <a:lstStyle/>
          <a:p>
            <a:r>
              <a:rPr lang="en-US" dirty="0" smtClean="0"/>
              <a:t>Offspring value for trait 2</a:t>
            </a:r>
            <a:endParaRPr lang="en-US" dirty="0"/>
          </a:p>
        </p:txBody>
      </p:sp>
    </p:spTree>
    <p:extLst>
      <p:ext uri="{BB962C8B-B14F-4D97-AF65-F5344CB8AC3E}">
        <p14:creationId xmlns:p14="http://schemas.microsoft.com/office/powerpoint/2010/main" val="2422027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Autofit/>
          </a:bodyPr>
          <a:lstStyle/>
          <a:p>
            <a:r>
              <a:rPr lang="en-US" sz="3600" dirty="0" smtClean="0">
                <a:latin typeface="Comic Sans MS" panose="030F0702030302020204" pitchFamily="66" charset="0"/>
              </a:rPr>
              <a:t>5. Changing the multivariate mean with selection</a:t>
            </a:r>
            <a:endParaRPr lang="en-US" sz="3600" dirty="0">
              <a:latin typeface="Comic Sans MS" panose="030F0702030302020204" pitchFamily="66" charset="0"/>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p:nvPr/>
        </p:nvSpPr>
        <p:spPr>
          <a:xfrm>
            <a:off x="838200" y="1447800"/>
            <a:ext cx="7848600" cy="461665"/>
          </a:xfrm>
          <a:prstGeom prst="rect">
            <a:avLst/>
          </a:prstGeom>
        </p:spPr>
        <p:txBody>
          <a:bodyPr wrap="square">
            <a:spAutoFit/>
          </a:bodyPr>
          <a:lstStyle/>
          <a:p>
            <a:r>
              <a:rPr lang="en-US" sz="2400" dirty="0">
                <a:solidFill>
                  <a:srgbClr val="0070C0"/>
                </a:solidFill>
                <a:latin typeface="Comic Sans MS" panose="030F0702030302020204" pitchFamily="66" charset="0"/>
              </a:rPr>
              <a:t>a</a:t>
            </a:r>
            <a:r>
              <a:rPr lang="en-US" sz="2400" dirty="0" smtClean="0">
                <a:solidFill>
                  <a:srgbClr val="0070C0"/>
                </a:solidFill>
                <a:latin typeface="Comic Sans MS" panose="030F0702030302020204" pitchFamily="66" charset="0"/>
              </a:rPr>
              <a:t>. Direct and correlated responses to selection </a:t>
            </a:r>
            <a:endParaRPr lang="en-US" sz="2400" dirty="0">
              <a:solidFill>
                <a:srgbClr val="0070C0"/>
              </a:solidFill>
              <a:latin typeface="Comic Sans MS" panose="030F0702030302020204" pitchFamily="66"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0" y="2438400"/>
            <a:ext cx="2921000" cy="65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75" y="3886200"/>
            <a:ext cx="6826250" cy="160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7198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Autofit/>
          </a:bodyPr>
          <a:lstStyle/>
          <a:p>
            <a:r>
              <a:rPr lang="en-US" sz="3600" dirty="0" smtClean="0">
                <a:latin typeface="Comic Sans MS" panose="030F0702030302020204" pitchFamily="66" charset="0"/>
              </a:rPr>
              <a:t>5. Changing the multivariate mean with selection</a:t>
            </a:r>
            <a:endParaRPr lang="en-US" sz="3600" dirty="0">
              <a:latin typeface="Comic Sans MS" panose="030F0702030302020204" pitchFamily="66" charset="0"/>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p:nvPr/>
        </p:nvSpPr>
        <p:spPr>
          <a:xfrm>
            <a:off x="1905000" y="1216967"/>
            <a:ext cx="5791200" cy="461665"/>
          </a:xfrm>
          <a:prstGeom prst="rect">
            <a:avLst/>
          </a:prstGeom>
        </p:spPr>
        <p:txBody>
          <a:bodyPr wrap="square">
            <a:spAutoFit/>
          </a:bodyPr>
          <a:lstStyle/>
          <a:p>
            <a:r>
              <a:rPr lang="en-US" sz="2400" dirty="0" smtClean="0">
                <a:solidFill>
                  <a:srgbClr val="0070C0"/>
                </a:solidFill>
                <a:latin typeface="Comic Sans MS" panose="030F0702030302020204" pitchFamily="66" charset="0"/>
              </a:rPr>
              <a:t>b. Response to selection as a pool shot </a:t>
            </a:r>
            <a:endParaRPr lang="en-US" sz="2400" dirty="0">
              <a:solidFill>
                <a:srgbClr val="0070C0"/>
              </a:solidFill>
              <a:latin typeface="Comic Sans MS" panose="030F0702030302020204" pitchFamily="66"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362200"/>
            <a:ext cx="3286125" cy="328136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2362200"/>
            <a:ext cx="3286125" cy="3281363"/>
          </a:xfrm>
          <a:prstGeom prst="rect">
            <a:avLst/>
          </a:prstGeom>
        </p:spPr>
      </p:pic>
      <p:sp>
        <p:nvSpPr>
          <p:cNvPr id="5" name="TextBox 4"/>
          <p:cNvSpPr txBox="1"/>
          <p:nvPr/>
        </p:nvSpPr>
        <p:spPr>
          <a:xfrm>
            <a:off x="5191767" y="5467757"/>
            <a:ext cx="2808589" cy="369332"/>
          </a:xfrm>
          <a:prstGeom prst="rect">
            <a:avLst/>
          </a:prstGeom>
          <a:solidFill>
            <a:schemeClr val="bg1"/>
          </a:solidFill>
        </p:spPr>
        <p:txBody>
          <a:bodyPr wrap="none" rtlCol="0">
            <a:spAutoFit/>
          </a:bodyPr>
          <a:lstStyle/>
          <a:p>
            <a:r>
              <a:rPr lang="en-US" dirty="0" smtClean="0"/>
              <a:t>Phenotypic value for trait 1</a:t>
            </a:r>
            <a:endParaRPr lang="en-US" dirty="0"/>
          </a:p>
        </p:txBody>
      </p:sp>
      <p:sp>
        <p:nvSpPr>
          <p:cNvPr id="7" name="Rectangle 6"/>
          <p:cNvSpPr/>
          <p:nvPr/>
        </p:nvSpPr>
        <p:spPr>
          <a:xfrm>
            <a:off x="1345642" y="5458897"/>
            <a:ext cx="2728439" cy="369332"/>
          </a:xfrm>
          <a:prstGeom prst="rect">
            <a:avLst/>
          </a:prstGeom>
          <a:solidFill>
            <a:schemeClr val="bg1"/>
          </a:solidFill>
        </p:spPr>
        <p:txBody>
          <a:bodyPr wrap="none">
            <a:spAutoFit/>
          </a:bodyPr>
          <a:lstStyle/>
          <a:p>
            <a:r>
              <a:rPr lang="en-US" dirty="0" smtClean="0"/>
              <a:t>Phenotypic value for trait 1</a:t>
            </a:r>
            <a:endParaRPr lang="en-US" dirty="0"/>
          </a:p>
        </p:txBody>
      </p:sp>
      <p:sp>
        <p:nvSpPr>
          <p:cNvPr id="9" name="Rectangle 8"/>
          <p:cNvSpPr/>
          <p:nvPr/>
        </p:nvSpPr>
        <p:spPr>
          <a:xfrm rot="16200000">
            <a:off x="-297420" y="3694155"/>
            <a:ext cx="2728439" cy="369332"/>
          </a:xfrm>
          <a:prstGeom prst="rect">
            <a:avLst/>
          </a:prstGeom>
          <a:solidFill>
            <a:schemeClr val="bg1"/>
          </a:solidFill>
        </p:spPr>
        <p:txBody>
          <a:bodyPr wrap="none">
            <a:spAutoFit/>
          </a:bodyPr>
          <a:lstStyle/>
          <a:p>
            <a:r>
              <a:rPr lang="en-US" dirty="0" smtClean="0"/>
              <a:t>Phenotypic value for trait 2</a:t>
            </a:r>
            <a:endParaRPr lang="en-US" dirty="0"/>
          </a:p>
        </p:txBody>
      </p:sp>
      <p:sp>
        <p:nvSpPr>
          <p:cNvPr id="10" name="TextBox 9"/>
          <p:cNvSpPr txBox="1"/>
          <p:nvPr/>
        </p:nvSpPr>
        <p:spPr>
          <a:xfrm>
            <a:off x="3822877" y="6139934"/>
            <a:ext cx="1328697" cy="369332"/>
          </a:xfrm>
          <a:prstGeom prst="rect">
            <a:avLst/>
          </a:prstGeom>
          <a:noFill/>
        </p:spPr>
        <p:txBody>
          <a:bodyPr wrap="none" rtlCol="0">
            <a:spAutoFit/>
          </a:bodyPr>
          <a:lstStyle/>
          <a:p>
            <a:r>
              <a:rPr lang="en-US" dirty="0" smtClean="0">
                <a:solidFill>
                  <a:srgbClr val="FF0000"/>
                </a:solidFill>
                <a:hlinkClick r:id="rId5"/>
              </a:rPr>
              <a:t>Animation 2</a:t>
            </a:r>
            <a:endParaRPr lang="en-US" dirty="0">
              <a:solidFill>
                <a:srgbClr val="FF0000"/>
              </a:solidFill>
            </a:endParaRPr>
          </a:p>
        </p:txBody>
      </p:sp>
    </p:spTree>
    <p:extLst>
      <p:ext uri="{BB962C8B-B14F-4D97-AF65-F5344CB8AC3E}">
        <p14:creationId xmlns:p14="http://schemas.microsoft.com/office/powerpoint/2010/main" val="4261922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Autofit/>
          </a:bodyPr>
          <a:lstStyle/>
          <a:p>
            <a:r>
              <a:rPr lang="en-US" sz="3600" dirty="0" smtClean="0">
                <a:latin typeface="Comic Sans MS" panose="030F0702030302020204" pitchFamily="66" charset="0"/>
              </a:rPr>
              <a:t>5. Changing the multivariate mean with selection</a:t>
            </a:r>
            <a:endParaRPr lang="en-US" sz="3600" dirty="0">
              <a:latin typeface="Comic Sans MS" panose="030F0702030302020204" pitchFamily="66" charset="0"/>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p:nvPr/>
        </p:nvSpPr>
        <p:spPr>
          <a:xfrm>
            <a:off x="990600" y="1438938"/>
            <a:ext cx="7620000" cy="461665"/>
          </a:xfrm>
          <a:prstGeom prst="rect">
            <a:avLst/>
          </a:prstGeom>
        </p:spPr>
        <p:txBody>
          <a:bodyPr wrap="square">
            <a:spAutoFit/>
          </a:bodyPr>
          <a:lstStyle/>
          <a:p>
            <a:r>
              <a:rPr lang="en-US" sz="2400" dirty="0" smtClean="0">
                <a:solidFill>
                  <a:srgbClr val="0070C0"/>
                </a:solidFill>
                <a:latin typeface="Comic Sans MS" panose="030F0702030302020204" pitchFamily="66" charset="0"/>
              </a:rPr>
              <a:t>b. Response to selection as a pool shot, continued </a:t>
            </a:r>
            <a:endParaRPr lang="en-US" sz="2400" dirty="0">
              <a:solidFill>
                <a:srgbClr val="0070C0"/>
              </a:solidFill>
              <a:latin typeface="Comic Sans MS" panose="030F0702030302020204" pitchFamily="66"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250" y="2057400"/>
            <a:ext cx="4381500" cy="4375150"/>
          </a:xfrm>
          <a:prstGeom prst="rect">
            <a:avLst/>
          </a:prstGeom>
        </p:spPr>
      </p:pic>
      <p:sp>
        <p:nvSpPr>
          <p:cNvPr id="7" name="Rectangle 6"/>
          <p:cNvSpPr/>
          <p:nvPr/>
        </p:nvSpPr>
        <p:spPr>
          <a:xfrm>
            <a:off x="3207780" y="6172200"/>
            <a:ext cx="2728439" cy="369332"/>
          </a:xfrm>
          <a:prstGeom prst="rect">
            <a:avLst/>
          </a:prstGeom>
          <a:solidFill>
            <a:schemeClr val="bg1"/>
          </a:solidFill>
        </p:spPr>
        <p:txBody>
          <a:bodyPr wrap="none">
            <a:spAutoFit/>
          </a:bodyPr>
          <a:lstStyle/>
          <a:p>
            <a:r>
              <a:rPr lang="en-US" dirty="0" smtClean="0"/>
              <a:t>Phenotypic value for trait 1</a:t>
            </a:r>
            <a:endParaRPr lang="en-US" dirty="0"/>
          </a:p>
        </p:txBody>
      </p:sp>
      <p:sp>
        <p:nvSpPr>
          <p:cNvPr id="9" name="Rectangle 8"/>
          <p:cNvSpPr/>
          <p:nvPr/>
        </p:nvSpPr>
        <p:spPr>
          <a:xfrm rot="16200000">
            <a:off x="1017030" y="4060310"/>
            <a:ext cx="2728439" cy="369332"/>
          </a:xfrm>
          <a:prstGeom prst="rect">
            <a:avLst/>
          </a:prstGeom>
          <a:solidFill>
            <a:schemeClr val="bg1"/>
          </a:solidFill>
        </p:spPr>
        <p:txBody>
          <a:bodyPr wrap="none">
            <a:spAutoFit/>
          </a:bodyPr>
          <a:lstStyle/>
          <a:p>
            <a:r>
              <a:rPr lang="en-US" dirty="0" smtClean="0"/>
              <a:t>Phenotypic value for trait 2</a:t>
            </a:r>
            <a:endParaRPr lang="en-US" dirty="0"/>
          </a:p>
        </p:txBody>
      </p:sp>
      <p:sp>
        <p:nvSpPr>
          <p:cNvPr id="3" name="TextBox 2"/>
          <p:cNvSpPr txBox="1"/>
          <p:nvPr/>
        </p:nvSpPr>
        <p:spPr>
          <a:xfrm>
            <a:off x="7162800" y="3962400"/>
            <a:ext cx="1328697" cy="369332"/>
          </a:xfrm>
          <a:prstGeom prst="rect">
            <a:avLst/>
          </a:prstGeom>
          <a:noFill/>
        </p:spPr>
        <p:txBody>
          <a:bodyPr wrap="none" rtlCol="0">
            <a:spAutoFit/>
          </a:bodyPr>
          <a:lstStyle/>
          <a:p>
            <a:r>
              <a:rPr lang="en-US" dirty="0" smtClean="0">
                <a:solidFill>
                  <a:srgbClr val="FF0000"/>
                </a:solidFill>
                <a:hlinkClick r:id="rId4"/>
              </a:rPr>
              <a:t>Animation 3</a:t>
            </a:r>
            <a:endParaRPr lang="en-US" dirty="0">
              <a:solidFill>
                <a:srgbClr val="FF0000"/>
              </a:solidFill>
            </a:endParaRPr>
          </a:p>
        </p:txBody>
      </p:sp>
    </p:spTree>
    <p:extLst>
      <p:ext uri="{BB962C8B-B14F-4D97-AF65-F5344CB8AC3E}">
        <p14:creationId xmlns:p14="http://schemas.microsoft.com/office/powerpoint/2010/main" val="1646372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What have we learned?</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latin typeface="Comic Sans MS" panose="030F0702030302020204" pitchFamily="66" charset="0"/>
              </a:rPr>
              <a:t>The additive genetic variance-covariance matrix, </a:t>
            </a:r>
            <a:r>
              <a:rPr lang="en-US" i="1" dirty="0" smtClean="0">
                <a:solidFill>
                  <a:srgbClr val="0070C0"/>
                </a:solidFill>
                <a:latin typeface="Comic Sans MS" panose="030F0702030302020204" pitchFamily="66" charset="0"/>
              </a:rPr>
              <a:t>G</a:t>
            </a:r>
            <a:r>
              <a:rPr lang="en-US" dirty="0" smtClean="0">
                <a:latin typeface="Comic Sans MS" panose="030F0702030302020204" pitchFamily="66" charset="0"/>
              </a:rPr>
              <a:t>, is </a:t>
            </a:r>
            <a:r>
              <a:rPr lang="en-US" dirty="0" smtClean="0">
                <a:solidFill>
                  <a:srgbClr val="0070C0"/>
                </a:solidFill>
                <a:latin typeface="Comic Sans MS" panose="030F0702030302020204" pitchFamily="66" charset="0"/>
              </a:rPr>
              <a:t>the key to understanding multivariate resemblance</a:t>
            </a:r>
            <a:r>
              <a:rPr lang="en-US" dirty="0" smtClean="0">
                <a:latin typeface="Comic Sans MS" panose="030F0702030302020204" pitchFamily="66" charset="0"/>
              </a:rPr>
              <a:t> between parents and offspring.</a:t>
            </a:r>
          </a:p>
          <a:p>
            <a:pPr marL="514350" indent="-514350">
              <a:buFont typeface="+mj-lt"/>
              <a:buAutoNum type="arabicPeriod"/>
            </a:pPr>
            <a:endParaRPr lang="en-US" dirty="0" smtClean="0">
              <a:latin typeface="Comic Sans MS" panose="030F0702030302020204" pitchFamily="66" charset="0"/>
            </a:endParaRPr>
          </a:p>
          <a:p>
            <a:pPr marL="514350" indent="-514350">
              <a:buFont typeface="+mj-lt"/>
              <a:buAutoNum type="arabicPeriod"/>
            </a:pPr>
            <a:r>
              <a:rPr lang="en-US" dirty="0" smtClean="0">
                <a:latin typeface="Comic Sans MS" panose="030F0702030302020204" pitchFamily="66" charset="0"/>
              </a:rPr>
              <a:t>Consequently, the </a:t>
            </a:r>
            <a:r>
              <a:rPr lang="en-US" i="1" dirty="0" smtClean="0">
                <a:latin typeface="Comic Sans MS" panose="030F0702030302020204" pitchFamily="66" charset="0"/>
              </a:rPr>
              <a:t>G-matrix</a:t>
            </a:r>
            <a:r>
              <a:rPr lang="en-US" dirty="0" smtClean="0">
                <a:latin typeface="Comic Sans MS" panose="030F0702030302020204" pitchFamily="66" charset="0"/>
              </a:rPr>
              <a:t> is also the key to modeling </a:t>
            </a:r>
            <a:r>
              <a:rPr lang="en-US" dirty="0" smtClean="0">
                <a:solidFill>
                  <a:srgbClr val="0070C0"/>
                </a:solidFill>
                <a:latin typeface="Comic Sans MS" panose="030F0702030302020204" pitchFamily="66" charset="0"/>
              </a:rPr>
              <a:t>multivariate responses to selection</a:t>
            </a:r>
            <a:r>
              <a:rPr lang="en-US" dirty="0" smtClean="0">
                <a:latin typeface="Comic Sans MS" panose="030F0702030302020204" pitchFamily="66" charset="0"/>
              </a:rPr>
              <a:t>.</a:t>
            </a:r>
          </a:p>
          <a:p>
            <a:pPr marL="514350" indent="-514350">
              <a:buFont typeface="+mj-lt"/>
              <a:buAutoNum type="arabicPeriod"/>
            </a:pPr>
            <a:endParaRPr lang="en-US" dirty="0" smtClean="0">
              <a:latin typeface="Comic Sans MS" panose="030F0702030302020204" pitchFamily="66" charset="0"/>
            </a:endParaRPr>
          </a:p>
          <a:p>
            <a:pPr marL="514350" indent="-514350">
              <a:buFont typeface="+mj-lt"/>
              <a:buAutoNum type="arabicPeriod"/>
            </a:pPr>
            <a:r>
              <a:rPr lang="en-US" i="1" dirty="0" smtClean="0">
                <a:latin typeface="Comic Sans MS" panose="030F0702030302020204" pitchFamily="66" charset="0"/>
              </a:rPr>
              <a:t>G</a:t>
            </a:r>
            <a:r>
              <a:rPr lang="en-US" dirty="0" smtClean="0">
                <a:latin typeface="Comic Sans MS" panose="030F0702030302020204" pitchFamily="66" charset="0"/>
              </a:rPr>
              <a:t> induces </a:t>
            </a:r>
            <a:r>
              <a:rPr lang="en-US" dirty="0" smtClean="0">
                <a:solidFill>
                  <a:srgbClr val="0070C0"/>
                </a:solidFill>
                <a:latin typeface="Comic Sans MS" panose="030F0702030302020204" pitchFamily="66" charset="0"/>
              </a:rPr>
              <a:t>correlated responses to selection</a:t>
            </a:r>
            <a:r>
              <a:rPr lang="en-US" dirty="0" smtClean="0">
                <a:latin typeface="Comic Sans MS" panose="030F0702030302020204" pitchFamily="66" charset="0"/>
              </a:rPr>
              <a:t> that may be non-intuitive.</a:t>
            </a:r>
          </a:p>
          <a:p>
            <a:pPr marL="514350" indent="-514350">
              <a:buFont typeface="+mj-lt"/>
              <a:buAutoNum type="arabicPeriod"/>
            </a:pPr>
            <a:endParaRPr lang="en-US" dirty="0" smtClean="0">
              <a:latin typeface="Comic Sans MS" panose="030F0702030302020204" pitchFamily="66" charset="0"/>
            </a:endParaRPr>
          </a:p>
          <a:p>
            <a:pPr marL="514350" indent="-514350">
              <a:buFont typeface="+mj-lt"/>
              <a:buAutoNum type="arabicPeriod"/>
            </a:pPr>
            <a:endParaRPr lang="en-US" dirty="0"/>
          </a:p>
        </p:txBody>
      </p:sp>
    </p:spTree>
    <p:extLst>
      <p:ext uri="{BB962C8B-B14F-4D97-AF65-F5344CB8AC3E}">
        <p14:creationId xmlns:p14="http://schemas.microsoft.com/office/powerpoint/2010/main" val="2384095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References</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fontScale="70000" lnSpcReduction="20000"/>
          </a:bodyPr>
          <a:lstStyle/>
          <a:p>
            <a:r>
              <a:rPr lang="en-US" dirty="0"/>
              <a:t>Arnold, S. J. and P. C. Phillips. 1999. </a:t>
            </a:r>
            <a:r>
              <a:rPr lang="en-US" dirty="0" err="1"/>
              <a:t>Hierarchial</a:t>
            </a:r>
            <a:r>
              <a:rPr lang="en-US" dirty="0"/>
              <a:t> comparison of genetic variance-covariance </a:t>
            </a:r>
            <a:r>
              <a:rPr lang="en-US" dirty="0" err="1"/>
              <a:t>matrices.II</a:t>
            </a:r>
            <a:r>
              <a:rPr lang="en-US" dirty="0"/>
              <a:t>. Coastal-inland divergence in the garter snake, </a:t>
            </a:r>
            <a:r>
              <a:rPr lang="en-US" i="1" dirty="0" err="1"/>
              <a:t>Thamnophis</a:t>
            </a:r>
            <a:r>
              <a:rPr lang="en-US" i="1" dirty="0"/>
              <a:t> </a:t>
            </a:r>
            <a:r>
              <a:rPr lang="en-US" i="1" dirty="0" err="1"/>
              <a:t>elegans</a:t>
            </a:r>
            <a:r>
              <a:rPr lang="en-US" dirty="0"/>
              <a:t>. Evolution 53:1516-1527</a:t>
            </a:r>
            <a:r>
              <a:rPr lang="en-US" dirty="0" smtClean="0"/>
              <a:t>.</a:t>
            </a:r>
          </a:p>
          <a:p>
            <a:r>
              <a:rPr lang="en-US" dirty="0" err="1" smtClean="0"/>
              <a:t>Lande</a:t>
            </a:r>
            <a:r>
              <a:rPr lang="en-US" dirty="0" smtClean="0"/>
              <a:t>, R. 1979. Quantitative genetic analysis of multivariate evolution, applied to brain: body size </a:t>
            </a:r>
            <a:r>
              <a:rPr lang="en-US" dirty="0" err="1" smtClean="0"/>
              <a:t>allometry</a:t>
            </a:r>
            <a:r>
              <a:rPr lang="en-US" dirty="0" smtClean="0"/>
              <a:t>. Evolution 33: 402-416.</a:t>
            </a:r>
          </a:p>
          <a:p>
            <a:r>
              <a:rPr lang="en-US" dirty="0" err="1" smtClean="0"/>
              <a:t>Roff</a:t>
            </a:r>
            <a:r>
              <a:rPr lang="en-US" dirty="0" smtClean="0"/>
              <a:t>, D. A. 1997. Evolutionary Quantitative Genetics. Chapman &amp; Hall.</a:t>
            </a:r>
          </a:p>
          <a:p>
            <a:r>
              <a:rPr lang="en-US" dirty="0" err="1" smtClean="0"/>
              <a:t>Lande</a:t>
            </a:r>
            <a:r>
              <a:rPr lang="en-US" dirty="0" smtClean="0"/>
              <a:t>, R. 1980.  The genetic covariance between characters maintained by pleiotropic mutations.  Genetics 94: 203-215.</a:t>
            </a:r>
          </a:p>
          <a:p>
            <a:r>
              <a:rPr lang="en-US" dirty="0" err="1" smtClean="0"/>
              <a:t>Lande</a:t>
            </a:r>
            <a:r>
              <a:rPr lang="en-US" dirty="0" smtClean="0"/>
              <a:t>, R. 1984.  The genetic correlation between characters maintained by selection, linkage and inbreeding. </a:t>
            </a:r>
            <a:r>
              <a:rPr lang="en-US" dirty="0" err="1" smtClean="0"/>
              <a:t>Genetical</a:t>
            </a:r>
            <a:r>
              <a:rPr lang="en-US" dirty="0" smtClean="0"/>
              <a:t> Research Cambridge 44: 309-320.</a:t>
            </a:r>
          </a:p>
          <a:p>
            <a:endParaRPr lang="en-US" dirty="0" smtClean="0"/>
          </a:p>
          <a:p>
            <a:endParaRPr lang="en-US" dirty="0" smtClean="0">
              <a:latin typeface="Comic Sans MS" panose="030F0702030302020204" pitchFamily="66" charset="0"/>
            </a:endParaRPr>
          </a:p>
          <a:p>
            <a:endParaRPr lang="en-US" dirty="0" smtClean="0">
              <a:latin typeface="Comic Sans MS" panose="030F0702030302020204" pitchFamily="66" charset="0"/>
            </a:endParaRPr>
          </a:p>
          <a:p>
            <a:endParaRPr lang="en-US" dirty="0" smtClean="0">
              <a:latin typeface="Comic Sans MS" panose="030F0702030302020204" pitchFamily="66" charset="0"/>
            </a:endParaRPr>
          </a:p>
          <a:p>
            <a:endParaRPr lang="en-US" dirty="0" smtClean="0">
              <a:latin typeface="Comic Sans MS" panose="030F0702030302020204" pitchFamily="66" charset="0"/>
            </a:endParaRPr>
          </a:p>
          <a:p>
            <a:endParaRPr lang="en-US" dirty="0" smtClean="0">
              <a:latin typeface="Comic Sans MS" panose="030F0702030302020204" pitchFamily="66" charset="0"/>
            </a:endParaRPr>
          </a:p>
          <a:p>
            <a:endParaRPr lang="en-US" dirty="0" smtClean="0">
              <a:latin typeface="Comic Sans MS" panose="030F0702030302020204" pitchFamily="66" charset="0"/>
            </a:endParaRPr>
          </a:p>
          <a:p>
            <a:endParaRPr lang="en-US" dirty="0"/>
          </a:p>
        </p:txBody>
      </p:sp>
    </p:spTree>
    <p:extLst>
      <p:ext uri="{BB962C8B-B14F-4D97-AF65-F5344CB8AC3E}">
        <p14:creationId xmlns:p14="http://schemas.microsoft.com/office/powerpoint/2010/main" val="631838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Thesis</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Comic Sans MS" panose="030F0702030302020204" pitchFamily="66" charset="0"/>
              </a:rPr>
              <a:t>The statistical approach that we used for a single trait can be extended to multiple traits.</a:t>
            </a:r>
          </a:p>
          <a:p>
            <a:pPr marL="0" indent="0">
              <a:buNone/>
            </a:pPr>
            <a:endParaRPr lang="en-US" dirty="0" smtClean="0">
              <a:latin typeface="Comic Sans MS" panose="030F0702030302020204" pitchFamily="66" charset="0"/>
            </a:endParaRPr>
          </a:p>
          <a:p>
            <a:r>
              <a:rPr lang="en-US" dirty="0" smtClean="0">
                <a:latin typeface="Comic Sans MS" panose="030F0702030302020204" pitchFamily="66" charset="0"/>
              </a:rPr>
              <a:t>The key statistical parameter that emerges is the G-matrix.</a:t>
            </a:r>
          </a:p>
          <a:p>
            <a:endParaRPr lang="en-US" dirty="0" smtClean="0">
              <a:solidFill>
                <a:srgbClr val="0070C0"/>
              </a:solidFill>
              <a:latin typeface="Comic Sans MS" panose="030F0702030302020204" pitchFamily="66" charset="0"/>
            </a:endParaRPr>
          </a:p>
          <a:p>
            <a:r>
              <a:rPr lang="en-US" dirty="0" smtClean="0">
                <a:latin typeface="Comic Sans MS" panose="030F0702030302020204" pitchFamily="66" charset="0"/>
              </a:rPr>
              <a:t>The G-matrix affects the response of the multivariate mean to selection and drift.</a:t>
            </a:r>
          </a:p>
          <a:p>
            <a:pPr marL="0" indent="0">
              <a:buNone/>
            </a:pPr>
            <a:r>
              <a:rPr lang="en-US" dirty="0" smtClean="0">
                <a:solidFill>
                  <a:srgbClr val="0070C0"/>
                </a:solidFill>
                <a:latin typeface="Comic Sans MS" panose="030F0702030302020204" pitchFamily="66" charset="0"/>
              </a:rPr>
              <a:t> </a:t>
            </a:r>
          </a:p>
          <a:p>
            <a:endParaRPr lang="en-US" dirty="0" smtClean="0">
              <a:latin typeface="Comic Sans MS" panose="030F0702030302020204" pitchFamily="66" charset="0"/>
            </a:endParaRPr>
          </a:p>
          <a:p>
            <a:pPr marL="0" indent="0">
              <a:buNone/>
            </a:pPr>
            <a:endParaRPr lang="en-US" dirty="0">
              <a:latin typeface="Comic Sans MS" panose="030F0702030302020204" pitchFamily="66" charset="0"/>
            </a:endParaRPr>
          </a:p>
        </p:txBody>
      </p:sp>
    </p:spTree>
    <p:extLst>
      <p:ext uri="{BB962C8B-B14F-4D97-AF65-F5344CB8AC3E}">
        <p14:creationId xmlns:p14="http://schemas.microsoft.com/office/powerpoint/2010/main" val="26781649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Outline</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solidFill>
                  <a:srgbClr val="0070C0"/>
                </a:solidFill>
                <a:latin typeface="Comic Sans MS" panose="030F0702030302020204" pitchFamily="66" charset="0"/>
              </a:rPr>
              <a:t>Multivariate resemblance </a:t>
            </a:r>
            <a:r>
              <a:rPr lang="en-US" dirty="0" smtClean="0">
                <a:latin typeface="Comic Sans MS" panose="030F0702030302020204" pitchFamily="66" charset="0"/>
              </a:rPr>
              <a:t>between parents and offspring is captured by the G-matrix.</a:t>
            </a:r>
          </a:p>
          <a:p>
            <a:pPr marL="514350" indent="-514350">
              <a:buFont typeface="+mj-lt"/>
              <a:buAutoNum type="arabicPeriod"/>
            </a:pPr>
            <a:endParaRPr lang="en-US" dirty="0" smtClean="0">
              <a:latin typeface="Comic Sans MS" panose="030F0702030302020204" pitchFamily="66" charset="0"/>
            </a:endParaRPr>
          </a:p>
          <a:p>
            <a:pPr marL="514350" indent="-514350">
              <a:buFont typeface="+mj-lt"/>
              <a:buAutoNum type="arabicPeriod"/>
            </a:pPr>
            <a:r>
              <a:rPr lang="en-US" dirty="0" smtClean="0">
                <a:latin typeface="Comic Sans MS" panose="030F0702030302020204" pitchFamily="66" charset="0"/>
              </a:rPr>
              <a:t>Our model of inheritance is multivariate.</a:t>
            </a:r>
          </a:p>
          <a:p>
            <a:pPr marL="514350" indent="-514350">
              <a:buFont typeface="+mj-lt"/>
              <a:buAutoNum type="arabicPeriod"/>
            </a:pPr>
            <a:endParaRPr lang="en-US" dirty="0" smtClean="0">
              <a:latin typeface="Comic Sans MS" panose="030F0702030302020204" pitchFamily="66" charset="0"/>
            </a:endParaRPr>
          </a:p>
          <a:p>
            <a:pPr marL="514350" indent="-514350">
              <a:buFont typeface="+mj-lt"/>
              <a:buAutoNum type="arabicPeriod"/>
            </a:pPr>
            <a:r>
              <a:rPr lang="en-US" dirty="0" smtClean="0">
                <a:latin typeface="Comic Sans MS" panose="030F0702030302020204" pitchFamily="66" charset="0"/>
              </a:rPr>
              <a:t>Some </a:t>
            </a:r>
            <a:r>
              <a:rPr lang="en-US" dirty="0" smtClean="0">
                <a:solidFill>
                  <a:srgbClr val="0070C0"/>
                </a:solidFill>
                <a:latin typeface="Comic Sans MS" panose="030F0702030302020204" pitchFamily="66" charset="0"/>
              </a:rPr>
              <a:t>examples</a:t>
            </a:r>
            <a:r>
              <a:rPr lang="en-US" dirty="0" smtClean="0">
                <a:latin typeface="Comic Sans MS" panose="030F0702030302020204" pitchFamily="66" charset="0"/>
              </a:rPr>
              <a:t>.</a:t>
            </a:r>
          </a:p>
          <a:p>
            <a:pPr marL="514350" indent="-514350">
              <a:buFont typeface="+mj-lt"/>
              <a:buAutoNum type="arabicPeriod"/>
            </a:pPr>
            <a:endParaRPr lang="en-US" dirty="0" smtClean="0">
              <a:latin typeface="Comic Sans MS" panose="030F0702030302020204" pitchFamily="66" charset="0"/>
            </a:endParaRPr>
          </a:p>
          <a:p>
            <a:pPr marL="514350" indent="-514350">
              <a:buFont typeface="+mj-lt"/>
              <a:buAutoNum type="arabicPeriod"/>
            </a:pPr>
            <a:r>
              <a:rPr lang="en-US" dirty="0" smtClean="0">
                <a:latin typeface="Comic Sans MS" panose="030F0702030302020204" pitchFamily="66" charset="0"/>
              </a:rPr>
              <a:t>The G-matrix is affected by </a:t>
            </a:r>
            <a:r>
              <a:rPr lang="en-US" dirty="0" smtClean="0">
                <a:solidFill>
                  <a:schemeClr val="accent1"/>
                </a:solidFill>
                <a:latin typeface="Comic Sans MS" panose="030F0702030302020204" pitchFamily="66" charset="0"/>
              </a:rPr>
              <a:t>opposing forces</a:t>
            </a:r>
            <a:r>
              <a:rPr lang="en-US" dirty="0" smtClean="0">
                <a:latin typeface="Comic Sans MS" panose="030F0702030302020204" pitchFamily="66" charset="0"/>
              </a:rPr>
              <a:t>.</a:t>
            </a:r>
          </a:p>
          <a:p>
            <a:pPr marL="514350" indent="-514350">
              <a:buFont typeface="+mj-lt"/>
              <a:buAutoNum type="arabicPeriod"/>
            </a:pPr>
            <a:endParaRPr lang="en-US" dirty="0">
              <a:latin typeface="Comic Sans MS" panose="030F0702030302020204" pitchFamily="66" charset="0"/>
            </a:endParaRPr>
          </a:p>
          <a:p>
            <a:pPr marL="514350" indent="-514350">
              <a:buFont typeface="+mj-lt"/>
              <a:buAutoNum type="arabicPeriod"/>
            </a:pPr>
            <a:r>
              <a:rPr lang="en-US" dirty="0" smtClean="0">
                <a:latin typeface="Comic Sans MS" panose="030F0702030302020204" pitchFamily="66" charset="0"/>
              </a:rPr>
              <a:t>The G-matrix affects the evolution of the multivariate mean.</a:t>
            </a:r>
          </a:p>
          <a:p>
            <a:pPr marL="514350" indent="-514350">
              <a:buFont typeface="+mj-lt"/>
              <a:buAutoNum type="arabicPeriod"/>
            </a:pPr>
            <a:endParaRPr lang="en-US" dirty="0" smtClean="0">
              <a:latin typeface="Comic Sans MS" panose="030F0702030302020204" pitchFamily="66" charset="0"/>
            </a:endParaRPr>
          </a:p>
          <a:p>
            <a:pPr marL="514350" indent="-514350">
              <a:buFont typeface="+mj-lt"/>
              <a:buAutoNum type="arabicPeriod"/>
            </a:pPr>
            <a:endParaRPr lang="en-US" dirty="0" smtClean="0">
              <a:latin typeface="Comic Sans MS" panose="030F0702030302020204" pitchFamily="66" charset="0"/>
            </a:endParaRPr>
          </a:p>
          <a:p>
            <a:pPr marL="0" indent="0">
              <a:buNone/>
            </a:pPr>
            <a:endParaRPr lang="en-US" dirty="0" smtClean="0">
              <a:latin typeface="Comic Sans MS" panose="030F0702030302020204" pitchFamily="66" charset="0"/>
            </a:endParaRPr>
          </a:p>
          <a:p>
            <a:pPr marL="0" indent="0">
              <a:buNone/>
            </a:pPr>
            <a:endParaRPr lang="en-US" dirty="0" smtClean="0">
              <a:latin typeface="Comic Sans MS" panose="030F0702030302020204" pitchFamily="66" charset="0"/>
            </a:endParaRPr>
          </a:p>
          <a:p>
            <a:pPr marL="514350" indent="-514350">
              <a:buFont typeface="+mj-lt"/>
              <a:buAutoNum type="arabicPeriod"/>
            </a:pPr>
            <a:endParaRPr lang="en-US" dirty="0" smtClean="0">
              <a:latin typeface="Comic Sans MS" panose="030F0702030302020204" pitchFamily="66" charset="0"/>
            </a:endParaRPr>
          </a:p>
          <a:p>
            <a:pPr marL="0" indent="0">
              <a:buNone/>
            </a:pPr>
            <a:endParaRPr lang="en-US" dirty="0" smtClean="0">
              <a:latin typeface="Comic Sans MS" panose="030F0702030302020204" pitchFamily="66" charset="0"/>
            </a:endParaRPr>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727141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omic Sans MS" panose="030F0702030302020204" pitchFamily="66" charset="0"/>
              </a:rPr>
              <a:t>1. Multivariate resemblance</a:t>
            </a:r>
            <a:endParaRPr lang="en-US" dirty="0">
              <a:solidFill>
                <a:srgbClr val="0070C0"/>
              </a:solidFill>
              <a:latin typeface="Comic Sans MS" panose="030F0702030302020204" pitchFamily="66"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799" y="2514600"/>
            <a:ext cx="3662909" cy="36576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4526" y="2514600"/>
            <a:ext cx="3662909" cy="3657600"/>
          </a:xfrm>
          <a:prstGeom prst="rect">
            <a:avLst/>
          </a:prstGeom>
        </p:spPr>
      </p:pic>
      <p:sp>
        <p:nvSpPr>
          <p:cNvPr id="8" name="TextBox 7"/>
          <p:cNvSpPr txBox="1"/>
          <p:nvPr/>
        </p:nvSpPr>
        <p:spPr>
          <a:xfrm>
            <a:off x="2186355" y="1345870"/>
            <a:ext cx="5136342" cy="461665"/>
          </a:xfrm>
          <a:prstGeom prst="rect">
            <a:avLst/>
          </a:prstGeom>
          <a:noFill/>
        </p:spPr>
        <p:txBody>
          <a:bodyPr wrap="none" rtlCol="0">
            <a:spAutoFit/>
          </a:bodyPr>
          <a:lstStyle/>
          <a:p>
            <a:r>
              <a:rPr lang="en-US" sz="2400" dirty="0" smtClean="0">
                <a:solidFill>
                  <a:schemeClr val="accent1"/>
                </a:solidFill>
                <a:latin typeface="Comic Sans MS" panose="030F0702030302020204" pitchFamily="66" charset="0"/>
              </a:rPr>
              <a:t>Traits can run together in families</a:t>
            </a:r>
            <a:endParaRPr lang="en-US" sz="2400" dirty="0">
              <a:solidFill>
                <a:schemeClr val="accent1"/>
              </a:solidFill>
              <a:latin typeface="Comic Sans MS" panose="030F0702030302020204" pitchFamily="66" charset="0"/>
            </a:endParaRPr>
          </a:p>
        </p:txBody>
      </p:sp>
      <p:sp>
        <p:nvSpPr>
          <p:cNvPr id="10" name="Rectangle 9"/>
          <p:cNvSpPr/>
          <p:nvPr/>
        </p:nvSpPr>
        <p:spPr>
          <a:xfrm>
            <a:off x="1703617" y="5958185"/>
            <a:ext cx="1933030" cy="369332"/>
          </a:xfrm>
          <a:prstGeom prst="rect">
            <a:avLst/>
          </a:prstGeom>
          <a:solidFill>
            <a:schemeClr val="bg1"/>
          </a:solidFill>
        </p:spPr>
        <p:txBody>
          <a:bodyPr wrap="none">
            <a:spAutoFit/>
          </a:bodyPr>
          <a:lstStyle/>
          <a:p>
            <a:r>
              <a:rPr lang="en-US" dirty="0" smtClean="0"/>
              <a:t>Mom’s body count</a:t>
            </a:r>
            <a:endParaRPr lang="en-US" dirty="0"/>
          </a:p>
        </p:txBody>
      </p:sp>
      <p:sp>
        <p:nvSpPr>
          <p:cNvPr id="11" name="TextBox 10"/>
          <p:cNvSpPr txBox="1"/>
          <p:nvPr/>
        </p:nvSpPr>
        <p:spPr>
          <a:xfrm>
            <a:off x="5707908" y="5958185"/>
            <a:ext cx="1756144" cy="369332"/>
          </a:xfrm>
          <a:prstGeom prst="rect">
            <a:avLst/>
          </a:prstGeom>
          <a:solidFill>
            <a:schemeClr val="bg1"/>
          </a:solidFill>
        </p:spPr>
        <p:txBody>
          <a:bodyPr wrap="square" rtlCol="0">
            <a:spAutoFit/>
          </a:bodyPr>
          <a:lstStyle/>
          <a:p>
            <a:r>
              <a:rPr lang="en-US" dirty="0" smtClean="0"/>
              <a:t>Mom’s tail count</a:t>
            </a:r>
            <a:endParaRPr lang="en-US" dirty="0"/>
          </a:p>
        </p:txBody>
      </p:sp>
      <p:sp>
        <p:nvSpPr>
          <p:cNvPr id="12" name="TextBox 11"/>
          <p:cNvSpPr txBox="1"/>
          <p:nvPr/>
        </p:nvSpPr>
        <p:spPr>
          <a:xfrm rot="16200000">
            <a:off x="-381716" y="4235649"/>
            <a:ext cx="2135031" cy="369332"/>
          </a:xfrm>
          <a:prstGeom prst="rect">
            <a:avLst/>
          </a:prstGeom>
          <a:solidFill>
            <a:schemeClr val="bg1"/>
          </a:solidFill>
        </p:spPr>
        <p:txBody>
          <a:bodyPr wrap="square" rtlCol="0">
            <a:spAutoFit/>
          </a:bodyPr>
          <a:lstStyle/>
          <a:p>
            <a:r>
              <a:rPr lang="en-US" dirty="0" smtClean="0"/>
              <a:t>Daughters’ tail count</a:t>
            </a:r>
            <a:endParaRPr lang="en-US" dirty="0"/>
          </a:p>
        </p:txBody>
      </p:sp>
      <p:sp>
        <p:nvSpPr>
          <p:cNvPr id="13" name="TextBox 12"/>
          <p:cNvSpPr txBox="1"/>
          <p:nvPr/>
        </p:nvSpPr>
        <p:spPr>
          <a:xfrm rot="16200000">
            <a:off x="3588305" y="4235649"/>
            <a:ext cx="2332443" cy="369332"/>
          </a:xfrm>
          <a:prstGeom prst="rect">
            <a:avLst/>
          </a:prstGeom>
          <a:solidFill>
            <a:schemeClr val="bg1"/>
          </a:solidFill>
        </p:spPr>
        <p:txBody>
          <a:bodyPr wrap="square" rtlCol="0">
            <a:spAutoFit/>
          </a:bodyPr>
          <a:lstStyle/>
          <a:p>
            <a:r>
              <a:rPr lang="en-US" dirty="0" smtClean="0"/>
              <a:t>Daughters’ body count</a:t>
            </a:r>
            <a:endParaRPr lang="en-US" dirty="0"/>
          </a:p>
        </p:txBody>
      </p:sp>
      <p:sp>
        <p:nvSpPr>
          <p:cNvPr id="3" name="TextBox 2"/>
          <p:cNvSpPr txBox="1"/>
          <p:nvPr/>
        </p:nvSpPr>
        <p:spPr>
          <a:xfrm>
            <a:off x="3905511" y="1948934"/>
            <a:ext cx="1328697" cy="369332"/>
          </a:xfrm>
          <a:prstGeom prst="rect">
            <a:avLst/>
          </a:prstGeom>
          <a:noFill/>
        </p:spPr>
        <p:txBody>
          <a:bodyPr wrap="none" rtlCol="0">
            <a:spAutoFit/>
          </a:bodyPr>
          <a:lstStyle/>
          <a:p>
            <a:r>
              <a:rPr lang="en-US" dirty="0" smtClean="0">
                <a:hlinkClick r:id="rId5"/>
              </a:rPr>
              <a:t>Animation 1</a:t>
            </a:r>
            <a:endParaRPr lang="en-US" dirty="0"/>
          </a:p>
        </p:txBody>
      </p:sp>
    </p:spTree>
    <p:extLst>
      <p:ext uri="{BB962C8B-B14F-4D97-AF65-F5344CB8AC3E}">
        <p14:creationId xmlns:p14="http://schemas.microsoft.com/office/powerpoint/2010/main" val="3150607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sz="3600" dirty="0" smtClean="0">
                <a:latin typeface="Comic Sans MS" panose="030F0702030302020204" pitchFamily="66" charset="0"/>
              </a:rPr>
              <a:t>2. A Model for Multivariate Resemblance</a:t>
            </a:r>
            <a:endParaRPr lang="en-US" sz="3600" dirty="0">
              <a:latin typeface="Comic Sans MS" panose="030F0702030302020204" pitchFamily="66" charset="0"/>
            </a:endParaRPr>
          </a:p>
        </p:txBody>
      </p:sp>
      <p:sp>
        <p:nvSpPr>
          <p:cNvPr id="4" name="TextBox 3"/>
          <p:cNvSpPr txBox="1"/>
          <p:nvPr/>
        </p:nvSpPr>
        <p:spPr>
          <a:xfrm>
            <a:off x="1538995" y="1537900"/>
            <a:ext cx="4899097" cy="461665"/>
          </a:xfrm>
          <a:prstGeom prst="rect">
            <a:avLst/>
          </a:prstGeom>
          <a:noFill/>
        </p:spPr>
        <p:txBody>
          <a:bodyPr wrap="none" rtlCol="0">
            <a:spAutoFit/>
          </a:bodyPr>
          <a:lstStyle/>
          <a:p>
            <a:pPr marL="457200" indent="-457200" algn="ctr">
              <a:buAutoNum type="alphaLcPeriod"/>
            </a:pPr>
            <a:r>
              <a:rPr lang="en-US" sz="2400" dirty="0" smtClean="0">
                <a:solidFill>
                  <a:srgbClr val="0070C0"/>
                </a:solidFill>
                <a:latin typeface="Comic Sans MS" panose="030F0702030302020204" pitchFamily="66" charset="0"/>
              </a:rPr>
              <a:t>A model for phenotypic value </a:t>
            </a:r>
          </a:p>
        </p:txBody>
      </p:sp>
      <p:sp>
        <p:nvSpPr>
          <p:cNvPr id="7" name="TextBox 6"/>
          <p:cNvSpPr txBox="1"/>
          <p:nvPr/>
        </p:nvSpPr>
        <p:spPr>
          <a:xfrm>
            <a:off x="266050" y="2498651"/>
            <a:ext cx="2545890" cy="461665"/>
          </a:xfrm>
          <a:prstGeom prst="rect">
            <a:avLst/>
          </a:prstGeom>
          <a:noFill/>
        </p:spPr>
        <p:txBody>
          <a:bodyPr wrap="none" rtlCol="0">
            <a:spAutoFit/>
          </a:bodyPr>
          <a:lstStyle/>
          <a:p>
            <a:r>
              <a:rPr lang="en-US" sz="2400" dirty="0">
                <a:latin typeface="Comic Sans MS" panose="030F0702030302020204" pitchFamily="66" charset="0"/>
              </a:rPr>
              <a:t>p</a:t>
            </a:r>
            <a:r>
              <a:rPr lang="en-US" sz="2400" dirty="0" smtClean="0">
                <a:latin typeface="Comic Sans MS" panose="030F0702030302020204" pitchFamily="66" charset="0"/>
              </a:rPr>
              <a:t>henotypic value</a:t>
            </a:r>
            <a:endParaRPr lang="en-US" sz="2400" dirty="0">
              <a:latin typeface="Comic Sans MS" panose="030F0702030302020204" pitchFamily="66" charset="0"/>
            </a:endParaRPr>
          </a:p>
        </p:txBody>
      </p:sp>
      <p:sp>
        <p:nvSpPr>
          <p:cNvPr id="8" name="TextBox 7"/>
          <p:cNvSpPr txBox="1"/>
          <p:nvPr/>
        </p:nvSpPr>
        <p:spPr>
          <a:xfrm>
            <a:off x="152400" y="3590260"/>
            <a:ext cx="2552302" cy="461665"/>
          </a:xfrm>
          <a:prstGeom prst="rect">
            <a:avLst/>
          </a:prstGeom>
          <a:noFill/>
        </p:spPr>
        <p:txBody>
          <a:bodyPr wrap="none" rtlCol="0">
            <a:spAutoFit/>
          </a:bodyPr>
          <a:lstStyle/>
          <a:p>
            <a:r>
              <a:rPr lang="en-US" sz="2400" dirty="0">
                <a:latin typeface="Comic Sans MS" panose="030F0702030302020204" pitchFamily="66" charset="0"/>
              </a:rPr>
              <a:t>p</a:t>
            </a:r>
            <a:r>
              <a:rPr lang="en-US" sz="2400" dirty="0" smtClean="0">
                <a:latin typeface="Comic Sans MS" panose="030F0702030302020204" pitchFamily="66" charset="0"/>
              </a:rPr>
              <a:t>henotypic mean</a:t>
            </a:r>
            <a:endParaRPr lang="en-US" sz="2400" dirty="0">
              <a:latin typeface="Comic Sans MS" panose="030F0702030302020204" pitchFamily="66" charset="0"/>
            </a:endParaRPr>
          </a:p>
        </p:txBody>
      </p:sp>
      <p:sp>
        <p:nvSpPr>
          <p:cNvPr id="9" name="TextBox 8"/>
          <p:cNvSpPr txBox="1"/>
          <p:nvPr/>
        </p:nvSpPr>
        <p:spPr>
          <a:xfrm>
            <a:off x="152400" y="4655947"/>
            <a:ext cx="3211135" cy="461665"/>
          </a:xfrm>
          <a:prstGeom prst="rect">
            <a:avLst/>
          </a:prstGeom>
          <a:noFill/>
        </p:spPr>
        <p:txBody>
          <a:bodyPr wrap="none" rtlCol="0">
            <a:spAutoFit/>
          </a:bodyPr>
          <a:lstStyle/>
          <a:p>
            <a:r>
              <a:rPr lang="en-US" sz="2400" dirty="0">
                <a:latin typeface="Comic Sans MS" panose="030F0702030302020204" pitchFamily="66" charset="0"/>
              </a:rPr>
              <a:t>p</a:t>
            </a:r>
            <a:r>
              <a:rPr lang="en-US" sz="2400" dirty="0" smtClean="0">
                <a:latin typeface="Comic Sans MS" panose="030F0702030302020204" pitchFamily="66" charset="0"/>
              </a:rPr>
              <a:t>henotypic </a:t>
            </a:r>
            <a:r>
              <a:rPr lang="en-US" sz="2400" dirty="0" err="1" smtClean="0">
                <a:latin typeface="Comic Sans MS" panose="030F0702030302020204" pitchFamily="66" charset="0"/>
              </a:rPr>
              <a:t>var</a:t>
            </a:r>
            <a:r>
              <a:rPr lang="en-US" sz="2400" dirty="0" smtClean="0">
                <a:latin typeface="Comic Sans MS" panose="030F0702030302020204" pitchFamily="66" charset="0"/>
              </a:rPr>
              <a:t>/</a:t>
            </a:r>
            <a:r>
              <a:rPr lang="en-US" sz="2400" dirty="0" err="1" smtClean="0">
                <a:latin typeface="Comic Sans MS" panose="030F0702030302020204" pitchFamily="66" charset="0"/>
              </a:rPr>
              <a:t>covar</a:t>
            </a:r>
            <a:endParaRPr lang="en-US" sz="2400"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11" name="TextBox 10"/>
              <p:cNvSpPr txBox="1"/>
              <p:nvPr/>
            </p:nvSpPr>
            <p:spPr>
              <a:xfrm>
                <a:off x="4018669" y="2409427"/>
                <a:ext cx="3419975" cy="640112"/>
              </a:xfrm>
              <a:prstGeom prst="rect">
                <a:avLst/>
              </a:prstGeom>
              <a:noFill/>
            </p:spPr>
            <p:txBody>
              <a:bodyPr wrap="none" rtlCol="0">
                <a:spAutoFit/>
              </a:bodyPr>
              <a:lstStyle/>
              <a:p>
                <a14:m>
                  <m:oMath xmlns:m="http://schemas.openxmlformats.org/officeDocument/2006/math">
                    <m:r>
                      <a:rPr lang="en-US" sz="2000" b="0" i="1" smtClean="0">
                        <a:latin typeface="Cambria Math"/>
                      </a:rPr>
                      <m:t>𝑧</m:t>
                    </m:r>
                    <m:r>
                      <a:rPr lang="en-US" sz="2000" b="0" i="1" smtClean="0">
                        <a:latin typeface="Cambria Math"/>
                      </a:rPr>
                      <m:t>=</m:t>
                    </m:r>
                    <m:r>
                      <a:rPr lang="en-US" sz="2000" b="0" i="1" smtClean="0">
                        <a:latin typeface="Cambria Math"/>
                      </a:rPr>
                      <m:t>𝑥</m:t>
                    </m:r>
                    <m:r>
                      <a:rPr lang="en-US" sz="2000" b="0" i="1" smtClean="0">
                        <a:latin typeface="Cambria Math"/>
                      </a:rPr>
                      <m:t>+</m:t>
                    </m:r>
                    <m:r>
                      <a:rPr lang="en-US" sz="2000" b="0" i="1" smtClean="0">
                        <a:latin typeface="Cambria Math"/>
                      </a:rPr>
                      <m:t>𝑒</m:t>
                    </m:r>
                    <m:r>
                      <a:rPr lang="en-US" sz="2000" b="0" i="1" smtClean="0">
                        <a:latin typeface="Cambria Math"/>
                      </a:rPr>
                      <m:t>=</m:t>
                    </m:r>
                    <m:d>
                      <m:dPr>
                        <m:begChr m:val="["/>
                        <m:endChr m:val="]"/>
                        <m:ctrlPr>
                          <a:rPr lang="en-US" sz="2000" b="0" i="1" smtClean="0">
                            <a:latin typeface="Cambria Math"/>
                          </a:rPr>
                        </m:ctrlPr>
                      </m:dPr>
                      <m:e>
                        <m:m>
                          <m:mPr>
                            <m:mcs>
                              <m:mc>
                                <m:mcPr>
                                  <m:count m:val="1"/>
                                  <m:mcJc m:val="center"/>
                                </m:mcPr>
                              </m:mc>
                            </m:mcs>
                            <m:ctrlPr>
                              <a:rPr lang="en-US" sz="2000" b="0" i="1" smtClean="0">
                                <a:latin typeface="Cambria Math"/>
                              </a:rPr>
                            </m:ctrlPr>
                          </m:mPr>
                          <m:mr>
                            <m:e>
                              <m:sSub>
                                <m:sSubPr>
                                  <m:ctrlPr>
                                    <a:rPr lang="en-US" sz="2000" b="0" i="1" smtClean="0">
                                      <a:latin typeface="Cambria Math"/>
                                    </a:rPr>
                                  </m:ctrlPr>
                                </m:sSubPr>
                                <m:e>
                                  <m:r>
                                    <a:rPr lang="en-US" sz="2000" b="0" i="1" smtClean="0">
                                      <a:latin typeface="Cambria Math"/>
                                    </a:rPr>
                                    <m:t>𝑧</m:t>
                                  </m:r>
                                </m:e>
                                <m:sub>
                                  <m:r>
                                    <a:rPr lang="en-US" sz="2000" b="0" i="1" smtClean="0">
                                      <a:latin typeface="Cambria Math"/>
                                    </a:rPr>
                                    <m:t>1</m:t>
                                  </m:r>
                                </m:sub>
                              </m:sSub>
                            </m:e>
                          </m:mr>
                          <m:mr>
                            <m:e>
                              <m:sSub>
                                <m:sSubPr>
                                  <m:ctrlPr>
                                    <a:rPr lang="en-US" sz="2000" b="0" i="1" smtClean="0">
                                      <a:latin typeface="Cambria Math"/>
                                    </a:rPr>
                                  </m:ctrlPr>
                                </m:sSubPr>
                                <m:e>
                                  <m:r>
                                    <a:rPr lang="en-US" sz="2000" b="0" i="1" smtClean="0">
                                      <a:latin typeface="Cambria Math"/>
                                    </a:rPr>
                                    <m:t>𝑧</m:t>
                                  </m:r>
                                </m:e>
                                <m:sub>
                                  <m:r>
                                    <a:rPr lang="en-US" sz="2000" b="0" i="1" smtClean="0">
                                      <a:latin typeface="Cambria Math"/>
                                    </a:rPr>
                                    <m:t>2</m:t>
                                  </m:r>
                                </m:sub>
                              </m:sSub>
                            </m:e>
                          </m:mr>
                        </m:m>
                      </m:e>
                    </m:d>
                  </m:oMath>
                </a14:m>
                <a:r>
                  <a:rPr lang="en-US" sz="2000" dirty="0" smtClean="0"/>
                  <a:t> = </a:t>
                </a:r>
                <a14:m>
                  <m:oMath xmlns:m="http://schemas.openxmlformats.org/officeDocument/2006/math">
                    <m:d>
                      <m:dPr>
                        <m:begChr m:val="["/>
                        <m:endChr m:val="]"/>
                        <m:ctrlPr>
                          <a:rPr lang="en-US" sz="2000" i="1" dirty="0" smtClean="0">
                            <a:latin typeface="Cambria Math"/>
                          </a:rPr>
                        </m:ctrlPr>
                      </m:dPr>
                      <m:e>
                        <m:m>
                          <m:mPr>
                            <m:mcs>
                              <m:mc>
                                <m:mcPr>
                                  <m:count m:val="1"/>
                                  <m:mcJc m:val="center"/>
                                </m:mcPr>
                              </m:mc>
                            </m:mcs>
                            <m:ctrlPr>
                              <a:rPr lang="en-US" sz="2000" i="1" dirty="0" smtClean="0">
                                <a:latin typeface="Cambria Math"/>
                              </a:rPr>
                            </m:ctrlPr>
                          </m:mPr>
                          <m:mr>
                            <m:e>
                              <m:sSub>
                                <m:sSubPr>
                                  <m:ctrlPr>
                                    <a:rPr lang="en-US" sz="2000" i="1" dirty="0" smtClean="0">
                                      <a:latin typeface="Cambria Math"/>
                                    </a:rPr>
                                  </m:ctrlPr>
                                </m:sSubPr>
                                <m:e>
                                  <m:r>
                                    <a:rPr lang="en-US" sz="2000" b="0" i="1" dirty="0" smtClean="0">
                                      <a:latin typeface="Cambria Math"/>
                                    </a:rPr>
                                    <m:t>𝑥</m:t>
                                  </m:r>
                                </m:e>
                                <m:sub>
                                  <m:r>
                                    <a:rPr lang="en-US" sz="2000" b="0" i="1" dirty="0" smtClean="0">
                                      <a:latin typeface="Cambria Math"/>
                                    </a:rPr>
                                    <m:t>1</m:t>
                                  </m:r>
                                </m:sub>
                              </m:sSub>
                            </m:e>
                          </m:mr>
                          <m:mr>
                            <m:e>
                              <m:sSub>
                                <m:sSubPr>
                                  <m:ctrlPr>
                                    <a:rPr lang="en-US" sz="2000" i="1" dirty="0" smtClean="0">
                                      <a:latin typeface="Cambria Math"/>
                                    </a:rPr>
                                  </m:ctrlPr>
                                </m:sSubPr>
                                <m:e>
                                  <m:r>
                                    <a:rPr lang="en-US" sz="2000" b="0" i="1" dirty="0" smtClean="0">
                                      <a:latin typeface="Cambria Math"/>
                                    </a:rPr>
                                    <m:t>𝑥</m:t>
                                  </m:r>
                                </m:e>
                                <m:sub>
                                  <m:r>
                                    <a:rPr lang="en-US" sz="2000" b="0" i="1" dirty="0" smtClean="0">
                                      <a:latin typeface="Cambria Math"/>
                                    </a:rPr>
                                    <m:t>2</m:t>
                                  </m:r>
                                </m:sub>
                              </m:sSub>
                            </m:e>
                          </m:mr>
                        </m:m>
                      </m:e>
                    </m:d>
                    <m:r>
                      <a:rPr lang="en-US" sz="2000" b="0" i="1" dirty="0" smtClean="0">
                        <a:latin typeface="Cambria Math"/>
                      </a:rPr>
                      <m:t>+</m:t>
                    </m:r>
                    <m:d>
                      <m:dPr>
                        <m:begChr m:val="["/>
                        <m:endChr m:val="]"/>
                        <m:ctrlPr>
                          <a:rPr lang="en-US" sz="2000" b="0" i="1" dirty="0" smtClean="0">
                            <a:latin typeface="Cambria Math"/>
                          </a:rPr>
                        </m:ctrlPr>
                      </m:dPr>
                      <m:e>
                        <m:m>
                          <m:mPr>
                            <m:mcs>
                              <m:mc>
                                <m:mcPr>
                                  <m:count m:val="1"/>
                                  <m:mcJc m:val="center"/>
                                </m:mcPr>
                              </m:mc>
                            </m:mcs>
                            <m:ctrlPr>
                              <a:rPr lang="en-US" sz="2000" b="0" i="1" dirty="0" smtClean="0">
                                <a:latin typeface="Cambria Math"/>
                              </a:rPr>
                            </m:ctrlPr>
                          </m:mPr>
                          <m:mr>
                            <m:e>
                              <m:sSub>
                                <m:sSubPr>
                                  <m:ctrlPr>
                                    <a:rPr lang="en-US" sz="2000" b="0" i="1" dirty="0" smtClean="0">
                                      <a:latin typeface="Cambria Math"/>
                                    </a:rPr>
                                  </m:ctrlPr>
                                </m:sSubPr>
                                <m:e>
                                  <m:r>
                                    <a:rPr lang="en-US" sz="2000" b="0" i="1" dirty="0" smtClean="0">
                                      <a:latin typeface="Cambria Math"/>
                                    </a:rPr>
                                    <m:t>𝑒</m:t>
                                  </m:r>
                                </m:e>
                                <m:sub>
                                  <m:r>
                                    <a:rPr lang="en-US" sz="2000" b="0" i="1" dirty="0" smtClean="0">
                                      <a:latin typeface="Cambria Math"/>
                                    </a:rPr>
                                    <m:t>1</m:t>
                                  </m:r>
                                </m:sub>
                              </m:sSub>
                            </m:e>
                          </m:mr>
                          <m:mr>
                            <m:e>
                              <m:sSub>
                                <m:sSubPr>
                                  <m:ctrlPr>
                                    <a:rPr lang="en-US" sz="2000" b="0" i="1" dirty="0" smtClean="0">
                                      <a:latin typeface="Cambria Math"/>
                                    </a:rPr>
                                  </m:ctrlPr>
                                </m:sSubPr>
                                <m:e>
                                  <m:r>
                                    <a:rPr lang="en-US" sz="2000" b="0" i="1" dirty="0" smtClean="0">
                                      <a:latin typeface="Cambria Math"/>
                                    </a:rPr>
                                    <m:t>𝑒</m:t>
                                  </m:r>
                                </m:e>
                                <m:sub>
                                  <m:r>
                                    <a:rPr lang="en-US" sz="2000" b="0" i="1" dirty="0" smtClean="0">
                                      <a:latin typeface="Cambria Math"/>
                                    </a:rPr>
                                    <m:t>2</m:t>
                                  </m:r>
                                </m:sub>
                              </m:sSub>
                            </m:e>
                          </m:mr>
                        </m:m>
                      </m:e>
                    </m:d>
                  </m:oMath>
                </a14:m>
                <a:endParaRPr 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018669" y="2409427"/>
                <a:ext cx="3419975" cy="64011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4018669" y="3498055"/>
                <a:ext cx="3427028" cy="646074"/>
              </a:xfrm>
              <a:prstGeom prst="rect">
                <a:avLst/>
              </a:prstGeom>
            </p:spPr>
            <p:txBody>
              <a:bodyPr wrap="none">
                <a:spAutoFit/>
              </a:bodyPr>
              <a:lstStyle/>
              <a:p>
                <a14:m>
                  <m:oMath xmlns:m="http://schemas.openxmlformats.org/officeDocument/2006/math">
                    <m:acc>
                      <m:accPr>
                        <m:chr m:val="̅"/>
                        <m:ctrlPr>
                          <a:rPr lang="en-US" sz="2000" b="0" i="1" smtClean="0">
                            <a:latin typeface="Cambria Math"/>
                          </a:rPr>
                        </m:ctrlPr>
                      </m:accPr>
                      <m:e>
                        <m:r>
                          <a:rPr lang="en-US" sz="2000" b="0" i="1" smtClean="0">
                            <a:latin typeface="Cambria Math"/>
                          </a:rPr>
                          <m:t>𝑧</m:t>
                        </m:r>
                      </m:e>
                    </m:acc>
                    <m:r>
                      <a:rPr lang="en-US" sz="2000" b="0" i="1" smtClean="0">
                        <a:latin typeface="Cambria Math"/>
                      </a:rPr>
                      <m:t>=</m:t>
                    </m:r>
                    <m:acc>
                      <m:accPr>
                        <m:chr m:val="̅"/>
                        <m:ctrlPr>
                          <a:rPr lang="en-US" sz="2000" b="0" i="1" smtClean="0">
                            <a:latin typeface="Cambria Math"/>
                          </a:rPr>
                        </m:ctrlPr>
                      </m:accPr>
                      <m:e>
                        <m:r>
                          <a:rPr lang="en-US" sz="2000" b="0" i="1" smtClean="0">
                            <a:latin typeface="Cambria Math"/>
                          </a:rPr>
                          <m:t>𝑥</m:t>
                        </m:r>
                      </m:e>
                    </m:acc>
                    <m:r>
                      <a:rPr lang="en-US" sz="2000" b="0" i="1" smtClean="0">
                        <a:latin typeface="Cambria Math"/>
                      </a:rPr>
                      <m:t>+</m:t>
                    </m:r>
                    <m:acc>
                      <m:accPr>
                        <m:chr m:val="̅"/>
                        <m:ctrlPr>
                          <a:rPr lang="en-US" sz="2000" b="0" i="1" smtClean="0">
                            <a:latin typeface="Cambria Math"/>
                          </a:rPr>
                        </m:ctrlPr>
                      </m:accPr>
                      <m:e>
                        <m:r>
                          <a:rPr lang="en-US" sz="2000" b="0" i="1" smtClean="0">
                            <a:latin typeface="Cambria Math"/>
                          </a:rPr>
                          <m:t>𝑒</m:t>
                        </m:r>
                      </m:e>
                    </m:acc>
                    <m:r>
                      <a:rPr lang="en-US" sz="2000" b="0" i="1" smtClean="0">
                        <a:latin typeface="Cambria Math"/>
                      </a:rPr>
                      <m:t>=</m:t>
                    </m:r>
                    <m:d>
                      <m:dPr>
                        <m:begChr m:val="["/>
                        <m:endChr m:val="]"/>
                        <m:ctrlPr>
                          <a:rPr lang="en-US" sz="2000" b="0" i="1" smtClean="0">
                            <a:latin typeface="Cambria Math"/>
                          </a:rPr>
                        </m:ctrlPr>
                      </m:dPr>
                      <m:e>
                        <m:m>
                          <m:mPr>
                            <m:mcs>
                              <m:mc>
                                <m:mcPr>
                                  <m:count m:val="1"/>
                                  <m:mcJc m:val="center"/>
                                </m:mcPr>
                              </m:mc>
                            </m:mcs>
                            <m:ctrlPr>
                              <a:rPr lang="en-US" sz="2000" b="0" i="1" smtClean="0">
                                <a:latin typeface="Cambria Math"/>
                              </a:rPr>
                            </m:ctrlPr>
                          </m:mPr>
                          <m:mr>
                            <m:e>
                              <m:sSub>
                                <m:sSubPr>
                                  <m:ctrlPr>
                                    <a:rPr lang="en-US" sz="2000" b="0" i="1" smtClean="0">
                                      <a:latin typeface="Cambria Math"/>
                                    </a:rPr>
                                  </m:ctrlPr>
                                </m:sSubPr>
                                <m:e>
                                  <m:acc>
                                    <m:accPr>
                                      <m:chr m:val="̅"/>
                                      <m:ctrlPr>
                                        <a:rPr lang="en-US" sz="2000" b="0" i="1" smtClean="0">
                                          <a:latin typeface="Cambria Math"/>
                                        </a:rPr>
                                      </m:ctrlPr>
                                    </m:accPr>
                                    <m:e>
                                      <m:r>
                                        <a:rPr lang="en-US" sz="2000" b="0" i="1" smtClean="0">
                                          <a:latin typeface="Cambria Math"/>
                                        </a:rPr>
                                        <m:t>𝑧</m:t>
                                      </m:r>
                                    </m:e>
                                  </m:acc>
                                </m:e>
                                <m:sub>
                                  <m:r>
                                    <a:rPr lang="en-US" sz="2000" b="0" i="1" smtClean="0">
                                      <a:latin typeface="Cambria Math"/>
                                    </a:rPr>
                                    <m:t>1</m:t>
                                  </m:r>
                                </m:sub>
                              </m:sSub>
                            </m:e>
                          </m:mr>
                          <m:mr>
                            <m:e>
                              <m:sSub>
                                <m:sSubPr>
                                  <m:ctrlPr>
                                    <a:rPr lang="en-US" sz="2000" b="0" i="1" smtClean="0">
                                      <a:latin typeface="Cambria Math"/>
                                    </a:rPr>
                                  </m:ctrlPr>
                                </m:sSubPr>
                                <m:e>
                                  <m:acc>
                                    <m:accPr>
                                      <m:chr m:val="̅"/>
                                      <m:ctrlPr>
                                        <a:rPr lang="en-US" sz="2000" b="0" i="1" smtClean="0">
                                          <a:latin typeface="Cambria Math"/>
                                        </a:rPr>
                                      </m:ctrlPr>
                                    </m:accPr>
                                    <m:e>
                                      <m:r>
                                        <a:rPr lang="en-US" sz="2000" b="0" i="1" smtClean="0">
                                          <a:latin typeface="Cambria Math"/>
                                        </a:rPr>
                                        <m:t>𝑧</m:t>
                                      </m:r>
                                    </m:e>
                                  </m:acc>
                                </m:e>
                                <m:sub>
                                  <m:r>
                                    <a:rPr lang="en-US" sz="2000" b="0" i="1" smtClean="0">
                                      <a:latin typeface="Cambria Math"/>
                                    </a:rPr>
                                    <m:t>2</m:t>
                                  </m:r>
                                </m:sub>
                              </m:sSub>
                            </m:e>
                          </m:mr>
                        </m:m>
                      </m:e>
                    </m:d>
                  </m:oMath>
                </a14:m>
                <a:r>
                  <a:rPr lang="en-US" sz="2000" dirty="0" smtClean="0"/>
                  <a:t> = </a:t>
                </a:r>
                <a14:m>
                  <m:oMath xmlns:m="http://schemas.openxmlformats.org/officeDocument/2006/math">
                    <m:d>
                      <m:dPr>
                        <m:begChr m:val="["/>
                        <m:endChr m:val="]"/>
                        <m:ctrlPr>
                          <a:rPr lang="en-US" sz="2000" i="1" dirty="0" smtClean="0">
                            <a:latin typeface="Cambria Math"/>
                          </a:rPr>
                        </m:ctrlPr>
                      </m:dPr>
                      <m:e>
                        <m:m>
                          <m:mPr>
                            <m:mcs>
                              <m:mc>
                                <m:mcPr>
                                  <m:count m:val="1"/>
                                  <m:mcJc m:val="center"/>
                                </m:mcPr>
                              </m:mc>
                            </m:mcs>
                            <m:ctrlPr>
                              <a:rPr lang="en-US" sz="2000" i="1" dirty="0" smtClean="0">
                                <a:latin typeface="Cambria Math"/>
                              </a:rPr>
                            </m:ctrlPr>
                          </m:mPr>
                          <m:mr>
                            <m:e>
                              <m:sSub>
                                <m:sSubPr>
                                  <m:ctrlPr>
                                    <a:rPr lang="en-US" sz="2000" i="1" dirty="0" smtClean="0">
                                      <a:latin typeface="Cambria Math"/>
                                    </a:rPr>
                                  </m:ctrlPr>
                                </m:sSubPr>
                                <m:e>
                                  <m:acc>
                                    <m:accPr>
                                      <m:chr m:val="̅"/>
                                      <m:ctrlPr>
                                        <a:rPr lang="en-US" sz="2000" b="0" i="1" dirty="0" smtClean="0">
                                          <a:latin typeface="Cambria Math"/>
                                        </a:rPr>
                                      </m:ctrlPr>
                                    </m:accPr>
                                    <m:e>
                                      <m:r>
                                        <a:rPr lang="en-US" sz="2000" b="0" i="1" dirty="0" smtClean="0">
                                          <a:latin typeface="Cambria Math"/>
                                        </a:rPr>
                                        <m:t>𝑥</m:t>
                                      </m:r>
                                    </m:e>
                                  </m:acc>
                                </m:e>
                                <m:sub>
                                  <m:r>
                                    <a:rPr lang="en-US" sz="2000" b="0" i="1" dirty="0" smtClean="0">
                                      <a:latin typeface="Cambria Math"/>
                                    </a:rPr>
                                    <m:t>1</m:t>
                                  </m:r>
                                </m:sub>
                              </m:sSub>
                            </m:e>
                          </m:mr>
                          <m:mr>
                            <m:e>
                              <m:sSub>
                                <m:sSubPr>
                                  <m:ctrlPr>
                                    <a:rPr lang="en-US" sz="2000" i="1" dirty="0" smtClean="0">
                                      <a:latin typeface="Cambria Math"/>
                                    </a:rPr>
                                  </m:ctrlPr>
                                </m:sSubPr>
                                <m:e>
                                  <m:acc>
                                    <m:accPr>
                                      <m:chr m:val="̅"/>
                                      <m:ctrlPr>
                                        <a:rPr lang="en-US" sz="2000" b="0" i="1" dirty="0" smtClean="0">
                                          <a:latin typeface="Cambria Math"/>
                                        </a:rPr>
                                      </m:ctrlPr>
                                    </m:accPr>
                                    <m:e>
                                      <m:r>
                                        <a:rPr lang="en-US" sz="2000" b="0" i="1" dirty="0" smtClean="0">
                                          <a:latin typeface="Cambria Math"/>
                                        </a:rPr>
                                        <m:t>𝑥</m:t>
                                      </m:r>
                                    </m:e>
                                  </m:acc>
                                </m:e>
                                <m:sub>
                                  <m:r>
                                    <a:rPr lang="en-US" sz="2000" b="0" i="1" dirty="0" smtClean="0">
                                      <a:latin typeface="Cambria Math"/>
                                    </a:rPr>
                                    <m:t>2</m:t>
                                  </m:r>
                                </m:sub>
                              </m:sSub>
                            </m:e>
                          </m:mr>
                        </m:m>
                      </m:e>
                    </m:d>
                    <m:r>
                      <a:rPr lang="en-US" sz="2000" b="0" i="1" dirty="0" smtClean="0">
                        <a:latin typeface="Cambria Math"/>
                      </a:rPr>
                      <m:t>+</m:t>
                    </m:r>
                    <m:d>
                      <m:dPr>
                        <m:begChr m:val="["/>
                        <m:endChr m:val="]"/>
                        <m:ctrlPr>
                          <a:rPr lang="en-US" sz="2000" b="0" i="1" dirty="0" smtClean="0">
                            <a:latin typeface="Cambria Math"/>
                          </a:rPr>
                        </m:ctrlPr>
                      </m:dPr>
                      <m:e>
                        <m:m>
                          <m:mPr>
                            <m:mcs>
                              <m:mc>
                                <m:mcPr>
                                  <m:count m:val="1"/>
                                  <m:mcJc m:val="center"/>
                                </m:mcPr>
                              </m:mc>
                            </m:mcs>
                            <m:ctrlPr>
                              <a:rPr lang="en-US" sz="2000" b="0" i="1" dirty="0" smtClean="0">
                                <a:latin typeface="Cambria Math"/>
                              </a:rPr>
                            </m:ctrlPr>
                          </m:mPr>
                          <m:mr>
                            <m:e>
                              <m:sSub>
                                <m:sSubPr>
                                  <m:ctrlPr>
                                    <a:rPr lang="en-US" sz="2000" b="0" i="1" dirty="0" smtClean="0">
                                      <a:latin typeface="Cambria Math"/>
                                    </a:rPr>
                                  </m:ctrlPr>
                                </m:sSubPr>
                                <m:e>
                                  <m:acc>
                                    <m:accPr>
                                      <m:chr m:val="̅"/>
                                      <m:ctrlPr>
                                        <a:rPr lang="en-US" sz="2000" b="0" i="1" dirty="0" smtClean="0">
                                          <a:latin typeface="Cambria Math"/>
                                        </a:rPr>
                                      </m:ctrlPr>
                                    </m:accPr>
                                    <m:e>
                                      <m:r>
                                        <a:rPr lang="en-US" sz="2000" b="0" i="1" dirty="0" smtClean="0">
                                          <a:latin typeface="Cambria Math"/>
                                        </a:rPr>
                                        <m:t>𝑒</m:t>
                                      </m:r>
                                    </m:e>
                                  </m:acc>
                                </m:e>
                                <m:sub>
                                  <m:r>
                                    <a:rPr lang="en-US" sz="2000" b="0" i="1" dirty="0" smtClean="0">
                                      <a:latin typeface="Cambria Math"/>
                                    </a:rPr>
                                    <m:t>1</m:t>
                                  </m:r>
                                </m:sub>
                              </m:sSub>
                            </m:e>
                          </m:mr>
                          <m:mr>
                            <m:e>
                              <m:sSub>
                                <m:sSubPr>
                                  <m:ctrlPr>
                                    <a:rPr lang="en-US" sz="2000" b="0" i="1" dirty="0" smtClean="0">
                                      <a:latin typeface="Cambria Math"/>
                                    </a:rPr>
                                  </m:ctrlPr>
                                </m:sSubPr>
                                <m:e>
                                  <m:acc>
                                    <m:accPr>
                                      <m:chr m:val="̅"/>
                                      <m:ctrlPr>
                                        <a:rPr lang="en-US" sz="2000" b="0" i="1" dirty="0" smtClean="0">
                                          <a:latin typeface="Cambria Math"/>
                                        </a:rPr>
                                      </m:ctrlPr>
                                    </m:accPr>
                                    <m:e>
                                      <m:r>
                                        <a:rPr lang="en-US" sz="2000" b="0" i="1" dirty="0" smtClean="0">
                                          <a:latin typeface="Cambria Math"/>
                                        </a:rPr>
                                        <m:t>𝑒</m:t>
                                      </m:r>
                                    </m:e>
                                  </m:acc>
                                </m:e>
                                <m:sub>
                                  <m:r>
                                    <a:rPr lang="en-US" sz="2000" b="0" i="1" dirty="0" smtClean="0">
                                      <a:latin typeface="Cambria Math"/>
                                    </a:rPr>
                                    <m:t>2</m:t>
                                  </m:r>
                                </m:sub>
                              </m:sSub>
                            </m:e>
                          </m:mr>
                        </m:m>
                      </m:e>
                    </m:d>
                  </m:oMath>
                </a14:m>
                <a:endParaRPr lang="en-US" sz="2000" dirty="0"/>
              </a:p>
            </p:txBody>
          </p:sp>
        </mc:Choice>
        <mc:Fallback xmlns="">
          <p:sp>
            <p:nvSpPr>
              <p:cNvPr id="14" name="Rectangle 13"/>
              <p:cNvSpPr>
                <a:spLocks noRot="1" noChangeAspect="1" noMove="1" noResize="1" noEditPoints="1" noAdjustHandles="1" noChangeArrowheads="1" noChangeShapeType="1" noTextEdit="1"/>
              </p:cNvSpPr>
              <p:nvPr/>
            </p:nvSpPr>
            <p:spPr>
              <a:xfrm>
                <a:off x="4018669" y="3498055"/>
                <a:ext cx="3427028" cy="646074"/>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3733800" y="4573103"/>
                <a:ext cx="5235857" cy="627351"/>
              </a:xfrm>
              <a:prstGeom prst="rect">
                <a:avLst/>
              </a:prstGeom>
            </p:spPr>
            <p:txBody>
              <a:bodyPr wrap="none">
                <a:spAutoFit/>
              </a:bodyPr>
              <a:lstStyle/>
              <a:p>
                <a:r>
                  <a:rPr lang="en-US" b="0" i="1" dirty="0" smtClean="0">
                    <a:latin typeface="Cambria" panose="02040503050406030204" pitchFamily="18" charset="0"/>
                  </a:rPr>
                  <a:t>P </a:t>
                </a:r>
                <a14:m>
                  <m:oMath xmlns:m="http://schemas.openxmlformats.org/officeDocument/2006/math">
                    <m:r>
                      <a:rPr lang="en-US" b="0" i="1" smtClean="0">
                        <a:latin typeface="Cambria Math"/>
                      </a:rPr>
                      <m:t>=</m:t>
                    </m:r>
                    <m:r>
                      <a:rPr lang="en-US" b="0" i="1" smtClean="0">
                        <a:latin typeface="Cambria Math"/>
                      </a:rPr>
                      <m:t>𝐺</m:t>
                    </m:r>
                    <m:r>
                      <a:rPr lang="en-US" b="0" i="1" smtClean="0">
                        <a:latin typeface="Cambria Math"/>
                      </a:rPr>
                      <m:t>+</m:t>
                    </m:r>
                    <m:r>
                      <a:rPr lang="en-US" b="0" i="1" smtClean="0">
                        <a:latin typeface="Cambria Math"/>
                      </a:rPr>
                      <m:t>𝐸</m:t>
                    </m:r>
                    <m:r>
                      <a:rPr lang="en-US" b="0" i="1" smtClean="0">
                        <a:latin typeface="Cambria Math"/>
                      </a:rPr>
                      <m:t>=</m:t>
                    </m:r>
                    <m:d>
                      <m:dPr>
                        <m:begChr m:val="["/>
                        <m:endChr m:val="]"/>
                        <m:ctrlPr>
                          <a:rPr lang="en-US" b="0" i="1" smtClean="0">
                            <a:latin typeface="Cambria Math"/>
                          </a:rPr>
                        </m:ctrlPr>
                      </m:dPr>
                      <m:e>
                        <m:m>
                          <m:mPr>
                            <m:mcs>
                              <m:mc>
                                <m:mcPr>
                                  <m:count m:val="2"/>
                                  <m:mcJc m:val="center"/>
                                </m:mcPr>
                              </m:mc>
                            </m:mcs>
                            <m:ctrlPr>
                              <a:rPr lang="en-US" b="0" i="1" smtClean="0">
                                <a:latin typeface="Cambria Math"/>
                              </a:rPr>
                            </m:ctrlPr>
                          </m:mPr>
                          <m:mr>
                            <m:e>
                              <m:sSub>
                                <m:sSubPr>
                                  <m:ctrlPr>
                                    <a:rPr lang="en-US" b="0" i="1" smtClean="0">
                                      <a:latin typeface="Cambria Math"/>
                                    </a:rPr>
                                  </m:ctrlPr>
                                </m:sSubPr>
                                <m:e>
                                  <m:r>
                                    <a:rPr lang="en-US" b="0" i="1" smtClean="0">
                                      <a:latin typeface="Cambria Math"/>
                                    </a:rPr>
                                    <m:t>𝑃</m:t>
                                  </m:r>
                                </m:e>
                                <m:sub>
                                  <m:r>
                                    <a:rPr lang="en-US" b="0" i="1" smtClean="0">
                                      <a:latin typeface="Cambria Math"/>
                                    </a:rPr>
                                    <m:t>11</m:t>
                                  </m:r>
                                </m:sub>
                              </m:sSub>
                            </m:e>
                            <m:e>
                              <m:sSub>
                                <m:sSubPr>
                                  <m:ctrlPr>
                                    <a:rPr lang="en-US" b="0" i="1" smtClean="0">
                                      <a:latin typeface="Cambria Math"/>
                                    </a:rPr>
                                  </m:ctrlPr>
                                </m:sSubPr>
                                <m:e>
                                  <m:r>
                                    <a:rPr lang="en-US" b="0" i="1" smtClean="0">
                                      <a:latin typeface="Cambria Math"/>
                                    </a:rPr>
                                    <m:t>𝑃</m:t>
                                  </m:r>
                                </m:e>
                                <m:sub>
                                  <m:r>
                                    <a:rPr lang="en-US" b="0" i="1" smtClean="0">
                                      <a:latin typeface="Cambria Math"/>
                                    </a:rPr>
                                    <m:t>12</m:t>
                                  </m:r>
                                </m:sub>
                              </m:sSub>
                            </m:e>
                          </m:mr>
                          <m:mr>
                            <m:e>
                              <m:sSub>
                                <m:sSubPr>
                                  <m:ctrlPr>
                                    <a:rPr lang="en-US" b="0" i="1" smtClean="0">
                                      <a:latin typeface="Cambria Math"/>
                                    </a:rPr>
                                  </m:ctrlPr>
                                </m:sSubPr>
                                <m:e>
                                  <m:r>
                                    <a:rPr lang="en-US" b="0" i="1" smtClean="0">
                                      <a:latin typeface="Cambria Math"/>
                                    </a:rPr>
                                    <m:t>𝑃</m:t>
                                  </m:r>
                                </m:e>
                                <m:sub>
                                  <m:r>
                                    <a:rPr lang="en-US" b="0" i="1" smtClean="0">
                                      <a:latin typeface="Cambria Math"/>
                                    </a:rPr>
                                    <m:t>12</m:t>
                                  </m:r>
                                </m:sub>
                              </m:sSub>
                            </m:e>
                            <m:e>
                              <m:sSub>
                                <m:sSubPr>
                                  <m:ctrlPr>
                                    <a:rPr lang="en-US" b="0" i="1" smtClean="0">
                                      <a:latin typeface="Cambria Math"/>
                                    </a:rPr>
                                  </m:ctrlPr>
                                </m:sSubPr>
                                <m:e>
                                  <m:r>
                                    <a:rPr lang="en-US" b="0" i="1" smtClean="0">
                                      <a:latin typeface="Cambria Math"/>
                                    </a:rPr>
                                    <m:t>𝑃</m:t>
                                  </m:r>
                                </m:e>
                                <m:sub>
                                  <m:r>
                                    <a:rPr lang="en-US" b="0" i="1" smtClean="0">
                                      <a:latin typeface="Cambria Math"/>
                                    </a:rPr>
                                    <m:t>22</m:t>
                                  </m:r>
                                </m:sub>
                              </m:sSub>
                            </m:e>
                          </m:mr>
                        </m:m>
                      </m:e>
                    </m:d>
                  </m:oMath>
                </a14:m>
                <a:r>
                  <a:rPr lang="en-US" dirty="0" smtClean="0">
                    <a:latin typeface="Cambria" panose="02040503050406030204" pitchFamily="18" charset="0"/>
                  </a:rPr>
                  <a:t> = </a:t>
                </a:r>
                <a14:m>
                  <m:oMath xmlns:m="http://schemas.openxmlformats.org/officeDocument/2006/math">
                    <m:d>
                      <m:dPr>
                        <m:begChr m:val="["/>
                        <m:endChr m:val="]"/>
                        <m:ctrlPr>
                          <a:rPr lang="en-US" i="1" dirty="0" smtClean="0">
                            <a:latin typeface="Cambria Math"/>
                          </a:rPr>
                        </m:ctrlPr>
                      </m:dPr>
                      <m:e>
                        <m:m>
                          <m:mPr>
                            <m:mcs>
                              <m:mc>
                                <m:mcPr>
                                  <m:count m:val="2"/>
                                  <m:mcJc m:val="center"/>
                                </m:mcPr>
                              </m:mc>
                            </m:mcs>
                            <m:ctrlPr>
                              <a:rPr lang="en-US" i="1" dirty="0" smtClean="0">
                                <a:latin typeface="Cambria Math"/>
                              </a:rPr>
                            </m:ctrlPr>
                          </m:mPr>
                          <m:mr>
                            <m:e>
                              <m:sSub>
                                <m:sSubPr>
                                  <m:ctrlPr>
                                    <a:rPr lang="en-US" i="1" dirty="0" smtClean="0">
                                      <a:latin typeface="Cambria Math"/>
                                    </a:rPr>
                                  </m:ctrlPr>
                                </m:sSubPr>
                                <m:e>
                                  <m:r>
                                    <a:rPr lang="en-US" b="0" i="1" dirty="0" smtClean="0">
                                      <a:latin typeface="Cambria Math"/>
                                    </a:rPr>
                                    <m:t>𝐺</m:t>
                                  </m:r>
                                </m:e>
                                <m:sub>
                                  <m:r>
                                    <a:rPr lang="en-US" b="0" i="1" dirty="0" smtClean="0">
                                      <a:latin typeface="Cambria Math"/>
                                    </a:rPr>
                                    <m:t>11</m:t>
                                  </m:r>
                                </m:sub>
                              </m:sSub>
                            </m:e>
                            <m:e>
                              <m:sSub>
                                <m:sSubPr>
                                  <m:ctrlPr>
                                    <a:rPr lang="en-US" i="1" dirty="0" smtClean="0">
                                      <a:latin typeface="Cambria Math"/>
                                    </a:rPr>
                                  </m:ctrlPr>
                                </m:sSubPr>
                                <m:e>
                                  <m:r>
                                    <a:rPr lang="en-US" b="0" i="1" dirty="0" smtClean="0">
                                      <a:latin typeface="Cambria Math"/>
                                    </a:rPr>
                                    <m:t>𝐺</m:t>
                                  </m:r>
                                </m:e>
                                <m:sub>
                                  <m:r>
                                    <a:rPr lang="en-US" b="0" i="1" dirty="0" smtClean="0">
                                      <a:latin typeface="Cambria Math"/>
                                    </a:rPr>
                                    <m:t>12</m:t>
                                  </m:r>
                                </m:sub>
                              </m:sSub>
                            </m:e>
                          </m:mr>
                          <m:mr>
                            <m:e>
                              <m:sSub>
                                <m:sSubPr>
                                  <m:ctrlPr>
                                    <a:rPr lang="en-US" i="1" dirty="0" smtClean="0">
                                      <a:latin typeface="Cambria Math"/>
                                    </a:rPr>
                                  </m:ctrlPr>
                                </m:sSubPr>
                                <m:e>
                                  <m:r>
                                    <a:rPr lang="en-US" b="0" i="1" dirty="0" smtClean="0">
                                      <a:latin typeface="Cambria Math"/>
                                    </a:rPr>
                                    <m:t>𝐺</m:t>
                                  </m:r>
                                </m:e>
                                <m:sub>
                                  <m:r>
                                    <a:rPr lang="en-US" b="0" i="1" dirty="0" smtClean="0">
                                      <a:latin typeface="Cambria Math"/>
                                    </a:rPr>
                                    <m:t>12</m:t>
                                  </m:r>
                                </m:sub>
                              </m:sSub>
                            </m:e>
                            <m:e>
                              <m:sSub>
                                <m:sSubPr>
                                  <m:ctrlPr>
                                    <a:rPr lang="en-US" i="1" dirty="0" smtClean="0">
                                      <a:latin typeface="Cambria Math"/>
                                    </a:rPr>
                                  </m:ctrlPr>
                                </m:sSubPr>
                                <m:e>
                                  <m:r>
                                    <a:rPr lang="en-US" b="0" i="1" dirty="0" smtClean="0">
                                      <a:latin typeface="Cambria Math"/>
                                    </a:rPr>
                                    <m:t>𝐺</m:t>
                                  </m:r>
                                </m:e>
                                <m:sub>
                                  <m:r>
                                    <a:rPr lang="en-US" b="0" i="1" dirty="0" smtClean="0">
                                      <a:latin typeface="Cambria Math"/>
                                    </a:rPr>
                                    <m:t>22</m:t>
                                  </m:r>
                                </m:sub>
                              </m:sSub>
                            </m:e>
                          </m:mr>
                        </m:m>
                      </m:e>
                    </m:d>
                    <m:r>
                      <a:rPr lang="en-US" b="0" i="1" dirty="0" smtClean="0">
                        <a:latin typeface="Cambria Math"/>
                      </a:rPr>
                      <m:t>+</m:t>
                    </m:r>
                    <m:d>
                      <m:dPr>
                        <m:begChr m:val="["/>
                        <m:endChr m:val="]"/>
                        <m:ctrlPr>
                          <a:rPr lang="en-US" b="0" i="1" dirty="0" smtClean="0">
                            <a:latin typeface="Cambria Math"/>
                          </a:rPr>
                        </m:ctrlPr>
                      </m:dPr>
                      <m:e>
                        <m:m>
                          <m:mPr>
                            <m:mcs>
                              <m:mc>
                                <m:mcPr>
                                  <m:count m:val="2"/>
                                  <m:mcJc m:val="center"/>
                                </m:mcPr>
                              </m:mc>
                            </m:mcs>
                            <m:ctrlPr>
                              <a:rPr lang="en-US" b="0" i="1" dirty="0" smtClean="0">
                                <a:latin typeface="Cambria Math"/>
                              </a:rPr>
                            </m:ctrlPr>
                          </m:mPr>
                          <m:mr>
                            <m:e>
                              <m:sSub>
                                <m:sSubPr>
                                  <m:ctrlPr>
                                    <a:rPr lang="en-US" b="0" i="1" dirty="0" smtClean="0">
                                      <a:latin typeface="Cambria Math"/>
                                    </a:rPr>
                                  </m:ctrlPr>
                                </m:sSubPr>
                                <m:e>
                                  <m:r>
                                    <a:rPr lang="en-US" b="0" i="1" dirty="0" smtClean="0">
                                      <a:latin typeface="Cambria Math"/>
                                    </a:rPr>
                                    <m:t>𝐸</m:t>
                                  </m:r>
                                </m:e>
                                <m:sub>
                                  <m:r>
                                    <a:rPr lang="en-US" b="0" i="1" dirty="0" smtClean="0">
                                      <a:latin typeface="Cambria Math"/>
                                    </a:rPr>
                                    <m:t>11</m:t>
                                  </m:r>
                                </m:sub>
                              </m:sSub>
                            </m:e>
                            <m:e>
                              <m:sSub>
                                <m:sSubPr>
                                  <m:ctrlPr>
                                    <a:rPr lang="en-US" b="0" i="1" dirty="0" smtClean="0">
                                      <a:latin typeface="Cambria Math"/>
                                    </a:rPr>
                                  </m:ctrlPr>
                                </m:sSubPr>
                                <m:e>
                                  <m:r>
                                    <a:rPr lang="en-US" b="0" i="1" dirty="0" smtClean="0">
                                      <a:latin typeface="Cambria Math"/>
                                    </a:rPr>
                                    <m:t>𝐸</m:t>
                                  </m:r>
                                </m:e>
                                <m:sub>
                                  <m:r>
                                    <a:rPr lang="en-US" b="0" i="1" dirty="0" smtClean="0">
                                      <a:latin typeface="Cambria Math"/>
                                    </a:rPr>
                                    <m:t>12</m:t>
                                  </m:r>
                                </m:sub>
                              </m:sSub>
                            </m:e>
                          </m:mr>
                          <m:mr>
                            <m:e>
                              <m:sSub>
                                <m:sSubPr>
                                  <m:ctrlPr>
                                    <a:rPr lang="en-US" b="0" i="1" dirty="0" smtClean="0">
                                      <a:latin typeface="Cambria Math"/>
                                    </a:rPr>
                                  </m:ctrlPr>
                                </m:sSubPr>
                                <m:e>
                                  <m:r>
                                    <a:rPr lang="en-US" b="0" i="1" dirty="0" smtClean="0">
                                      <a:latin typeface="Cambria Math"/>
                                    </a:rPr>
                                    <m:t>𝐸</m:t>
                                  </m:r>
                                </m:e>
                                <m:sub>
                                  <m:r>
                                    <a:rPr lang="en-US" b="0" i="1" dirty="0" smtClean="0">
                                      <a:latin typeface="Cambria Math"/>
                                    </a:rPr>
                                    <m:t>12</m:t>
                                  </m:r>
                                </m:sub>
                              </m:sSub>
                            </m:e>
                            <m:e>
                              <m:sSub>
                                <m:sSubPr>
                                  <m:ctrlPr>
                                    <a:rPr lang="en-US" b="0" i="1" dirty="0" smtClean="0">
                                      <a:latin typeface="Cambria Math"/>
                                    </a:rPr>
                                  </m:ctrlPr>
                                </m:sSubPr>
                                <m:e>
                                  <m:r>
                                    <a:rPr lang="en-US" b="0" i="1" dirty="0" smtClean="0">
                                      <a:latin typeface="Cambria Math"/>
                                    </a:rPr>
                                    <m:t>𝐸</m:t>
                                  </m:r>
                                </m:e>
                                <m:sub>
                                  <m:r>
                                    <a:rPr lang="en-US" b="0" i="1" dirty="0" smtClean="0">
                                      <a:latin typeface="Cambria Math"/>
                                    </a:rPr>
                                    <m:t>22</m:t>
                                  </m:r>
                                </m:sub>
                              </m:sSub>
                            </m:e>
                          </m:mr>
                        </m:m>
                      </m:e>
                    </m:d>
                  </m:oMath>
                </a14:m>
                <a:endParaRPr lang="en-US" dirty="0">
                  <a:latin typeface="Cambria" panose="02040503050406030204" pitchFamily="18"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3733800" y="4573103"/>
                <a:ext cx="5235857" cy="627351"/>
              </a:xfrm>
              <a:prstGeom prst="rect">
                <a:avLst/>
              </a:prstGeom>
              <a:blipFill rotWithShape="1">
                <a:blip r:embed="rId5"/>
                <a:stretch>
                  <a:fillRect l="-1049"/>
                </a:stretch>
              </a:blipFill>
            </p:spPr>
            <p:txBody>
              <a:bodyPr/>
              <a:lstStyle/>
              <a:p>
                <a:r>
                  <a:rPr lang="en-US">
                    <a:noFill/>
                  </a:rPr>
                  <a:t> </a:t>
                </a:r>
              </a:p>
            </p:txBody>
          </p:sp>
        </mc:Fallback>
      </mc:AlternateContent>
      <p:sp>
        <p:nvSpPr>
          <p:cNvPr id="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5746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omic Sans MS" panose="030F0702030302020204" pitchFamily="66" charset="0"/>
              </a:rPr>
              <a:t>2. A Model for Multivariate Resemblance</a:t>
            </a:r>
            <a:endParaRPr lang="en-US" dirty="0">
              <a:latin typeface="Comic Sans MS" panose="030F0702030302020204" pitchFamily="66" charset="0"/>
            </a:endParaRPr>
          </a:p>
        </p:txBody>
      </p:sp>
      <p:sp>
        <p:nvSpPr>
          <p:cNvPr id="4" name="TextBox 3"/>
          <p:cNvSpPr txBox="1"/>
          <p:nvPr/>
        </p:nvSpPr>
        <p:spPr>
          <a:xfrm>
            <a:off x="243173" y="1676400"/>
            <a:ext cx="8771953" cy="523220"/>
          </a:xfrm>
          <a:prstGeom prst="rect">
            <a:avLst/>
          </a:prstGeom>
          <a:noFill/>
        </p:spPr>
        <p:txBody>
          <a:bodyPr wrap="none" rtlCol="0">
            <a:spAutoFit/>
          </a:bodyPr>
          <a:lstStyle/>
          <a:p>
            <a:r>
              <a:rPr lang="en-US" sz="2800" dirty="0" smtClean="0">
                <a:solidFill>
                  <a:srgbClr val="0070C0"/>
                </a:solidFill>
                <a:latin typeface="Comic Sans MS" panose="030F0702030302020204" pitchFamily="66" charset="0"/>
              </a:rPr>
              <a:t>c. The G-matrix describes a cloud of genetic values</a:t>
            </a:r>
            <a:endParaRPr lang="en-US" sz="2800" dirty="0">
              <a:solidFill>
                <a:srgbClr val="0070C0"/>
              </a:solidFill>
              <a:latin typeface="Comic Sans MS" panose="030F0702030302020204" pitchFamily="66"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199620"/>
            <a:ext cx="4381500" cy="4375150"/>
          </a:xfrm>
          <a:prstGeom prst="rect">
            <a:avLst/>
          </a:prstGeom>
        </p:spPr>
      </p:pic>
      <p:sp>
        <p:nvSpPr>
          <p:cNvPr id="5" name="TextBox 4"/>
          <p:cNvSpPr txBox="1"/>
          <p:nvPr/>
        </p:nvSpPr>
        <p:spPr>
          <a:xfrm>
            <a:off x="5562600" y="2546865"/>
            <a:ext cx="3009350" cy="2308324"/>
          </a:xfrm>
          <a:prstGeom prst="rect">
            <a:avLst/>
          </a:prstGeom>
          <a:noFill/>
        </p:spPr>
        <p:txBody>
          <a:bodyPr wrap="none" rtlCol="0">
            <a:spAutoFit/>
          </a:bodyPr>
          <a:lstStyle/>
          <a:p>
            <a:pPr algn="ctr"/>
            <a:r>
              <a:rPr lang="en-US" sz="2400" dirty="0" smtClean="0"/>
              <a:t>Causes of genetic </a:t>
            </a:r>
          </a:p>
          <a:p>
            <a:pPr algn="ctr"/>
            <a:r>
              <a:rPr lang="en-US" sz="2400" dirty="0" smtClean="0"/>
              <a:t>covariance:</a:t>
            </a:r>
          </a:p>
          <a:p>
            <a:pPr algn="ctr"/>
            <a:endParaRPr lang="en-US" sz="2400" dirty="0" smtClean="0"/>
          </a:p>
          <a:p>
            <a:pPr algn="ctr"/>
            <a:r>
              <a:rPr lang="en-US" sz="2400" dirty="0" err="1" smtClean="0"/>
              <a:t>Pleiotropy</a:t>
            </a:r>
            <a:r>
              <a:rPr lang="en-US" sz="2400" dirty="0" smtClean="0"/>
              <a:t> </a:t>
            </a:r>
          </a:p>
          <a:p>
            <a:pPr algn="ctr"/>
            <a:endParaRPr lang="en-US" sz="2400" dirty="0" smtClean="0"/>
          </a:p>
          <a:p>
            <a:pPr algn="ctr"/>
            <a:r>
              <a:rPr lang="en-US" sz="2400" dirty="0" smtClean="0"/>
              <a:t>Linkage Disequilibrium</a:t>
            </a:r>
            <a:endParaRPr lang="en-US" sz="2400" dirty="0"/>
          </a:p>
        </p:txBody>
      </p:sp>
      <p:sp>
        <p:nvSpPr>
          <p:cNvPr id="19" name="TextBox 18"/>
          <p:cNvSpPr txBox="1"/>
          <p:nvPr/>
        </p:nvSpPr>
        <p:spPr>
          <a:xfrm>
            <a:off x="1901928" y="6324600"/>
            <a:ext cx="2727221" cy="369332"/>
          </a:xfrm>
          <a:prstGeom prst="rect">
            <a:avLst/>
          </a:prstGeom>
          <a:solidFill>
            <a:schemeClr val="bg1"/>
          </a:solidFill>
        </p:spPr>
        <p:txBody>
          <a:bodyPr wrap="none" rtlCol="0">
            <a:spAutoFit/>
          </a:bodyPr>
          <a:lstStyle/>
          <a:p>
            <a:r>
              <a:rPr lang="en-US" dirty="0" smtClean="0"/>
              <a:t>Genetic value for trait 1, </a:t>
            </a:r>
            <a:r>
              <a:rPr lang="en-US" i="1" dirty="0" smtClean="0"/>
              <a:t>x</a:t>
            </a:r>
            <a:r>
              <a:rPr lang="en-US" i="1" baseline="-25000" dirty="0" smtClean="0"/>
              <a:t>1</a:t>
            </a:r>
            <a:endParaRPr lang="en-US" i="1" baseline="-25000" dirty="0"/>
          </a:p>
        </p:txBody>
      </p:sp>
      <p:sp>
        <p:nvSpPr>
          <p:cNvPr id="20" name="Rectangle 19"/>
          <p:cNvSpPr/>
          <p:nvPr/>
        </p:nvSpPr>
        <p:spPr>
          <a:xfrm rot="16200000">
            <a:off x="-277574" y="4202530"/>
            <a:ext cx="2688749" cy="369332"/>
          </a:xfrm>
          <a:prstGeom prst="rect">
            <a:avLst/>
          </a:prstGeom>
          <a:solidFill>
            <a:schemeClr val="bg1"/>
          </a:solidFill>
        </p:spPr>
        <p:txBody>
          <a:bodyPr wrap="none">
            <a:spAutoFit/>
          </a:bodyPr>
          <a:lstStyle/>
          <a:p>
            <a:r>
              <a:rPr lang="en-US" dirty="0" smtClean="0"/>
              <a:t>Genetic value for trait 2, </a:t>
            </a:r>
            <a:r>
              <a:rPr lang="en-US" i="1" dirty="0" smtClean="0"/>
              <a:t>x</a:t>
            </a:r>
            <a:r>
              <a:rPr lang="en-US" i="1" baseline="-25000" dirty="0"/>
              <a:t>2</a:t>
            </a:r>
          </a:p>
        </p:txBody>
      </p:sp>
    </p:spTree>
    <p:extLst>
      <p:ext uri="{BB962C8B-B14F-4D97-AF65-F5344CB8AC3E}">
        <p14:creationId xmlns:p14="http://schemas.microsoft.com/office/powerpoint/2010/main" val="2777874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omic Sans MS" panose="030F0702030302020204" pitchFamily="66" charset="0"/>
              </a:rPr>
              <a:t>2. A Model for Multivariate Resemblance</a:t>
            </a:r>
            <a:endParaRPr lang="en-US" dirty="0">
              <a:latin typeface="Comic Sans MS" panose="030F0702030302020204" pitchFamily="66" charset="0"/>
            </a:endParaRPr>
          </a:p>
        </p:txBody>
      </p:sp>
      <p:sp>
        <p:nvSpPr>
          <p:cNvPr id="4" name="TextBox 3"/>
          <p:cNvSpPr txBox="1"/>
          <p:nvPr/>
        </p:nvSpPr>
        <p:spPr>
          <a:xfrm>
            <a:off x="243173" y="1676400"/>
            <a:ext cx="8771953" cy="523220"/>
          </a:xfrm>
          <a:prstGeom prst="rect">
            <a:avLst/>
          </a:prstGeom>
          <a:noFill/>
        </p:spPr>
        <p:txBody>
          <a:bodyPr wrap="none" rtlCol="0">
            <a:spAutoFit/>
          </a:bodyPr>
          <a:lstStyle/>
          <a:p>
            <a:r>
              <a:rPr lang="en-US" sz="2800" dirty="0" smtClean="0">
                <a:solidFill>
                  <a:srgbClr val="0070C0"/>
                </a:solidFill>
                <a:latin typeface="Comic Sans MS" panose="030F0702030302020204" pitchFamily="66" charset="0"/>
              </a:rPr>
              <a:t>c. The G-matrix describes a cloud of genetic values</a:t>
            </a:r>
            <a:endParaRPr lang="en-US" sz="2800" dirty="0">
              <a:solidFill>
                <a:srgbClr val="0070C0"/>
              </a:solidFill>
              <a:latin typeface="Comic Sans MS" panose="030F0702030302020204" pitchFamily="66"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199620"/>
            <a:ext cx="4381500" cy="4375150"/>
          </a:xfrm>
          <a:prstGeom prst="rect">
            <a:avLst/>
          </a:prstGeom>
        </p:spPr>
      </p:pic>
      <p:sp>
        <p:nvSpPr>
          <p:cNvPr id="19" name="TextBox 18"/>
          <p:cNvSpPr txBox="1"/>
          <p:nvPr/>
        </p:nvSpPr>
        <p:spPr>
          <a:xfrm>
            <a:off x="1901928" y="6324600"/>
            <a:ext cx="2727221" cy="369332"/>
          </a:xfrm>
          <a:prstGeom prst="rect">
            <a:avLst/>
          </a:prstGeom>
          <a:solidFill>
            <a:schemeClr val="bg1"/>
          </a:solidFill>
        </p:spPr>
        <p:txBody>
          <a:bodyPr wrap="none" rtlCol="0">
            <a:spAutoFit/>
          </a:bodyPr>
          <a:lstStyle/>
          <a:p>
            <a:r>
              <a:rPr lang="en-US" dirty="0" smtClean="0"/>
              <a:t>Genetic value for trait 1, </a:t>
            </a:r>
            <a:r>
              <a:rPr lang="en-US" i="1" dirty="0" smtClean="0"/>
              <a:t>x</a:t>
            </a:r>
            <a:r>
              <a:rPr lang="en-US" i="1" baseline="-25000" dirty="0" smtClean="0"/>
              <a:t>1</a:t>
            </a:r>
            <a:endParaRPr lang="en-US" i="1" baseline="-25000" dirty="0"/>
          </a:p>
        </p:txBody>
      </p:sp>
      <p:sp>
        <p:nvSpPr>
          <p:cNvPr id="20" name="Rectangle 19"/>
          <p:cNvSpPr/>
          <p:nvPr/>
        </p:nvSpPr>
        <p:spPr>
          <a:xfrm rot="16200000">
            <a:off x="-277574" y="4202530"/>
            <a:ext cx="2688749" cy="369332"/>
          </a:xfrm>
          <a:prstGeom prst="rect">
            <a:avLst/>
          </a:prstGeom>
          <a:solidFill>
            <a:schemeClr val="bg1"/>
          </a:solidFill>
        </p:spPr>
        <p:txBody>
          <a:bodyPr wrap="none">
            <a:spAutoFit/>
          </a:bodyPr>
          <a:lstStyle/>
          <a:p>
            <a:r>
              <a:rPr lang="en-US" dirty="0" smtClean="0"/>
              <a:t>Genetic value for trait 2, </a:t>
            </a:r>
            <a:r>
              <a:rPr lang="en-US" i="1" dirty="0" smtClean="0"/>
              <a:t>x</a:t>
            </a:r>
            <a:r>
              <a:rPr lang="en-US" i="1" baseline="-25000" dirty="0"/>
              <a:t>2</a:t>
            </a:r>
          </a:p>
        </p:txBody>
      </p:sp>
      <mc:AlternateContent xmlns:mc="http://schemas.openxmlformats.org/markup-compatibility/2006" xmlns:a14="http://schemas.microsoft.com/office/drawing/2010/main">
        <mc:Choice Requires="a14">
          <p:sp>
            <p:nvSpPr>
              <p:cNvPr id="8" name="Rectangle 7"/>
              <p:cNvSpPr/>
              <p:nvPr/>
            </p:nvSpPr>
            <p:spPr>
              <a:xfrm>
                <a:off x="6019800" y="3131088"/>
                <a:ext cx="2638223" cy="5477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𝑟</m:t>
                          </m:r>
                        </m:e>
                        <m:sub>
                          <m:r>
                            <a:rPr lang="en-US" sz="2400" b="0" i="1" smtClean="0">
                              <a:latin typeface="Cambria Math"/>
                            </a:rPr>
                            <m:t>𝑔</m:t>
                          </m:r>
                        </m:sub>
                      </m:sSub>
                      <m:r>
                        <a:rPr lang="en-US" sz="2400" b="0" i="1" smtClean="0">
                          <a:latin typeface="Cambria Math"/>
                        </a:rPr>
                        <m:t>=</m:t>
                      </m:r>
                      <m:sSub>
                        <m:sSubPr>
                          <m:ctrlPr>
                            <a:rPr lang="en-US" sz="2400" b="0" i="1" smtClean="0">
                              <a:latin typeface="Cambria Math"/>
                            </a:rPr>
                          </m:ctrlPr>
                        </m:sSubPr>
                        <m:e>
                          <m:r>
                            <a:rPr lang="en-US" sz="2400" b="0" i="1" smtClean="0">
                              <a:latin typeface="Cambria Math"/>
                            </a:rPr>
                            <m:t>𝐺</m:t>
                          </m:r>
                        </m:e>
                        <m:sub>
                          <m:r>
                            <a:rPr lang="en-US" sz="2400" b="0" i="1" smtClean="0">
                              <a:latin typeface="Cambria Math"/>
                            </a:rPr>
                            <m:t>12</m:t>
                          </m:r>
                        </m:sub>
                      </m:sSub>
                      <m:r>
                        <a:rPr lang="en-US" sz="2400" b="0" i="1" smtClean="0">
                          <a:latin typeface="Cambria Math"/>
                        </a:rPr>
                        <m:t>/</m:t>
                      </m:r>
                      <m:rad>
                        <m:radPr>
                          <m:degHide m:val="on"/>
                          <m:ctrlPr>
                            <a:rPr lang="en-US" sz="2400" b="0" i="1" smtClean="0">
                              <a:latin typeface="Cambria Math"/>
                            </a:rPr>
                          </m:ctrlPr>
                        </m:radPr>
                        <m:deg/>
                        <m:e>
                          <m:sSub>
                            <m:sSubPr>
                              <m:ctrlPr>
                                <a:rPr lang="en-US" sz="2400" b="0" i="1" smtClean="0">
                                  <a:latin typeface="Cambria Math"/>
                                </a:rPr>
                              </m:ctrlPr>
                            </m:sSubPr>
                            <m:e>
                              <m:r>
                                <a:rPr lang="en-US" sz="2400" b="0" i="1" smtClean="0">
                                  <a:latin typeface="Cambria Math"/>
                                </a:rPr>
                                <m:t>𝐺</m:t>
                              </m:r>
                            </m:e>
                            <m:sub>
                              <m:r>
                                <a:rPr lang="en-US" sz="2400" b="0" i="1" smtClean="0">
                                  <a:latin typeface="Cambria Math"/>
                                </a:rPr>
                                <m:t>11</m:t>
                              </m:r>
                            </m:sub>
                          </m:sSub>
                        </m:e>
                      </m:rad>
                      <m:sSub>
                        <m:sSubPr>
                          <m:ctrlPr>
                            <a:rPr lang="en-US" sz="2400" b="0" i="1" smtClean="0">
                              <a:latin typeface="Cambria Math"/>
                            </a:rPr>
                          </m:ctrlPr>
                        </m:sSubPr>
                        <m:e>
                          <m:r>
                            <a:rPr lang="en-US" sz="2400" b="0" i="1" smtClean="0">
                              <a:latin typeface="Cambria Math"/>
                            </a:rPr>
                            <m:t>𝐺</m:t>
                          </m:r>
                        </m:e>
                        <m:sub>
                          <m:r>
                            <a:rPr lang="en-US" sz="2400" b="0" i="1" smtClean="0">
                              <a:latin typeface="Cambria Math"/>
                            </a:rPr>
                            <m:t>22</m:t>
                          </m:r>
                        </m:sub>
                      </m:sSub>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6019800" y="3131088"/>
                <a:ext cx="2638223" cy="547779"/>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81559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omic Sans MS" panose="030F0702030302020204" pitchFamily="66" charset="0"/>
              </a:rPr>
              <a:t>2. A Model for Multivariate Resemblance</a:t>
            </a:r>
            <a:endParaRPr lang="en-US" dirty="0">
              <a:latin typeface="Comic Sans MS" panose="030F0702030302020204" pitchFamily="66" charset="0"/>
            </a:endParaRPr>
          </a:p>
        </p:txBody>
      </p:sp>
      <p:sp>
        <p:nvSpPr>
          <p:cNvPr id="4" name="TextBox 3"/>
          <p:cNvSpPr txBox="1"/>
          <p:nvPr/>
        </p:nvSpPr>
        <p:spPr>
          <a:xfrm>
            <a:off x="243173" y="1676400"/>
            <a:ext cx="8771953" cy="523220"/>
          </a:xfrm>
          <a:prstGeom prst="rect">
            <a:avLst/>
          </a:prstGeom>
          <a:noFill/>
        </p:spPr>
        <p:txBody>
          <a:bodyPr wrap="none" rtlCol="0">
            <a:spAutoFit/>
          </a:bodyPr>
          <a:lstStyle/>
          <a:p>
            <a:r>
              <a:rPr lang="en-US" sz="2800" dirty="0" smtClean="0">
                <a:solidFill>
                  <a:srgbClr val="0070C0"/>
                </a:solidFill>
                <a:latin typeface="Comic Sans MS" panose="030F0702030302020204" pitchFamily="66" charset="0"/>
              </a:rPr>
              <a:t>c. The G-matrix describes a cloud of genetic values</a:t>
            </a:r>
            <a:endParaRPr lang="en-US" sz="2800" dirty="0">
              <a:solidFill>
                <a:srgbClr val="0070C0"/>
              </a:solidFill>
              <a:latin typeface="Comic Sans MS" panose="030F0702030302020204" pitchFamily="66"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199620"/>
            <a:ext cx="4381500" cy="4375150"/>
          </a:xfrm>
          <a:prstGeom prst="rect">
            <a:avLst/>
          </a:prstGeom>
        </p:spPr>
      </p:pic>
      <p:sp>
        <p:nvSpPr>
          <p:cNvPr id="5" name="TextBox 4"/>
          <p:cNvSpPr txBox="1"/>
          <p:nvPr/>
        </p:nvSpPr>
        <p:spPr>
          <a:xfrm>
            <a:off x="5849679" y="2546866"/>
            <a:ext cx="3028971" cy="461665"/>
          </a:xfrm>
          <a:prstGeom prst="rect">
            <a:avLst/>
          </a:prstGeom>
          <a:noFill/>
        </p:spPr>
        <p:txBody>
          <a:bodyPr wrap="none" rtlCol="0">
            <a:spAutoFit/>
          </a:bodyPr>
          <a:lstStyle/>
          <a:p>
            <a:r>
              <a:rPr lang="en-US" sz="2400" dirty="0" smtClean="0"/>
              <a:t>95% confidence ellipse</a:t>
            </a:r>
            <a:endParaRPr lang="en-US" sz="2400" dirty="0"/>
          </a:p>
        </p:txBody>
      </p:sp>
      <p:sp>
        <p:nvSpPr>
          <p:cNvPr id="6" name="TextBox 5"/>
          <p:cNvSpPr txBox="1"/>
          <p:nvPr/>
        </p:nvSpPr>
        <p:spPr>
          <a:xfrm>
            <a:off x="5423491" y="3467364"/>
            <a:ext cx="3442224" cy="461665"/>
          </a:xfrm>
          <a:prstGeom prst="rect">
            <a:avLst/>
          </a:prstGeom>
          <a:noFill/>
        </p:spPr>
        <p:txBody>
          <a:bodyPr wrap="none" rtlCol="0">
            <a:spAutoFit/>
          </a:bodyPr>
          <a:lstStyle/>
          <a:p>
            <a:r>
              <a:rPr lang="en-US" sz="2400" dirty="0" smtClean="0">
                <a:solidFill>
                  <a:srgbClr val="FF0000"/>
                </a:solidFill>
              </a:rPr>
              <a:t> First principal component</a:t>
            </a:r>
            <a:endParaRPr lang="en-US" sz="2400" dirty="0">
              <a:solidFill>
                <a:srgbClr val="FF0000"/>
              </a:solidFill>
            </a:endParaRPr>
          </a:p>
        </p:txBody>
      </p:sp>
      <p:sp>
        <p:nvSpPr>
          <p:cNvPr id="7" name="TextBox 6"/>
          <p:cNvSpPr txBox="1"/>
          <p:nvPr/>
        </p:nvSpPr>
        <p:spPr>
          <a:xfrm>
            <a:off x="5423491" y="4396722"/>
            <a:ext cx="3748142" cy="461665"/>
          </a:xfrm>
          <a:prstGeom prst="rect">
            <a:avLst/>
          </a:prstGeom>
          <a:noFill/>
        </p:spPr>
        <p:txBody>
          <a:bodyPr wrap="none" rtlCol="0">
            <a:spAutoFit/>
          </a:bodyPr>
          <a:lstStyle/>
          <a:p>
            <a:r>
              <a:rPr lang="en-US" sz="2400" dirty="0" smtClean="0">
                <a:solidFill>
                  <a:srgbClr val="FF0000"/>
                </a:solidFill>
              </a:rPr>
              <a:t>Second principal component</a:t>
            </a:r>
            <a:endParaRPr lang="en-US" sz="2400" dirty="0">
              <a:solidFill>
                <a:srgbClr val="FF0000"/>
              </a:solidFill>
            </a:endParaRPr>
          </a:p>
        </p:txBody>
      </p:sp>
      <p:sp>
        <p:nvSpPr>
          <p:cNvPr id="11" name="Arc 10"/>
          <p:cNvSpPr/>
          <p:nvPr/>
        </p:nvSpPr>
        <p:spPr>
          <a:xfrm flipH="1">
            <a:off x="4267199" y="2731532"/>
            <a:ext cx="2979705" cy="914400"/>
          </a:xfrm>
          <a:prstGeom prst="arc">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3850018" y="3497007"/>
            <a:ext cx="245580" cy="369332"/>
          </a:xfrm>
          <a:prstGeom prst="rect">
            <a:avLst/>
          </a:prstGeom>
          <a:solidFill>
            <a:schemeClr val="bg1"/>
          </a:solidFill>
        </p:spPr>
        <p:txBody>
          <a:bodyPr wrap="none" rtlCol="0">
            <a:spAutoFit/>
          </a:bodyPr>
          <a:lstStyle/>
          <a:p>
            <a:r>
              <a:rPr lang="en-US" b="1" dirty="0" smtClean="0">
                <a:solidFill>
                  <a:srgbClr val="FF0000"/>
                </a:solidFill>
              </a:rPr>
              <a:t>I</a:t>
            </a:r>
            <a:endParaRPr lang="en-US" b="1" dirty="0">
              <a:solidFill>
                <a:srgbClr val="FF0000"/>
              </a:solidFill>
            </a:endParaRPr>
          </a:p>
        </p:txBody>
      </p:sp>
      <p:sp>
        <p:nvSpPr>
          <p:cNvPr id="18" name="TextBox 17"/>
          <p:cNvSpPr txBox="1"/>
          <p:nvPr/>
        </p:nvSpPr>
        <p:spPr>
          <a:xfrm>
            <a:off x="3433195" y="4425674"/>
            <a:ext cx="306494" cy="369332"/>
          </a:xfrm>
          <a:prstGeom prst="rect">
            <a:avLst/>
          </a:prstGeom>
          <a:solidFill>
            <a:schemeClr val="bg1"/>
          </a:solidFill>
        </p:spPr>
        <p:txBody>
          <a:bodyPr wrap="none" rtlCol="0">
            <a:spAutoFit/>
          </a:bodyPr>
          <a:lstStyle/>
          <a:p>
            <a:r>
              <a:rPr lang="en-US" b="1" dirty="0" smtClean="0">
                <a:solidFill>
                  <a:srgbClr val="FF0000"/>
                </a:solidFill>
              </a:rPr>
              <a:t>II</a:t>
            </a:r>
            <a:endParaRPr lang="en-US" b="1" dirty="0">
              <a:solidFill>
                <a:srgbClr val="FF0000"/>
              </a:solidFill>
            </a:endParaRPr>
          </a:p>
        </p:txBody>
      </p:sp>
      <p:sp>
        <p:nvSpPr>
          <p:cNvPr id="19" name="TextBox 18"/>
          <p:cNvSpPr txBox="1"/>
          <p:nvPr/>
        </p:nvSpPr>
        <p:spPr>
          <a:xfrm>
            <a:off x="1901928" y="6324600"/>
            <a:ext cx="2727221" cy="369332"/>
          </a:xfrm>
          <a:prstGeom prst="rect">
            <a:avLst/>
          </a:prstGeom>
          <a:solidFill>
            <a:schemeClr val="bg1"/>
          </a:solidFill>
        </p:spPr>
        <p:txBody>
          <a:bodyPr wrap="none" rtlCol="0">
            <a:spAutoFit/>
          </a:bodyPr>
          <a:lstStyle/>
          <a:p>
            <a:r>
              <a:rPr lang="en-US" dirty="0" smtClean="0"/>
              <a:t>Genetic value for trait 1, </a:t>
            </a:r>
            <a:r>
              <a:rPr lang="en-US" i="1" dirty="0" smtClean="0"/>
              <a:t>x</a:t>
            </a:r>
            <a:r>
              <a:rPr lang="en-US" i="1" baseline="-25000" dirty="0" smtClean="0"/>
              <a:t>1</a:t>
            </a:r>
            <a:endParaRPr lang="en-US" i="1" baseline="-25000" dirty="0"/>
          </a:p>
        </p:txBody>
      </p:sp>
      <p:sp>
        <p:nvSpPr>
          <p:cNvPr id="20" name="Rectangle 19"/>
          <p:cNvSpPr/>
          <p:nvPr/>
        </p:nvSpPr>
        <p:spPr>
          <a:xfrm rot="16200000">
            <a:off x="-277574" y="4202530"/>
            <a:ext cx="2688749" cy="369332"/>
          </a:xfrm>
          <a:prstGeom prst="rect">
            <a:avLst/>
          </a:prstGeom>
          <a:solidFill>
            <a:schemeClr val="bg1"/>
          </a:solidFill>
        </p:spPr>
        <p:txBody>
          <a:bodyPr wrap="none">
            <a:spAutoFit/>
          </a:bodyPr>
          <a:lstStyle/>
          <a:p>
            <a:r>
              <a:rPr lang="en-US" dirty="0" smtClean="0"/>
              <a:t>Genetic value for trait 2, </a:t>
            </a:r>
            <a:r>
              <a:rPr lang="en-US" i="1" dirty="0" smtClean="0"/>
              <a:t>x</a:t>
            </a:r>
            <a:r>
              <a:rPr lang="en-US" i="1" baseline="-25000" dirty="0"/>
              <a:t>2</a:t>
            </a:r>
          </a:p>
        </p:txBody>
      </p:sp>
    </p:spTree>
    <p:extLst>
      <p:ext uri="{BB962C8B-B14F-4D97-AF65-F5344CB8AC3E}">
        <p14:creationId xmlns:p14="http://schemas.microsoft.com/office/powerpoint/2010/main" val="2057532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058" y="152400"/>
            <a:ext cx="8231742" cy="609600"/>
          </a:xfrm>
        </p:spPr>
        <p:txBody>
          <a:bodyPr>
            <a:normAutofit fontScale="90000"/>
          </a:bodyPr>
          <a:lstStyle/>
          <a:p>
            <a:r>
              <a:rPr lang="en-US" dirty="0" smtClean="0">
                <a:latin typeface="Comic Sans MS" panose="030F0702030302020204" pitchFamily="66" charset="0"/>
              </a:rPr>
              <a:t>3. Some examples</a:t>
            </a:r>
            <a:endParaRPr lang="en-US" dirty="0">
              <a:latin typeface="Comic Sans MS" panose="030F0702030302020204" pitchFamily="66" charset="0"/>
            </a:endParaRPr>
          </a:p>
        </p:txBody>
      </p:sp>
      <p:sp>
        <p:nvSpPr>
          <p:cNvPr id="4" name="TextBox 3"/>
          <p:cNvSpPr txBox="1"/>
          <p:nvPr/>
        </p:nvSpPr>
        <p:spPr>
          <a:xfrm>
            <a:off x="635657" y="819027"/>
            <a:ext cx="7832593" cy="830997"/>
          </a:xfrm>
          <a:prstGeom prst="rect">
            <a:avLst/>
          </a:prstGeom>
          <a:noFill/>
        </p:spPr>
        <p:txBody>
          <a:bodyPr wrap="none" rtlCol="0">
            <a:spAutoFit/>
          </a:bodyPr>
          <a:lstStyle/>
          <a:p>
            <a:pPr marL="457200" indent="-457200" algn="ctr">
              <a:buAutoNum type="alphaLcPeriod"/>
            </a:pPr>
            <a:r>
              <a:rPr lang="en-US" sz="2400" dirty="0" smtClean="0">
                <a:solidFill>
                  <a:srgbClr val="0070C0"/>
                </a:solidFill>
                <a:latin typeface="Comic Sans MS" panose="030F0702030302020204" pitchFamily="66" charset="0"/>
              </a:rPr>
              <a:t>Mother-daughter resemblance in vertebral counts</a:t>
            </a:r>
          </a:p>
          <a:p>
            <a:pPr algn="ctr"/>
            <a:r>
              <a:rPr lang="en-US" sz="2400" dirty="0" smtClean="0">
                <a:solidFill>
                  <a:srgbClr val="0070C0"/>
                </a:solidFill>
                <a:latin typeface="Comic Sans MS" panose="030F0702030302020204" pitchFamily="66" charset="0"/>
              </a:rPr>
              <a:t> in garter snakes</a:t>
            </a:r>
            <a:endParaRPr lang="en-US" sz="2400" dirty="0">
              <a:solidFill>
                <a:srgbClr val="0070C0"/>
              </a:solidFill>
              <a:latin typeface="Comic Sans MS" panose="030F0702030302020204" pitchFamily="66"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871" y="1683389"/>
            <a:ext cx="2197745" cy="2194560"/>
          </a:xfrm>
          <a:prstGeom prst="rect">
            <a:avLst/>
          </a:prstGeom>
        </p:spPr>
      </p:pic>
      <p:sp>
        <p:nvSpPr>
          <p:cNvPr id="10" name="TextBox 9"/>
          <p:cNvSpPr txBox="1"/>
          <p:nvPr/>
        </p:nvSpPr>
        <p:spPr>
          <a:xfrm rot="16200000">
            <a:off x="-600555" y="2631580"/>
            <a:ext cx="2332443" cy="369332"/>
          </a:xfrm>
          <a:prstGeom prst="rect">
            <a:avLst/>
          </a:prstGeom>
          <a:solidFill>
            <a:schemeClr val="bg1"/>
          </a:solidFill>
        </p:spPr>
        <p:txBody>
          <a:bodyPr wrap="square" rtlCol="0">
            <a:spAutoFit/>
          </a:bodyPr>
          <a:lstStyle/>
          <a:p>
            <a:r>
              <a:rPr lang="en-US" dirty="0" smtClean="0"/>
              <a:t>Daughters’ body count</a:t>
            </a:r>
            <a:endParaRPr lang="en-US"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85066" y="4316219"/>
            <a:ext cx="2197745" cy="2194560"/>
          </a:xfrm>
          <a:prstGeom prst="rect">
            <a:avLst/>
          </a:prstGeom>
        </p:spPr>
      </p:pic>
      <p:sp>
        <p:nvSpPr>
          <p:cNvPr id="9" name="TextBox 8"/>
          <p:cNvSpPr txBox="1"/>
          <p:nvPr/>
        </p:nvSpPr>
        <p:spPr>
          <a:xfrm>
            <a:off x="3605866" y="6326113"/>
            <a:ext cx="1756144" cy="369332"/>
          </a:xfrm>
          <a:prstGeom prst="rect">
            <a:avLst/>
          </a:prstGeom>
          <a:solidFill>
            <a:schemeClr val="bg1"/>
          </a:solidFill>
        </p:spPr>
        <p:txBody>
          <a:bodyPr wrap="square" rtlCol="0">
            <a:spAutoFit/>
          </a:bodyPr>
          <a:lstStyle/>
          <a:p>
            <a:r>
              <a:rPr lang="en-US" dirty="0" smtClean="0"/>
              <a:t>Mom’s tail count</a:t>
            </a:r>
            <a:endParaRPr lang="en-US" dirty="0"/>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85066" y="1683389"/>
            <a:ext cx="2190750" cy="2187575"/>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4871" y="4316219"/>
            <a:ext cx="2190750" cy="2187575"/>
          </a:xfrm>
          <a:prstGeom prst="rect">
            <a:avLst/>
          </a:prstGeom>
        </p:spPr>
      </p:pic>
      <p:sp>
        <p:nvSpPr>
          <p:cNvPr id="18" name="Rectangle 17"/>
          <p:cNvSpPr/>
          <p:nvPr/>
        </p:nvSpPr>
        <p:spPr>
          <a:xfrm>
            <a:off x="767228" y="6327517"/>
            <a:ext cx="1933030" cy="369332"/>
          </a:xfrm>
          <a:prstGeom prst="rect">
            <a:avLst/>
          </a:prstGeom>
          <a:solidFill>
            <a:schemeClr val="bg1"/>
          </a:solidFill>
        </p:spPr>
        <p:txBody>
          <a:bodyPr wrap="none">
            <a:spAutoFit/>
          </a:bodyPr>
          <a:lstStyle/>
          <a:p>
            <a:r>
              <a:rPr lang="en-US" dirty="0" smtClean="0"/>
              <a:t>Mom’s body count</a:t>
            </a:r>
            <a:endParaRPr lang="en-US" dirty="0"/>
          </a:p>
        </p:txBody>
      </p:sp>
      <p:sp>
        <p:nvSpPr>
          <p:cNvPr id="11" name="TextBox 10"/>
          <p:cNvSpPr txBox="1"/>
          <p:nvPr/>
        </p:nvSpPr>
        <p:spPr>
          <a:xfrm rot="16200000">
            <a:off x="-501850" y="5251613"/>
            <a:ext cx="2135031" cy="369332"/>
          </a:xfrm>
          <a:prstGeom prst="rect">
            <a:avLst/>
          </a:prstGeom>
          <a:solidFill>
            <a:schemeClr val="bg1"/>
          </a:solidFill>
        </p:spPr>
        <p:txBody>
          <a:bodyPr wrap="square" rtlCol="0">
            <a:spAutoFit/>
          </a:bodyPr>
          <a:lstStyle/>
          <a:p>
            <a:r>
              <a:rPr lang="en-US" dirty="0" smtClean="0"/>
              <a:t>Daughters’ tail count</a:t>
            </a:r>
            <a:endParaRPr lang="en-US" dirty="0"/>
          </a:p>
        </p:txBody>
      </p:sp>
      <p:pic>
        <p:nvPicPr>
          <p:cNvPr id="1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4552" y="3578188"/>
            <a:ext cx="300990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6165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1910</TotalTime>
  <Words>1415</Words>
  <Application>Microsoft Office PowerPoint</Application>
  <PresentationFormat>On-screen Show (4:3)</PresentationFormat>
  <Paragraphs>153</Paragraphs>
  <Slides>18</Slides>
  <Notes>14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2.1 Multivariate Inheritance &amp; Response to Selection</vt:lpstr>
      <vt:lpstr>Thesis</vt:lpstr>
      <vt:lpstr>Outline</vt:lpstr>
      <vt:lpstr>1. Multivariate resemblance</vt:lpstr>
      <vt:lpstr>2. A Model for Multivariate Resemblance</vt:lpstr>
      <vt:lpstr>2. A Model for Multivariate Resemblance</vt:lpstr>
      <vt:lpstr>2. A Model for Multivariate Resemblance</vt:lpstr>
      <vt:lpstr>2. A Model for Multivariate Resemblance</vt:lpstr>
      <vt:lpstr>3. Some examples</vt:lpstr>
      <vt:lpstr>3. Some examples</vt:lpstr>
      <vt:lpstr>4. Why don’t we run out of additive genetic variance and covariance?</vt:lpstr>
      <vt:lpstr>4. Why don’t we run out of additive genetic covariance?</vt:lpstr>
      <vt:lpstr>5. Changing the multivariate mean with selection</vt:lpstr>
      <vt:lpstr>5. Changing the multivariate mean with selection</vt:lpstr>
      <vt:lpstr>5. Changing the multivariate mean with selection</vt:lpstr>
      <vt:lpstr>5. Changing the multivariate mean with selection</vt:lpstr>
      <vt:lpstr>What have we learned?</vt:lpstr>
      <vt:lpstr>References</vt:lpstr>
    </vt:vector>
  </TitlesOfParts>
  <Company>Oregon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of a Single Trait &amp; Response to Selection</dc:title>
  <dc:creator>arnolds</dc:creator>
  <cp:lastModifiedBy>Nicole Soltis</cp:lastModifiedBy>
  <cp:revision>56</cp:revision>
  <dcterms:created xsi:type="dcterms:W3CDTF">2014-07-28T13:39:23Z</dcterms:created>
  <dcterms:modified xsi:type="dcterms:W3CDTF">2017-06-05T22:49:17Z</dcterms:modified>
</cp:coreProperties>
</file>