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65" r:id="rId6"/>
    <p:sldId id="266" r:id="rId7"/>
    <p:sldId id="264" r:id="rId8"/>
    <p:sldId id="267" r:id="rId9"/>
    <p:sldId id="263" r:id="rId10"/>
    <p:sldId id="268" r:id="rId11"/>
    <p:sldId id="269" r:id="rId12"/>
    <p:sldId id="271" r:id="rId13"/>
    <p:sldId id="270" r:id="rId14"/>
    <p:sldId id="273" r:id="rId15"/>
    <p:sldId id="27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3AE"/>
    <a:srgbClr val="648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395" autoAdjust="0"/>
  </p:normalViewPr>
  <p:slideViewPr>
    <p:cSldViewPr snapToGrid="0">
      <p:cViewPr varScale="1">
        <p:scale>
          <a:sx n="57" d="100"/>
          <a:sy n="57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2F05B-2135-4DDE-B9CF-85F3CAA05A41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12C18-3E6B-4A48-923F-D64A1FA91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0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36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817371" y="161272"/>
            <a:ext cx="10257029" cy="540000"/>
          </a:xfrm>
        </p:spPr>
        <p:txBody>
          <a:bodyPr>
            <a:no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0"/>
          </p:nvPr>
        </p:nvSpPr>
        <p:spPr>
          <a:xfrm>
            <a:off x="817562" y="830499"/>
            <a:ext cx="11155095" cy="589382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3"/>
          </p:nvPr>
        </p:nvSpPr>
        <p:spPr>
          <a:xfrm>
            <a:off x="11074401" y="161272"/>
            <a:ext cx="898256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7B99BF9-F5FF-4312-B9EA-3951040CBD4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75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19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99BF9-F5FF-4312-B9EA-3951040CBD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2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nicolitschke.com" TargetMode="External"/><Relationship Id="rId2" Type="http://schemas.openxmlformats.org/officeDocument/2006/relationships/hyperlink" Target="http://www.nicolitschke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11337"/>
          </a:xfrm>
        </p:spPr>
        <p:txBody>
          <a:bodyPr/>
          <a:lstStyle/>
          <a:p>
            <a:r>
              <a:rPr lang="de-DE" b="1" dirty="0" smtClean="0"/>
              <a:t>&lt;Projektname&gt;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933700"/>
            <a:ext cx="9144000" cy="1655762"/>
          </a:xfrm>
        </p:spPr>
        <p:txBody>
          <a:bodyPr/>
          <a:lstStyle/>
          <a:p>
            <a:r>
              <a:rPr lang="de-DE" dirty="0" smtClean="0"/>
              <a:t>Steckbrief</a:t>
            </a:r>
          </a:p>
          <a:p>
            <a:r>
              <a:rPr lang="de-DE" dirty="0" smtClean="0"/>
              <a:t>von &lt;Name&gt;</a:t>
            </a:r>
          </a:p>
          <a:p>
            <a:r>
              <a:rPr lang="de-DE" dirty="0" smtClean="0"/>
              <a:t>Stand &lt;TT.MM.JJJJ&gt;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184222"/>
              </p:ext>
            </p:extLst>
          </p:nvPr>
        </p:nvGraphicFramePr>
        <p:xfrm>
          <a:off x="267898" y="5257800"/>
          <a:ext cx="55614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699">
                  <a:extLst>
                    <a:ext uri="{9D8B030D-6E8A-4147-A177-3AD203B41FA5}">
                      <a16:colId xmlns:a16="http://schemas.microsoft.com/office/drawing/2014/main" val="3878371960"/>
                    </a:ext>
                  </a:extLst>
                </a:gridCol>
                <a:gridCol w="3596703">
                  <a:extLst>
                    <a:ext uri="{9D8B030D-6E8A-4147-A177-3AD203B41FA5}">
                      <a16:colId xmlns:a16="http://schemas.microsoft.com/office/drawing/2014/main" val="8899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Projektnummer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5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 / Ergebnis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79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Zielgruppe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312351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770440"/>
              </p:ext>
            </p:extLst>
          </p:nvPr>
        </p:nvGraphicFramePr>
        <p:xfrm>
          <a:off x="6362700" y="5257800"/>
          <a:ext cx="55614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75">
                  <a:extLst>
                    <a:ext uri="{9D8B030D-6E8A-4147-A177-3AD203B41FA5}">
                      <a16:colId xmlns:a16="http://schemas.microsoft.com/office/drawing/2014/main" val="3878371960"/>
                    </a:ext>
                  </a:extLst>
                </a:gridCol>
                <a:gridCol w="3428927">
                  <a:extLst>
                    <a:ext uri="{9D8B030D-6E8A-4147-A177-3AD203B41FA5}">
                      <a16:colId xmlns:a16="http://schemas.microsoft.com/office/drawing/2014/main" val="8899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Projektleiter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31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Projektsponsor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01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Projektzeitraum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856423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82880" y="6512560"/>
            <a:ext cx="6603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© Nico Litschke | Projekte.wirksam.steuern |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seit 2016 |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www.nicolitschke.com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info@nicolitschke.com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2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smtClean="0"/>
              <a:t>Projektteam und Rollen</a:t>
            </a:r>
            <a:endParaRPr lang="de-DE" b="1" dirty="0"/>
          </a:p>
        </p:txBody>
      </p:sp>
      <p:grpSp>
        <p:nvGrpSpPr>
          <p:cNvPr id="35" name="Gruppieren 34"/>
          <p:cNvGrpSpPr/>
          <p:nvPr/>
        </p:nvGrpSpPr>
        <p:grpSpPr>
          <a:xfrm>
            <a:off x="197621" y="2838183"/>
            <a:ext cx="540000" cy="540000"/>
            <a:chOff x="197621" y="2838183"/>
            <a:chExt cx="540000" cy="54000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1530" y="2919421"/>
              <a:ext cx="373147" cy="373147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Abgerundetes Rechteck 12"/>
            <p:cNvSpPr/>
            <p:nvPr/>
          </p:nvSpPr>
          <p:spPr>
            <a:xfrm>
              <a:off x="197621" y="2838183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197621" y="3507411"/>
            <a:ext cx="540000" cy="540000"/>
            <a:chOff x="197621" y="3507411"/>
            <a:chExt cx="540000" cy="540000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86" y="3582551"/>
              <a:ext cx="387775" cy="3877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Abgerundetes Rechteck 13"/>
            <p:cNvSpPr/>
            <p:nvPr/>
          </p:nvSpPr>
          <p:spPr>
            <a:xfrm>
              <a:off x="197621" y="350741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97621" y="4845867"/>
            <a:ext cx="540000" cy="540000"/>
            <a:chOff x="197621" y="4845867"/>
            <a:chExt cx="540000" cy="540000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19" y="4905031"/>
              <a:ext cx="421672" cy="421672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Abgerundetes Rechteck 15"/>
            <p:cNvSpPr/>
            <p:nvPr/>
          </p:nvSpPr>
          <p:spPr>
            <a:xfrm>
              <a:off x="197621" y="484586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97621" y="830499"/>
            <a:ext cx="540000" cy="540000"/>
            <a:chOff x="197621" y="830499"/>
            <a:chExt cx="540000" cy="540000"/>
          </a:xfrm>
        </p:grpSpPr>
        <p:sp>
          <p:nvSpPr>
            <p:cNvPr id="10" name="Abgerundetes Rechteck 9"/>
            <p:cNvSpPr/>
            <p:nvPr/>
          </p:nvSpPr>
          <p:spPr>
            <a:xfrm>
              <a:off x="197621" y="83049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19" y="900997"/>
              <a:ext cx="399005" cy="3990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" name="Gruppieren 20"/>
          <p:cNvGrpSpPr/>
          <p:nvPr/>
        </p:nvGrpSpPr>
        <p:grpSpPr>
          <a:xfrm>
            <a:off x="197621" y="2168955"/>
            <a:ext cx="540000" cy="540000"/>
            <a:chOff x="197621" y="2168955"/>
            <a:chExt cx="540000" cy="540000"/>
          </a:xfrm>
        </p:grpSpPr>
        <p:sp>
          <p:nvSpPr>
            <p:cNvPr id="12" name="Abgerundetes Rechteck 11"/>
            <p:cNvSpPr/>
            <p:nvPr/>
          </p:nvSpPr>
          <p:spPr>
            <a:xfrm>
              <a:off x="197621" y="216895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0" y="2225418"/>
              <a:ext cx="396643" cy="42707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" name="Gruppieren 36"/>
          <p:cNvGrpSpPr/>
          <p:nvPr/>
        </p:nvGrpSpPr>
        <p:grpSpPr>
          <a:xfrm>
            <a:off x="197621" y="4176639"/>
            <a:ext cx="540000" cy="540000"/>
            <a:chOff x="197621" y="4176639"/>
            <a:chExt cx="540000" cy="540000"/>
          </a:xfrm>
        </p:grpSpPr>
        <p:sp>
          <p:nvSpPr>
            <p:cNvPr id="15" name="Abgerundetes Rechteck 14"/>
            <p:cNvSpPr/>
            <p:nvPr/>
          </p:nvSpPr>
          <p:spPr>
            <a:xfrm>
              <a:off x="197621" y="417663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ewitterblitz 22"/>
            <p:cNvSpPr/>
            <p:nvPr/>
          </p:nvSpPr>
          <p:spPr>
            <a:xfrm rot="20922928" flipH="1">
              <a:off x="243166" y="4271611"/>
              <a:ext cx="448908" cy="350054"/>
            </a:xfrm>
            <a:prstGeom prst="lightningBol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97621" y="5515095"/>
            <a:ext cx="540000" cy="540000"/>
            <a:chOff x="197621" y="5515095"/>
            <a:chExt cx="540000" cy="540000"/>
          </a:xfrm>
        </p:grpSpPr>
        <p:sp>
          <p:nvSpPr>
            <p:cNvPr id="17" name="Abgerundetes Rechteck 16"/>
            <p:cNvSpPr/>
            <p:nvPr/>
          </p:nvSpPr>
          <p:spPr>
            <a:xfrm>
              <a:off x="197621" y="551509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57" y="5578731"/>
              <a:ext cx="412729" cy="41272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0" name="Gruppieren 39"/>
          <p:cNvGrpSpPr/>
          <p:nvPr/>
        </p:nvGrpSpPr>
        <p:grpSpPr>
          <a:xfrm>
            <a:off x="197621" y="6184327"/>
            <a:ext cx="540000" cy="540000"/>
            <a:chOff x="197621" y="6184327"/>
            <a:chExt cx="540000" cy="540000"/>
          </a:xfrm>
        </p:grpSpPr>
        <p:sp>
          <p:nvSpPr>
            <p:cNvPr id="18" name="Abgerundetes Rechteck 17"/>
            <p:cNvSpPr/>
            <p:nvPr/>
          </p:nvSpPr>
          <p:spPr>
            <a:xfrm>
              <a:off x="197621" y="61843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6" y="6256669"/>
              <a:ext cx="402431" cy="39531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" name="Gruppieren 1"/>
          <p:cNvGrpSpPr/>
          <p:nvPr/>
        </p:nvGrpSpPr>
        <p:grpSpPr>
          <a:xfrm>
            <a:off x="206874" y="161271"/>
            <a:ext cx="540000" cy="540000"/>
            <a:chOff x="206874" y="161271"/>
            <a:chExt cx="540000" cy="540000"/>
          </a:xfrm>
        </p:grpSpPr>
        <p:sp>
          <p:nvSpPr>
            <p:cNvPr id="28" name="Abgerundetes Rechteck 27"/>
            <p:cNvSpPr/>
            <p:nvPr/>
          </p:nvSpPr>
          <p:spPr>
            <a:xfrm>
              <a:off x="206874" y="16127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tern mit 5 Zacken 28"/>
            <p:cNvSpPr/>
            <p:nvPr/>
          </p:nvSpPr>
          <p:spPr>
            <a:xfrm>
              <a:off x="253192" y="229090"/>
              <a:ext cx="447364" cy="404363"/>
            </a:xfrm>
            <a:prstGeom prst="star5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Textplatzhalter 3"/>
          <p:cNvSpPr txBox="1">
            <a:spLocks/>
          </p:cNvSpPr>
          <p:nvPr/>
        </p:nvSpPr>
        <p:spPr>
          <a:xfrm>
            <a:off x="817562" y="5204027"/>
            <a:ext cx="11155095" cy="152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Jede Person hat der Vision, den Zielen und den Rahmenbedingungen des Projekts zugestimmt.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Alle erforderlichen (Fach-) Rollen zur Umsetzung der Ergebnisziele sind besetzt.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Die Personen haben die notwendige Zeit und Priorität, um Ihre Rolle auszufüllen.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Jede Person hat (seinen) Ergebniszielen und den Meilensteinen zugestimmt.</a:t>
            </a:r>
          </a:p>
        </p:txBody>
      </p:sp>
      <p:grpSp>
        <p:nvGrpSpPr>
          <p:cNvPr id="41" name="Gruppieren 40"/>
          <p:cNvGrpSpPr/>
          <p:nvPr/>
        </p:nvGrpSpPr>
        <p:grpSpPr>
          <a:xfrm>
            <a:off x="197621" y="1499727"/>
            <a:ext cx="540000" cy="540000"/>
            <a:chOff x="197621" y="1499727"/>
            <a:chExt cx="540000" cy="540000"/>
          </a:xfrm>
        </p:grpSpPr>
        <p:sp>
          <p:nvSpPr>
            <p:cNvPr id="42" name="Abgerundetes Rechteck 41"/>
            <p:cNvSpPr/>
            <p:nvPr/>
          </p:nvSpPr>
          <p:spPr>
            <a:xfrm>
              <a:off x="197621" y="14997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Grafik 42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6419" y="1568525"/>
              <a:ext cx="402405" cy="402405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2211"/>
              </p:ext>
            </p:extLst>
          </p:nvPr>
        </p:nvGraphicFramePr>
        <p:xfrm>
          <a:off x="892174" y="830499"/>
          <a:ext cx="11080481" cy="424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1">
                  <a:extLst>
                    <a:ext uri="{9D8B030D-6E8A-4147-A177-3AD203B41FA5}">
                      <a16:colId xmlns:a16="http://schemas.microsoft.com/office/drawing/2014/main" val="3567847651"/>
                    </a:ext>
                  </a:extLst>
                </a:gridCol>
                <a:gridCol w="7695930">
                  <a:extLst>
                    <a:ext uri="{9D8B030D-6E8A-4147-A177-3AD203B41FA5}">
                      <a16:colId xmlns:a16="http://schemas.microsoft.com/office/drawing/2014/main" val="3503705134"/>
                    </a:ext>
                  </a:extLst>
                </a:gridCol>
              </a:tblGrid>
              <a:tr h="424430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(Organisation)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Zugewiesene Rollen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8062"/>
                  </a:ext>
                </a:extLst>
              </a:tr>
              <a:tr h="42443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Name, Vorname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(Organisation)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Sponsor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861447"/>
                  </a:ext>
                </a:extLst>
              </a:tr>
              <a:tr h="424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Name, Vorname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(Organisation)</a:t>
                      </a: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Projektleiter, Risikomanager, Ticketmanager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33418"/>
                  </a:ext>
                </a:extLst>
              </a:tr>
              <a:tr h="42443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Name, Vorname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(Organisation)</a:t>
                      </a:r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Projektassistenz, Kundenschnittstelle, Lieferantenschnittstelle</a:t>
                      </a:r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210039"/>
                  </a:ext>
                </a:extLst>
              </a:tr>
              <a:tr h="424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Name, Vorname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(Organisation)</a:t>
                      </a: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Kundenprojektleiter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411598"/>
                  </a:ext>
                </a:extLst>
              </a:tr>
              <a:tr h="424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Name, Vorname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(Organisation)</a:t>
                      </a: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Fachrolle 1, Fachrolle 2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61492"/>
                  </a:ext>
                </a:extLst>
              </a:tr>
              <a:tr h="424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Name, Vorname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(Organisation)</a:t>
                      </a: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Qualitätssicherung,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Konfig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Doku-Management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831199"/>
                  </a:ext>
                </a:extLst>
              </a:tr>
              <a:tr h="424430">
                <a:tc>
                  <a:txBody>
                    <a:bodyPr/>
                    <a:lstStyle/>
                    <a:p>
                      <a:endParaRPr lang="de-DE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795368"/>
                  </a:ext>
                </a:extLst>
              </a:tr>
              <a:tr h="424430">
                <a:tc>
                  <a:txBody>
                    <a:bodyPr/>
                    <a:lstStyle/>
                    <a:p>
                      <a:endParaRPr lang="de-DE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107935"/>
                  </a:ext>
                </a:extLst>
              </a:tr>
              <a:tr h="424430">
                <a:tc>
                  <a:txBody>
                    <a:bodyPr/>
                    <a:lstStyle/>
                    <a:p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266913"/>
                  </a:ext>
                </a:extLst>
              </a:tr>
            </a:tbl>
          </a:graphicData>
        </a:graphic>
      </p:graphicFrame>
      <p:sp>
        <p:nvSpPr>
          <p:cNvPr id="20" name="Foliennummernplatzhalter 1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2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smtClean="0"/>
              <a:t>(Top-) Risiken zum Erreichen der Ergebnisziele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817562" y="5171286"/>
            <a:ext cx="11155095" cy="15530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Die Annahmen und Restriktionen des Projekts wurden berücksichtigt. </a:t>
            </a:r>
            <a:endParaRPr lang="de-DE" sz="1800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de-DE" sz="1800" dirty="0" smtClean="0">
                <a:sym typeface="Wingdings" panose="05000000000000000000" pitchFamily="2" charset="2"/>
              </a:rPr>
              <a:t>Erwartungen und Zuarbeit von wichtigen Stakeholdern wurden berücksichtigt.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Verfügbare Rollen und erforderliches Know-how wurden berücksichtigt.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Das Projektteam und die Stakeholder wurden systematisch zu Risiken befragt.</a:t>
            </a:r>
          </a:p>
        </p:txBody>
      </p:sp>
      <p:grpSp>
        <p:nvGrpSpPr>
          <p:cNvPr id="51" name="Gruppieren 50"/>
          <p:cNvGrpSpPr/>
          <p:nvPr/>
        </p:nvGrpSpPr>
        <p:grpSpPr>
          <a:xfrm>
            <a:off x="197621" y="2838183"/>
            <a:ext cx="540000" cy="540000"/>
            <a:chOff x="197621" y="2838183"/>
            <a:chExt cx="540000" cy="54000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1530" y="2919421"/>
              <a:ext cx="373147" cy="373147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Abgerundetes Rechteck 12"/>
            <p:cNvSpPr/>
            <p:nvPr/>
          </p:nvSpPr>
          <p:spPr>
            <a:xfrm>
              <a:off x="197621" y="2838183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197621" y="3507411"/>
            <a:ext cx="540000" cy="540000"/>
            <a:chOff x="197621" y="3507411"/>
            <a:chExt cx="540000" cy="540000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86" y="3582551"/>
              <a:ext cx="387775" cy="3877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Abgerundetes Rechteck 13"/>
            <p:cNvSpPr/>
            <p:nvPr/>
          </p:nvSpPr>
          <p:spPr>
            <a:xfrm>
              <a:off x="197621" y="350741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97621" y="4845867"/>
            <a:ext cx="540000" cy="540000"/>
            <a:chOff x="197621" y="4845867"/>
            <a:chExt cx="540000" cy="540000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19" y="4905031"/>
              <a:ext cx="421672" cy="421672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Abgerundetes Rechteck 15"/>
            <p:cNvSpPr/>
            <p:nvPr/>
          </p:nvSpPr>
          <p:spPr>
            <a:xfrm>
              <a:off x="197621" y="484586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197621" y="830499"/>
            <a:ext cx="540000" cy="540000"/>
            <a:chOff x="197621" y="830499"/>
            <a:chExt cx="540000" cy="540000"/>
          </a:xfrm>
        </p:grpSpPr>
        <p:sp>
          <p:nvSpPr>
            <p:cNvPr id="10" name="Abgerundetes Rechteck 9"/>
            <p:cNvSpPr/>
            <p:nvPr/>
          </p:nvSpPr>
          <p:spPr>
            <a:xfrm>
              <a:off x="197621" y="83049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19" y="900997"/>
              <a:ext cx="399005" cy="3990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3" name="Gruppieren 52"/>
          <p:cNvGrpSpPr/>
          <p:nvPr/>
        </p:nvGrpSpPr>
        <p:grpSpPr>
          <a:xfrm>
            <a:off x="197621" y="4176639"/>
            <a:ext cx="540000" cy="540000"/>
            <a:chOff x="197621" y="4176639"/>
            <a:chExt cx="540000" cy="540000"/>
          </a:xfrm>
        </p:grpSpPr>
        <p:sp>
          <p:nvSpPr>
            <p:cNvPr id="15" name="Abgerundetes Rechteck 14"/>
            <p:cNvSpPr/>
            <p:nvPr/>
          </p:nvSpPr>
          <p:spPr>
            <a:xfrm>
              <a:off x="197621" y="417663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ewitterblitz 22"/>
            <p:cNvSpPr/>
            <p:nvPr/>
          </p:nvSpPr>
          <p:spPr>
            <a:xfrm rot="20922928" flipH="1">
              <a:off x="243166" y="4271611"/>
              <a:ext cx="448908" cy="350054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197621" y="5515095"/>
            <a:ext cx="540000" cy="540000"/>
            <a:chOff x="197621" y="5515095"/>
            <a:chExt cx="540000" cy="540000"/>
          </a:xfrm>
        </p:grpSpPr>
        <p:sp>
          <p:nvSpPr>
            <p:cNvPr id="17" name="Abgerundetes Rechteck 16"/>
            <p:cNvSpPr/>
            <p:nvPr/>
          </p:nvSpPr>
          <p:spPr>
            <a:xfrm>
              <a:off x="197621" y="551509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57" y="5578731"/>
              <a:ext cx="412729" cy="41272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6" name="Gruppieren 55"/>
          <p:cNvGrpSpPr/>
          <p:nvPr/>
        </p:nvGrpSpPr>
        <p:grpSpPr>
          <a:xfrm>
            <a:off x="197621" y="6184327"/>
            <a:ext cx="540000" cy="540000"/>
            <a:chOff x="197621" y="6184327"/>
            <a:chExt cx="540000" cy="540000"/>
          </a:xfrm>
        </p:grpSpPr>
        <p:sp>
          <p:nvSpPr>
            <p:cNvPr id="18" name="Abgerundetes Rechteck 17"/>
            <p:cNvSpPr/>
            <p:nvPr/>
          </p:nvSpPr>
          <p:spPr>
            <a:xfrm>
              <a:off x="197621" y="61843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6" y="6256669"/>
              <a:ext cx="402431" cy="39531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7" name="Gruppieren 46"/>
          <p:cNvGrpSpPr/>
          <p:nvPr/>
        </p:nvGrpSpPr>
        <p:grpSpPr>
          <a:xfrm>
            <a:off x="206874" y="161271"/>
            <a:ext cx="540000" cy="540000"/>
            <a:chOff x="206874" y="161271"/>
            <a:chExt cx="540000" cy="540000"/>
          </a:xfrm>
        </p:grpSpPr>
        <p:sp>
          <p:nvSpPr>
            <p:cNvPr id="28" name="Abgerundetes Rechteck 27"/>
            <p:cNvSpPr/>
            <p:nvPr/>
          </p:nvSpPr>
          <p:spPr>
            <a:xfrm>
              <a:off x="206874" y="16127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tern mit 5 Zacken 28"/>
            <p:cNvSpPr/>
            <p:nvPr/>
          </p:nvSpPr>
          <p:spPr>
            <a:xfrm>
              <a:off x="253192" y="229090"/>
              <a:ext cx="447364" cy="404363"/>
            </a:xfrm>
            <a:prstGeom prst="star5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197621" y="1499727"/>
            <a:ext cx="540000" cy="540000"/>
            <a:chOff x="197621" y="1499727"/>
            <a:chExt cx="540000" cy="540000"/>
          </a:xfrm>
        </p:grpSpPr>
        <p:sp>
          <p:nvSpPr>
            <p:cNvPr id="30" name="Abgerundetes Rechteck 29"/>
            <p:cNvSpPr/>
            <p:nvPr/>
          </p:nvSpPr>
          <p:spPr>
            <a:xfrm>
              <a:off x="197621" y="14997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6419" y="1568525"/>
              <a:ext cx="402405" cy="4024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3" name="Gruppieren 32"/>
          <p:cNvGrpSpPr/>
          <p:nvPr/>
        </p:nvGrpSpPr>
        <p:grpSpPr>
          <a:xfrm>
            <a:off x="889588" y="738111"/>
            <a:ext cx="5436097" cy="4142009"/>
            <a:chOff x="266048" y="6138958"/>
            <a:chExt cx="4025480" cy="3380230"/>
          </a:xfrm>
        </p:grpSpPr>
        <p:cxnSp>
          <p:nvCxnSpPr>
            <p:cNvPr id="34" name="Gerade Verbindung mit Pfeil 33"/>
            <p:cNvCxnSpPr/>
            <p:nvPr/>
          </p:nvCxnSpPr>
          <p:spPr>
            <a:xfrm>
              <a:off x="471169" y="9290824"/>
              <a:ext cx="37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1574505" y="9275667"/>
              <a:ext cx="1725004" cy="226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Auftretenswahrscheinlichkeit</a:t>
              </a:r>
              <a:endParaRPr lang="de-DE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881762" y="9293133"/>
              <a:ext cx="409766" cy="226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hoch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370" y="9290823"/>
              <a:ext cx="517786" cy="226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niedrig</a:t>
              </a:r>
            </a:p>
          </p:txBody>
        </p:sp>
        <p:cxnSp>
          <p:nvCxnSpPr>
            <p:cNvPr id="38" name="Gerade Verbindung mit Pfeil 37"/>
            <p:cNvCxnSpPr/>
            <p:nvPr/>
          </p:nvCxnSpPr>
          <p:spPr>
            <a:xfrm flipV="1">
              <a:off x="471170" y="6200775"/>
              <a:ext cx="0" cy="3090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/>
            <p:cNvSpPr txBox="1"/>
            <p:nvPr/>
          </p:nvSpPr>
          <p:spPr>
            <a:xfrm rot="16200000">
              <a:off x="-66492" y="7628151"/>
              <a:ext cx="870206" cy="205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Auswirkung</a:t>
              </a:r>
              <a:endParaRPr lang="de-DE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 rot="16200000">
              <a:off x="83295" y="8880271"/>
              <a:ext cx="570631" cy="205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niedrig</a:t>
              </a:r>
            </a:p>
          </p:txBody>
        </p:sp>
        <p:sp>
          <p:nvSpPr>
            <p:cNvPr id="41" name="Textfeld 40"/>
            <p:cNvSpPr txBox="1"/>
            <p:nvPr/>
          </p:nvSpPr>
          <p:spPr>
            <a:xfrm rot="16200000">
              <a:off x="142815" y="6439350"/>
              <a:ext cx="451586" cy="205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hoch</a:t>
              </a: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1986539" y="6138958"/>
              <a:ext cx="749258" cy="226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Risikokarte</a:t>
              </a:r>
              <a:endParaRPr lang="de-DE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18744"/>
              </p:ext>
            </p:extLst>
          </p:nvPr>
        </p:nvGraphicFramePr>
        <p:xfrm>
          <a:off x="6354822" y="807443"/>
          <a:ext cx="5617834" cy="379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50">
                  <a:extLst>
                    <a:ext uri="{9D8B030D-6E8A-4147-A177-3AD203B41FA5}">
                      <a16:colId xmlns:a16="http://schemas.microsoft.com/office/drawing/2014/main" val="477191159"/>
                    </a:ext>
                  </a:extLst>
                </a:gridCol>
                <a:gridCol w="1698098">
                  <a:extLst>
                    <a:ext uri="{9D8B030D-6E8A-4147-A177-3AD203B41FA5}">
                      <a16:colId xmlns:a16="http://schemas.microsoft.com/office/drawing/2014/main" val="3567847651"/>
                    </a:ext>
                  </a:extLst>
                </a:gridCol>
                <a:gridCol w="1698098">
                  <a:extLst>
                    <a:ext uri="{9D8B030D-6E8A-4147-A177-3AD203B41FA5}">
                      <a16:colId xmlns:a16="http://schemas.microsoft.com/office/drawing/2014/main" val="2083042477"/>
                    </a:ext>
                  </a:extLst>
                </a:gridCol>
                <a:gridCol w="1917088">
                  <a:extLst>
                    <a:ext uri="{9D8B030D-6E8A-4147-A177-3AD203B41FA5}">
                      <a16:colId xmlns:a16="http://schemas.microsoft.com/office/drawing/2014/main" val="3503705134"/>
                    </a:ext>
                  </a:extLst>
                </a:gridCol>
              </a:tblGrid>
              <a:tr h="34508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Ursache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Auswirkung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Maßnahmen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8062"/>
                  </a:ext>
                </a:extLst>
              </a:tr>
              <a:tr h="68961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861447"/>
                  </a:ext>
                </a:extLst>
              </a:tr>
              <a:tr h="68961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33418"/>
                  </a:ext>
                </a:extLst>
              </a:tr>
              <a:tr h="68961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411598"/>
                  </a:ext>
                </a:extLst>
              </a:tr>
              <a:tr h="68961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232150"/>
                  </a:ext>
                </a:extLst>
              </a:tr>
              <a:tr h="68961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86164"/>
                  </a:ext>
                </a:extLst>
              </a:tr>
            </a:tbl>
          </a:graphicData>
        </a:graphic>
      </p:graphicFrame>
      <p:sp>
        <p:nvSpPr>
          <p:cNvPr id="43" name="Ellipse 42"/>
          <p:cNvSpPr/>
          <p:nvPr/>
        </p:nvSpPr>
        <p:spPr>
          <a:xfrm>
            <a:off x="5179516" y="127226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4819516" y="2107272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3692592" y="1464521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1981895" y="145226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1640622" y="244622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197621" y="2168955"/>
            <a:ext cx="540000" cy="540000"/>
            <a:chOff x="197621" y="2168955"/>
            <a:chExt cx="540000" cy="540000"/>
          </a:xfrm>
        </p:grpSpPr>
        <p:sp>
          <p:nvSpPr>
            <p:cNvPr id="59" name="Abgerundetes Rechteck 58"/>
            <p:cNvSpPr/>
            <p:nvPr/>
          </p:nvSpPr>
          <p:spPr>
            <a:xfrm>
              <a:off x="197621" y="216895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0" name="Grafik 59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0" y="2225418"/>
              <a:ext cx="396643" cy="42707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90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smtClean="0"/>
              <a:t>Projekt-Kommunikation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817562" y="5385867"/>
            <a:ext cx="11155095" cy="1338458"/>
          </a:xfrm>
        </p:spPr>
        <p:txBody>
          <a:bodyPr>
            <a:noAutofit/>
          </a:bodyPr>
          <a:lstStyle/>
          <a:p>
            <a:pPr marL="266700" indent="-266700">
              <a:buFont typeface="Wingdings" panose="05000000000000000000" pitchFamily="2" charset="2"/>
              <a:buChar char="¨"/>
            </a:pPr>
            <a:r>
              <a:rPr lang="de-DE" sz="1800" dirty="0">
                <a:sym typeface="Wingdings" panose="05000000000000000000" pitchFamily="2" charset="2"/>
              </a:rPr>
              <a:t>Mechanismen sind aufgesetzt, um alle Aufgaben aus Besprechungen strikt nachzuverfolgen.</a:t>
            </a:r>
          </a:p>
          <a:p>
            <a:pPr marL="266700" indent="-266700">
              <a:buFont typeface="Wingdings" panose="05000000000000000000" pitchFamily="2" charset="2"/>
              <a:buChar char="¨"/>
            </a:pPr>
            <a:r>
              <a:rPr lang="de-DE" sz="1800" dirty="0">
                <a:sym typeface="Wingdings" panose="05000000000000000000" pitchFamily="2" charset="2"/>
              </a:rPr>
              <a:t>Termine für Regelbesprechungen sind verschickt, z.B. Teamsitzung, Managementreview, Kundenreview.</a:t>
            </a:r>
          </a:p>
          <a:p>
            <a:pPr marL="266700" indent="-266700">
              <a:buFont typeface="Wingdings" panose="05000000000000000000" pitchFamily="2" charset="2"/>
              <a:buChar char="¨"/>
            </a:pPr>
            <a:r>
              <a:rPr lang="de-DE" sz="1800" dirty="0">
                <a:sym typeface="Wingdings" panose="05000000000000000000" pitchFamily="2" charset="2"/>
              </a:rPr>
              <a:t>Tools für Dokumentation / Wikis / Tweets sind verfügbar, Regeln sind aufgesetzt und im Team vereinbart.</a:t>
            </a:r>
          </a:p>
          <a:p>
            <a:pPr marL="266700" indent="-266700"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Kommunikationsschnittstellen </a:t>
            </a:r>
            <a:r>
              <a:rPr lang="de-DE" sz="1800" dirty="0">
                <a:sym typeface="Wingdings" panose="05000000000000000000" pitchFamily="2" charset="2"/>
              </a:rPr>
              <a:t>mit externen Teams / Ansprechpartnern sind geklärt.</a:t>
            </a:r>
          </a:p>
        </p:txBody>
      </p:sp>
      <p:grpSp>
        <p:nvGrpSpPr>
          <p:cNvPr id="51" name="Gruppieren 50"/>
          <p:cNvGrpSpPr/>
          <p:nvPr/>
        </p:nvGrpSpPr>
        <p:grpSpPr>
          <a:xfrm>
            <a:off x="197621" y="2838183"/>
            <a:ext cx="540000" cy="540000"/>
            <a:chOff x="197621" y="2838183"/>
            <a:chExt cx="540000" cy="54000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1530" y="2919421"/>
              <a:ext cx="373147" cy="373147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Abgerundetes Rechteck 12"/>
            <p:cNvSpPr/>
            <p:nvPr/>
          </p:nvSpPr>
          <p:spPr>
            <a:xfrm>
              <a:off x="197621" y="2838183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197621" y="3507411"/>
            <a:ext cx="540000" cy="540000"/>
            <a:chOff x="197621" y="3507411"/>
            <a:chExt cx="540000" cy="540000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86" y="3582551"/>
              <a:ext cx="387775" cy="3877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Abgerundetes Rechteck 13"/>
            <p:cNvSpPr/>
            <p:nvPr/>
          </p:nvSpPr>
          <p:spPr>
            <a:xfrm>
              <a:off x="197621" y="350741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197621" y="830499"/>
            <a:ext cx="540000" cy="540000"/>
            <a:chOff x="197621" y="830499"/>
            <a:chExt cx="540000" cy="540000"/>
          </a:xfrm>
        </p:grpSpPr>
        <p:sp>
          <p:nvSpPr>
            <p:cNvPr id="10" name="Abgerundetes Rechteck 9"/>
            <p:cNvSpPr/>
            <p:nvPr/>
          </p:nvSpPr>
          <p:spPr>
            <a:xfrm>
              <a:off x="197621" y="83049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19" y="900997"/>
              <a:ext cx="399005" cy="3990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5" name="Gruppieren 54"/>
          <p:cNvGrpSpPr/>
          <p:nvPr/>
        </p:nvGrpSpPr>
        <p:grpSpPr>
          <a:xfrm>
            <a:off x="197621" y="5515095"/>
            <a:ext cx="540000" cy="540000"/>
            <a:chOff x="197621" y="5515095"/>
            <a:chExt cx="540000" cy="540000"/>
          </a:xfrm>
        </p:grpSpPr>
        <p:sp>
          <p:nvSpPr>
            <p:cNvPr id="17" name="Abgerundetes Rechteck 16"/>
            <p:cNvSpPr/>
            <p:nvPr/>
          </p:nvSpPr>
          <p:spPr>
            <a:xfrm>
              <a:off x="197621" y="551509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57" y="5578731"/>
              <a:ext cx="412729" cy="41272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6" name="Gruppieren 55"/>
          <p:cNvGrpSpPr/>
          <p:nvPr/>
        </p:nvGrpSpPr>
        <p:grpSpPr>
          <a:xfrm>
            <a:off x="197621" y="6184327"/>
            <a:ext cx="540000" cy="540000"/>
            <a:chOff x="197621" y="6184327"/>
            <a:chExt cx="540000" cy="540000"/>
          </a:xfrm>
        </p:grpSpPr>
        <p:sp>
          <p:nvSpPr>
            <p:cNvPr id="18" name="Abgerundetes Rechteck 17"/>
            <p:cNvSpPr/>
            <p:nvPr/>
          </p:nvSpPr>
          <p:spPr>
            <a:xfrm>
              <a:off x="197621" y="61843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6" y="6256669"/>
              <a:ext cx="402431" cy="39531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7" name="Gruppieren 46"/>
          <p:cNvGrpSpPr/>
          <p:nvPr/>
        </p:nvGrpSpPr>
        <p:grpSpPr>
          <a:xfrm>
            <a:off x="206874" y="161271"/>
            <a:ext cx="540000" cy="540000"/>
            <a:chOff x="206874" y="161271"/>
            <a:chExt cx="540000" cy="540000"/>
          </a:xfrm>
        </p:grpSpPr>
        <p:sp>
          <p:nvSpPr>
            <p:cNvPr id="28" name="Abgerundetes Rechteck 27"/>
            <p:cNvSpPr/>
            <p:nvPr/>
          </p:nvSpPr>
          <p:spPr>
            <a:xfrm>
              <a:off x="206874" y="16127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tern mit 5 Zacken 28"/>
            <p:cNvSpPr/>
            <p:nvPr/>
          </p:nvSpPr>
          <p:spPr>
            <a:xfrm>
              <a:off x="253192" y="229090"/>
              <a:ext cx="447364" cy="404363"/>
            </a:xfrm>
            <a:prstGeom prst="star5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197621" y="1499727"/>
            <a:ext cx="540000" cy="540000"/>
            <a:chOff x="197621" y="1499727"/>
            <a:chExt cx="540000" cy="540000"/>
          </a:xfrm>
        </p:grpSpPr>
        <p:sp>
          <p:nvSpPr>
            <p:cNvPr id="30" name="Abgerundetes Rechteck 29"/>
            <p:cNvSpPr/>
            <p:nvPr/>
          </p:nvSpPr>
          <p:spPr>
            <a:xfrm>
              <a:off x="197621" y="14997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6419" y="1568525"/>
              <a:ext cx="402405" cy="402405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15752"/>
              </p:ext>
            </p:extLst>
          </p:nvPr>
        </p:nvGraphicFramePr>
        <p:xfrm>
          <a:off x="817371" y="812389"/>
          <a:ext cx="11155287" cy="4422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29">
                  <a:extLst>
                    <a:ext uri="{9D8B030D-6E8A-4147-A177-3AD203B41FA5}">
                      <a16:colId xmlns:a16="http://schemas.microsoft.com/office/drawing/2014/main" val="477191159"/>
                    </a:ext>
                  </a:extLst>
                </a:gridCol>
                <a:gridCol w="2641830">
                  <a:extLst>
                    <a:ext uri="{9D8B030D-6E8A-4147-A177-3AD203B41FA5}">
                      <a16:colId xmlns:a16="http://schemas.microsoft.com/office/drawing/2014/main" val="3567847651"/>
                    </a:ext>
                  </a:extLst>
                </a:gridCol>
                <a:gridCol w="2691176">
                  <a:extLst>
                    <a:ext uri="{9D8B030D-6E8A-4147-A177-3AD203B41FA5}">
                      <a16:colId xmlns:a16="http://schemas.microsoft.com/office/drawing/2014/main" val="2083042477"/>
                    </a:ext>
                  </a:extLst>
                </a:gridCol>
                <a:gridCol w="2691176">
                  <a:extLst>
                    <a:ext uri="{9D8B030D-6E8A-4147-A177-3AD203B41FA5}">
                      <a16:colId xmlns:a16="http://schemas.microsoft.com/office/drawing/2014/main" val="3503705134"/>
                    </a:ext>
                  </a:extLst>
                </a:gridCol>
                <a:gridCol w="2691176">
                  <a:extLst>
                    <a:ext uri="{9D8B030D-6E8A-4147-A177-3AD203B41FA5}">
                      <a16:colId xmlns:a16="http://schemas.microsoft.com/office/drawing/2014/main" val="2292739656"/>
                    </a:ext>
                  </a:extLst>
                </a:gridCol>
              </a:tblGrid>
              <a:tr h="345082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Bezeichnung / Ereignis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Verantwortlich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Frequenz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Dokumentation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8062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Teamsitzung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Projektleiter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Wöchentlich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MoMs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861447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Offene Punkte Liste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Projektleiter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Täglich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Kanban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Raum 4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33418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Fachrolle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Täglich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Confluence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411598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232150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86164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575472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973978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907215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36657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778300"/>
                  </a:ext>
                </a:extLst>
              </a:tr>
            </a:tbl>
          </a:graphicData>
        </a:graphic>
      </p:graphicFrame>
      <p:grpSp>
        <p:nvGrpSpPr>
          <p:cNvPr id="58" name="Gruppieren 57"/>
          <p:cNvGrpSpPr/>
          <p:nvPr/>
        </p:nvGrpSpPr>
        <p:grpSpPr>
          <a:xfrm>
            <a:off x="197621" y="2168955"/>
            <a:ext cx="540000" cy="540000"/>
            <a:chOff x="197621" y="2168955"/>
            <a:chExt cx="540000" cy="540000"/>
          </a:xfrm>
        </p:grpSpPr>
        <p:sp>
          <p:nvSpPr>
            <p:cNvPr id="59" name="Abgerundetes Rechteck 58"/>
            <p:cNvSpPr/>
            <p:nvPr/>
          </p:nvSpPr>
          <p:spPr>
            <a:xfrm>
              <a:off x="197621" y="216895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0" name="Grafik 5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0" y="2225418"/>
              <a:ext cx="396643" cy="42707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0" name="Gruppieren 49"/>
          <p:cNvGrpSpPr/>
          <p:nvPr/>
        </p:nvGrpSpPr>
        <p:grpSpPr>
          <a:xfrm>
            <a:off x="197621" y="4176639"/>
            <a:ext cx="540000" cy="540000"/>
            <a:chOff x="197621" y="4176639"/>
            <a:chExt cx="540000" cy="540000"/>
          </a:xfrm>
        </p:grpSpPr>
        <p:sp>
          <p:nvSpPr>
            <p:cNvPr id="61" name="Abgerundetes Rechteck 60"/>
            <p:cNvSpPr/>
            <p:nvPr/>
          </p:nvSpPr>
          <p:spPr>
            <a:xfrm>
              <a:off x="197621" y="417663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Gewitterblitz 61"/>
            <p:cNvSpPr/>
            <p:nvPr/>
          </p:nvSpPr>
          <p:spPr>
            <a:xfrm rot="20922928" flipH="1">
              <a:off x="243166" y="4271611"/>
              <a:ext cx="448908" cy="350054"/>
            </a:xfrm>
            <a:prstGeom prst="lightningBol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97621" y="4845867"/>
            <a:ext cx="540000" cy="540000"/>
            <a:chOff x="197621" y="4845867"/>
            <a:chExt cx="540000" cy="540000"/>
          </a:xfrm>
        </p:grpSpPr>
        <p:pic>
          <p:nvPicPr>
            <p:cNvPr id="39" name="Grafik 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19" y="4905031"/>
              <a:ext cx="421672" cy="421672"/>
            </a:xfrm>
            <a:prstGeom prst="rect">
              <a:avLst/>
            </a:prstGeom>
            <a:ln>
              <a:noFill/>
            </a:ln>
          </p:spPr>
        </p:pic>
        <p:sp>
          <p:nvSpPr>
            <p:cNvPr id="40" name="Abgerundetes Rechteck 39"/>
            <p:cNvSpPr/>
            <p:nvPr/>
          </p:nvSpPr>
          <p:spPr>
            <a:xfrm>
              <a:off x="197621" y="484586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16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smtClean="0"/>
              <a:t>Status </a:t>
            </a:r>
            <a:r>
              <a:rPr lang="de-DE" sz="3200" b="1" smtClean="0"/>
              <a:t>der Ergebnisziele </a:t>
            </a:r>
            <a:r>
              <a:rPr lang="de-DE" sz="3200" b="1" dirty="0" smtClean="0"/>
              <a:t>und Annahmen berichten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817562" y="5235131"/>
            <a:ext cx="11155095" cy="1489193"/>
          </a:xfrm>
        </p:spPr>
        <p:txBody>
          <a:bodyPr>
            <a:noAutofit/>
          </a:bodyPr>
          <a:lstStyle/>
          <a:p>
            <a:pPr marL="266700" indent="-266700"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Was oben aufgeführt wird, </a:t>
            </a:r>
            <a:r>
              <a:rPr lang="de-DE" sz="1800" u="sng" dirty="0" smtClean="0">
                <a:sym typeface="Wingdings" panose="05000000000000000000" pitchFamily="2" charset="2"/>
              </a:rPr>
              <a:t>ist relevant und/oder erfolgskritisch</a:t>
            </a:r>
            <a:r>
              <a:rPr lang="de-DE" sz="1800" dirty="0" smtClean="0">
                <a:sym typeface="Wingdings" panose="05000000000000000000" pitchFamily="2" charset="2"/>
              </a:rPr>
              <a:t> (nicht aber nur einfach messbar).</a:t>
            </a:r>
          </a:p>
          <a:p>
            <a:pPr marL="266700" indent="-266700"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Alle Ergebnisziele wurden angemessen berücksichtigt.</a:t>
            </a:r>
          </a:p>
          <a:p>
            <a:pPr marL="266700" indent="-266700"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Annahmen / Restriktionen mit hohem Einfluss wurden angemessen berücksichtigt.</a:t>
            </a:r>
          </a:p>
          <a:p>
            <a:pPr marL="266700" indent="-266700"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Es ist klar, welche </a:t>
            </a:r>
            <a:r>
              <a:rPr lang="de-DE" sz="1800" dirty="0">
                <a:sym typeface="Wingdings" panose="05000000000000000000" pitchFamily="2" charset="2"/>
              </a:rPr>
              <a:t>Botschaft mit diesen Berichten an wen kommuniziert </a:t>
            </a:r>
            <a:r>
              <a:rPr lang="de-DE" sz="1800" dirty="0" smtClean="0">
                <a:sym typeface="Wingdings" panose="05000000000000000000" pitchFamily="2" charset="2"/>
              </a:rPr>
              <a:t>werden soll.</a:t>
            </a:r>
          </a:p>
        </p:txBody>
      </p:sp>
      <p:grpSp>
        <p:nvGrpSpPr>
          <p:cNvPr id="51" name="Gruppieren 50"/>
          <p:cNvGrpSpPr/>
          <p:nvPr/>
        </p:nvGrpSpPr>
        <p:grpSpPr>
          <a:xfrm>
            <a:off x="197621" y="2838183"/>
            <a:ext cx="540000" cy="540000"/>
            <a:chOff x="197621" y="2838183"/>
            <a:chExt cx="540000" cy="54000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1530" y="2919421"/>
              <a:ext cx="373147" cy="373147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Abgerundetes Rechteck 12"/>
            <p:cNvSpPr/>
            <p:nvPr/>
          </p:nvSpPr>
          <p:spPr>
            <a:xfrm>
              <a:off x="197621" y="2838183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197621" y="3507411"/>
            <a:ext cx="540000" cy="540000"/>
            <a:chOff x="197621" y="3507411"/>
            <a:chExt cx="540000" cy="540000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86" y="3582551"/>
              <a:ext cx="387775" cy="3877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Abgerundetes Rechteck 13"/>
            <p:cNvSpPr/>
            <p:nvPr/>
          </p:nvSpPr>
          <p:spPr>
            <a:xfrm>
              <a:off x="197621" y="350741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197621" y="830499"/>
            <a:ext cx="540000" cy="540000"/>
            <a:chOff x="197621" y="830499"/>
            <a:chExt cx="540000" cy="540000"/>
          </a:xfrm>
        </p:grpSpPr>
        <p:sp>
          <p:nvSpPr>
            <p:cNvPr id="10" name="Abgerundetes Rechteck 9"/>
            <p:cNvSpPr/>
            <p:nvPr/>
          </p:nvSpPr>
          <p:spPr>
            <a:xfrm>
              <a:off x="197621" y="83049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19" y="900997"/>
              <a:ext cx="399005" cy="3990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5" name="Gruppieren 54"/>
          <p:cNvGrpSpPr/>
          <p:nvPr/>
        </p:nvGrpSpPr>
        <p:grpSpPr>
          <a:xfrm>
            <a:off x="197621" y="5515095"/>
            <a:ext cx="540000" cy="540000"/>
            <a:chOff x="197621" y="5515095"/>
            <a:chExt cx="540000" cy="540000"/>
          </a:xfrm>
        </p:grpSpPr>
        <p:sp>
          <p:nvSpPr>
            <p:cNvPr id="17" name="Abgerundetes Rechteck 16"/>
            <p:cNvSpPr/>
            <p:nvPr/>
          </p:nvSpPr>
          <p:spPr>
            <a:xfrm>
              <a:off x="197621" y="551509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57" y="5578731"/>
              <a:ext cx="412729" cy="41272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6" name="Gruppieren 55"/>
          <p:cNvGrpSpPr/>
          <p:nvPr/>
        </p:nvGrpSpPr>
        <p:grpSpPr>
          <a:xfrm>
            <a:off x="197621" y="6184327"/>
            <a:ext cx="540000" cy="540000"/>
            <a:chOff x="197621" y="6184327"/>
            <a:chExt cx="540000" cy="540000"/>
          </a:xfrm>
        </p:grpSpPr>
        <p:sp>
          <p:nvSpPr>
            <p:cNvPr id="18" name="Abgerundetes Rechteck 17"/>
            <p:cNvSpPr/>
            <p:nvPr/>
          </p:nvSpPr>
          <p:spPr>
            <a:xfrm>
              <a:off x="197621" y="61843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6" y="6256669"/>
              <a:ext cx="402431" cy="39531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7" name="Gruppieren 46"/>
          <p:cNvGrpSpPr/>
          <p:nvPr/>
        </p:nvGrpSpPr>
        <p:grpSpPr>
          <a:xfrm>
            <a:off x="206874" y="161271"/>
            <a:ext cx="540000" cy="540000"/>
            <a:chOff x="206874" y="161271"/>
            <a:chExt cx="540000" cy="540000"/>
          </a:xfrm>
        </p:grpSpPr>
        <p:sp>
          <p:nvSpPr>
            <p:cNvPr id="28" name="Abgerundetes Rechteck 27"/>
            <p:cNvSpPr/>
            <p:nvPr/>
          </p:nvSpPr>
          <p:spPr>
            <a:xfrm>
              <a:off x="206874" y="16127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tern mit 5 Zacken 28"/>
            <p:cNvSpPr/>
            <p:nvPr/>
          </p:nvSpPr>
          <p:spPr>
            <a:xfrm>
              <a:off x="253192" y="229090"/>
              <a:ext cx="447364" cy="404363"/>
            </a:xfrm>
            <a:prstGeom prst="star5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197621" y="1499727"/>
            <a:ext cx="540000" cy="540000"/>
            <a:chOff x="197621" y="1499727"/>
            <a:chExt cx="540000" cy="540000"/>
          </a:xfrm>
        </p:grpSpPr>
        <p:sp>
          <p:nvSpPr>
            <p:cNvPr id="30" name="Abgerundetes Rechteck 29"/>
            <p:cNvSpPr/>
            <p:nvPr/>
          </p:nvSpPr>
          <p:spPr>
            <a:xfrm>
              <a:off x="197621" y="14997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6419" y="1568525"/>
              <a:ext cx="402405" cy="402405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87723"/>
              </p:ext>
            </p:extLst>
          </p:nvPr>
        </p:nvGraphicFramePr>
        <p:xfrm>
          <a:off x="817371" y="812389"/>
          <a:ext cx="11155286" cy="4422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05">
                  <a:extLst>
                    <a:ext uri="{9D8B030D-6E8A-4147-A177-3AD203B41FA5}">
                      <a16:colId xmlns:a16="http://schemas.microsoft.com/office/drawing/2014/main" val="477191159"/>
                    </a:ext>
                  </a:extLst>
                </a:gridCol>
                <a:gridCol w="4435387">
                  <a:extLst>
                    <a:ext uri="{9D8B030D-6E8A-4147-A177-3AD203B41FA5}">
                      <a16:colId xmlns:a16="http://schemas.microsoft.com/office/drawing/2014/main" val="3567847651"/>
                    </a:ext>
                  </a:extLst>
                </a:gridCol>
                <a:gridCol w="4435387">
                  <a:extLst>
                    <a:ext uri="{9D8B030D-6E8A-4147-A177-3AD203B41FA5}">
                      <a16:colId xmlns:a16="http://schemas.microsoft.com/office/drawing/2014/main" val="2083042477"/>
                    </a:ext>
                  </a:extLst>
                </a:gridCol>
                <a:gridCol w="1704707">
                  <a:extLst>
                    <a:ext uri="{9D8B030D-6E8A-4147-A177-3AD203B41FA5}">
                      <a16:colId xmlns:a16="http://schemas.microsoft.com/office/drawing/2014/main" val="3503705134"/>
                    </a:ext>
                  </a:extLst>
                </a:gridCol>
              </a:tblGrid>
              <a:tr h="345082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(Ergebnis-) Ziel / Randbedingung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Messung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Frequenz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8062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Ergebnisziel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(Fortschritt)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Ampelstatus / Einschätzung Verantwortliche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Wochen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861447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Anzahl Verfahrensanweisungen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Historische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Trend (Ist vs. Soll)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Wochen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33418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Durchlaufzeit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Historische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Trend (Ist vs. Soll)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Wochen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411598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Meilenstein Vor-Audit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Meilensteintrendanalyse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 Wochen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232150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Anzahl umgesetzter Anforderungen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Burnup</a:t>
                      </a:r>
                      <a:r>
                        <a:rPr lang="de-DE" dirty="0" smtClean="0"/>
                        <a:t>-Chart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r>
                        <a:rPr lang="de-DE" baseline="0" dirty="0" smtClean="0"/>
                        <a:t> Wochen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86164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Stückkosten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Historische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Trend (Ist vs. Soll)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Projektende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575472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Ergebnisziele (final)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Einschätzung im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Managementreview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Projektende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973978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907215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36657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778300"/>
                  </a:ext>
                </a:extLst>
              </a:tr>
            </a:tbl>
          </a:graphicData>
        </a:graphic>
      </p:graphicFrame>
      <p:grpSp>
        <p:nvGrpSpPr>
          <p:cNvPr id="58" name="Gruppieren 57"/>
          <p:cNvGrpSpPr/>
          <p:nvPr/>
        </p:nvGrpSpPr>
        <p:grpSpPr>
          <a:xfrm>
            <a:off x="197621" y="2168955"/>
            <a:ext cx="540000" cy="540000"/>
            <a:chOff x="197621" y="2168955"/>
            <a:chExt cx="540000" cy="540000"/>
          </a:xfrm>
        </p:grpSpPr>
        <p:sp>
          <p:nvSpPr>
            <p:cNvPr id="59" name="Abgerundetes Rechteck 58"/>
            <p:cNvSpPr/>
            <p:nvPr/>
          </p:nvSpPr>
          <p:spPr>
            <a:xfrm>
              <a:off x="197621" y="216895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0" name="Grafik 5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0" y="2225418"/>
              <a:ext cx="396643" cy="42707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0" name="Gruppieren 49"/>
          <p:cNvGrpSpPr/>
          <p:nvPr/>
        </p:nvGrpSpPr>
        <p:grpSpPr>
          <a:xfrm>
            <a:off x="197621" y="4176639"/>
            <a:ext cx="540000" cy="540000"/>
            <a:chOff x="197621" y="4176639"/>
            <a:chExt cx="540000" cy="540000"/>
          </a:xfrm>
        </p:grpSpPr>
        <p:sp>
          <p:nvSpPr>
            <p:cNvPr id="61" name="Abgerundetes Rechteck 60"/>
            <p:cNvSpPr/>
            <p:nvPr/>
          </p:nvSpPr>
          <p:spPr>
            <a:xfrm>
              <a:off x="197621" y="417663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Gewitterblitz 61"/>
            <p:cNvSpPr/>
            <p:nvPr/>
          </p:nvSpPr>
          <p:spPr>
            <a:xfrm rot="20922928" flipH="1">
              <a:off x="243166" y="4271611"/>
              <a:ext cx="448908" cy="350054"/>
            </a:xfrm>
            <a:prstGeom prst="lightningBol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197621" y="4845867"/>
            <a:ext cx="540000" cy="540000"/>
            <a:chOff x="197621" y="4845867"/>
            <a:chExt cx="540000" cy="540000"/>
          </a:xfrm>
        </p:grpSpPr>
        <p:pic>
          <p:nvPicPr>
            <p:cNvPr id="64" name="Grafik 63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19" y="4905031"/>
              <a:ext cx="421672" cy="421672"/>
            </a:xfrm>
            <a:prstGeom prst="rect">
              <a:avLst/>
            </a:prstGeom>
            <a:ln>
              <a:noFill/>
            </a:ln>
          </p:spPr>
        </p:pic>
        <p:sp>
          <p:nvSpPr>
            <p:cNvPr id="65" name="Abgerundetes Rechteck 64"/>
            <p:cNvSpPr/>
            <p:nvPr/>
          </p:nvSpPr>
          <p:spPr>
            <a:xfrm>
              <a:off x="197621" y="484586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34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smtClean="0"/>
              <a:t>Qualitätssicherung: Implizit und Explizit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817371" y="830500"/>
            <a:ext cx="5364354" cy="4684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u="sng" dirty="0" smtClean="0"/>
              <a:t>Welches Image will das Projektteam vermitteln?</a:t>
            </a:r>
          </a:p>
          <a:p>
            <a:pPr marL="0" indent="0">
              <a:buNone/>
            </a:pPr>
            <a:endParaRPr lang="de-DE" sz="1600" u="sng" dirty="0"/>
          </a:p>
          <a:p>
            <a:pPr marL="0" indent="0">
              <a:buNone/>
            </a:pPr>
            <a:endParaRPr lang="de-DE" sz="1600" u="sng" dirty="0" smtClean="0"/>
          </a:p>
          <a:p>
            <a:pPr marL="0" indent="0">
              <a:buNone/>
            </a:pPr>
            <a:endParaRPr lang="de-DE" sz="1600" u="sng" dirty="0"/>
          </a:p>
          <a:p>
            <a:pPr marL="0" indent="0">
              <a:buNone/>
            </a:pPr>
            <a:r>
              <a:rPr lang="de-DE" sz="1600" u="sng" dirty="0" smtClean="0"/>
              <a:t>Wie müssen wir uns</a:t>
            </a:r>
            <a:r>
              <a:rPr lang="de-DE" sz="1600" b="1" u="sng" dirty="0" smtClean="0"/>
              <a:t> </a:t>
            </a:r>
            <a:r>
              <a:rPr lang="de-DE" sz="1600" u="sng" dirty="0" smtClean="0"/>
              <a:t>dafür (konkret) verhalten?</a:t>
            </a:r>
          </a:p>
          <a:p>
            <a:pPr marL="0" indent="0">
              <a:buNone/>
            </a:pPr>
            <a:endParaRPr lang="de-DE" sz="1600" u="sng" dirty="0"/>
          </a:p>
          <a:p>
            <a:pPr marL="0" indent="0">
              <a:buNone/>
            </a:pPr>
            <a:endParaRPr lang="de-DE" sz="1600" u="sng" dirty="0" smtClean="0"/>
          </a:p>
          <a:p>
            <a:pPr marL="0" indent="0">
              <a:buNone/>
            </a:pPr>
            <a:endParaRPr lang="de-DE" sz="1600" u="sng" dirty="0"/>
          </a:p>
          <a:p>
            <a:pPr marL="0" indent="0">
              <a:buNone/>
            </a:pPr>
            <a:r>
              <a:rPr lang="de-DE" sz="1600" u="sng" dirty="0" smtClean="0"/>
              <a:t>Welche Haltung/Vorurteile haben wir, die das verhindern?</a:t>
            </a:r>
          </a:p>
        </p:txBody>
      </p:sp>
      <p:grpSp>
        <p:nvGrpSpPr>
          <p:cNvPr id="35" name="Gruppieren 34"/>
          <p:cNvGrpSpPr/>
          <p:nvPr/>
        </p:nvGrpSpPr>
        <p:grpSpPr>
          <a:xfrm>
            <a:off x="197621" y="2838183"/>
            <a:ext cx="540000" cy="540000"/>
            <a:chOff x="197621" y="2838183"/>
            <a:chExt cx="540000" cy="54000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1530" y="2919421"/>
              <a:ext cx="373147" cy="373147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Abgerundetes Rechteck 12"/>
            <p:cNvSpPr/>
            <p:nvPr/>
          </p:nvSpPr>
          <p:spPr>
            <a:xfrm>
              <a:off x="197621" y="2838183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197621" y="3507411"/>
            <a:ext cx="540000" cy="540000"/>
            <a:chOff x="197621" y="3507411"/>
            <a:chExt cx="540000" cy="540000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86" y="3582551"/>
              <a:ext cx="387775" cy="3877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Abgerundetes Rechteck 13"/>
            <p:cNvSpPr/>
            <p:nvPr/>
          </p:nvSpPr>
          <p:spPr>
            <a:xfrm>
              <a:off x="197621" y="350741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97621" y="4845867"/>
            <a:ext cx="540000" cy="540000"/>
            <a:chOff x="197621" y="4845867"/>
            <a:chExt cx="540000" cy="540000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19" y="4905031"/>
              <a:ext cx="421672" cy="421672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Abgerundetes Rechteck 15"/>
            <p:cNvSpPr/>
            <p:nvPr/>
          </p:nvSpPr>
          <p:spPr>
            <a:xfrm>
              <a:off x="197621" y="484586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97621" y="830499"/>
            <a:ext cx="540000" cy="540000"/>
            <a:chOff x="197621" y="830499"/>
            <a:chExt cx="540000" cy="540000"/>
          </a:xfrm>
        </p:grpSpPr>
        <p:sp>
          <p:nvSpPr>
            <p:cNvPr id="10" name="Abgerundetes Rechteck 9"/>
            <p:cNvSpPr/>
            <p:nvPr/>
          </p:nvSpPr>
          <p:spPr>
            <a:xfrm>
              <a:off x="197621" y="83049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19" y="900997"/>
              <a:ext cx="399005" cy="3990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" name="Gruppieren 20"/>
          <p:cNvGrpSpPr/>
          <p:nvPr/>
        </p:nvGrpSpPr>
        <p:grpSpPr>
          <a:xfrm>
            <a:off x="197621" y="2168955"/>
            <a:ext cx="540000" cy="540000"/>
            <a:chOff x="197621" y="2168955"/>
            <a:chExt cx="540000" cy="540000"/>
          </a:xfrm>
        </p:grpSpPr>
        <p:sp>
          <p:nvSpPr>
            <p:cNvPr id="12" name="Abgerundetes Rechteck 11"/>
            <p:cNvSpPr/>
            <p:nvPr/>
          </p:nvSpPr>
          <p:spPr>
            <a:xfrm>
              <a:off x="197621" y="216895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0" y="2225418"/>
              <a:ext cx="396643" cy="42707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" name="Gruppieren 36"/>
          <p:cNvGrpSpPr/>
          <p:nvPr/>
        </p:nvGrpSpPr>
        <p:grpSpPr>
          <a:xfrm>
            <a:off x="197621" y="4176639"/>
            <a:ext cx="540000" cy="540000"/>
            <a:chOff x="197621" y="4176639"/>
            <a:chExt cx="540000" cy="540000"/>
          </a:xfrm>
        </p:grpSpPr>
        <p:sp>
          <p:nvSpPr>
            <p:cNvPr id="15" name="Abgerundetes Rechteck 14"/>
            <p:cNvSpPr/>
            <p:nvPr/>
          </p:nvSpPr>
          <p:spPr>
            <a:xfrm>
              <a:off x="197621" y="417663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ewitterblitz 22"/>
            <p:cNvSpPr/>
            <p:nvPr/>
          </p:nvSpPr>
          <p:spPr>
            <a:xfrm rot="20922928" flipH="1">
              <a:off x="243166" y="4271611"/>
              <a:ext cx="448908" cy="350054"/>
            </a:xfrm>
            <a:prstGeom prst="lightningBol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97621" y="5515095"/>
            <a:ext cx="540000" cy="540000"/>
            <a:chOff x="197621" y="5515095"/>
            <a:chExt cx="540000" cy="540000"/>
          </a:xfrm>
        </p:grpSpPr>
        <p:sp>
          <p:nvSpPr>
            <p:cNvPr id="17" name="Abgerundetes Rechteck 16"/>
            <p:cNvSpPr/>
            <p:nvPr/>
          </p:nvSpPr>
          <p:spPr>
            <a:xfrm>
              <a:off x="197621" y="551509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57" y="5578731"/>
              <a:ext cx="412729" cy="41272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0" name="Gruppieren 39"/>
          <p:cNvGrpSpPr/>
          <p:nvPr/>
        </p:nvGrpSpPr>
        <p:grpSpPr>
          <a:xfrm>
            <a:off x="197621" y="6184327"/>
            <a:ext cx="540000" cy="540000"/>
            <a:chOff x="197621" y="6184327"/>
            <a:chExt cx="540000" cy="540000"/>
          </a:xfrm>
        </p:grpSpPr>
        <p:sp>
          <p:nvSpPr>
            <p:cNvPr id="18" name="Abgerundetes Rechteck 17"/>
            <p:cNvSpPr/>
            <p:nvPr/>
          </p:nvSpPr>
          <p:spPr>
            <a:xfrm>
              <a:off x="197621" y="61843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6" y="6256669"/>
              <a:ext cx="402431" cy="39531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" name="Gruppieren 1"/>
          <p:cNvGrpSpPr/>
          <p:nvPr/>
        </p:nvGrpSpPr>
        <p:grpSpPr>
          <a:xfrm>
            <a:off x="206874" y="161271"/>
            <a:ext cx="540000" cy="540000"/>
            <a:chOff x="206874" y="161271"/>
            <a:chExt cx="540000" cy="540000"/>
          </a:xfrm>
        </p:grpSpPr>
        <p:sp>
          <p:nvSpPr>
            <p:cNvPr id="28" name="Abgerundetes Rechteck 27"/>
            <p:cNvSpPr/>
            <p:nvPr/>
          </p:nvSpPr>
          <p:spPr>
            <a:xfrm>
              <a:off x="206874" y="16127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tern mit 5 Zacken 28"/>
            <p:cNvSpPr/>
            <p:nvPr/>
          </p:nvSpPr>
          <p:spPr>
            <a:xfrm>
              <a:off x="253192" y="229090"/>
              <a:ext cx="447364" cy="404363"/>
            </a:xfrm>
            <a:prstGeom prst="star5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Textplatzhalter 3"/>
          <p:cNvSpPr txBox="1">
            <a:spLocks/>
          </p:cNvSpPr>
          <p:nvPr/>
        </p:nvSpPr>
        <p:spPr>
          <a:xfrm>
            <a:off x="817562" y="5515095"/>
            <a:ext cx="11155095" cy="1209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Kritische Haltung oder Vorurteile sind als Risiko aufgeführt und Maßnahmen sind veranlasst.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Mit Anderen ist abgestimmt, welche Mindeststandards / Kriterien unsere Beistellungen erfüllen müssen.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Die gewünschte Wirkung je Maßnahme ist klar und trägt zu den Ergebniszielen bei.</a:t>
            </a:r>
          </a:p>
        </p:txBody>
      </p:sp>
      <p:grpSp>
        <p:nvGrpSpPr>
          <p:cNvPr id="42" name="Gruppieren 41"/>
          <p:cNvGrpSpPr/>
          <p:nvPr/>
        </p:nvGrpSpPr>
        <p:grpSpPr>
          <a:xfrm>
            <a:off x="197621" y="1499727"/>
            <a:ext cx="540000" cy="540000"/>
            <a:chOff x="197621" y="1499727"/>
            <a:chExt cx="540000" cy="540000"/>
          </a:xfrm>
        </p:grpSpPr>
        <p:sp>
          <p:nvSpPr>
            <p:cNvPr id="43" name="Abgerundetes Rechteck 42"/>
            <p:cNvSpPr/>
            <p:nvPr/>
          </p:nvSpPr>
          <p:spPr>
            <a:xfrm>
              <a:off x="197621" y="14997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6419" y="1568525"/>
              <a:ext cx="402405" cy="40240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platzhalter 3"/>
          <p:cNvSpPr txBox="1">
            <a:spLocks/>
          </p:cNvSpPr>
          <p:nvPr/>
        </p:nvSpPr>
        <p:spPr>
          <a:xfrm>
            <a:off x="6534149" y="830499"/>
            <a:ext cx="5590905" cy="4684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u="sng" dirty="0" smtClean="0"/>
              <a:t>Laufende Maßnahmen zur Qualitätssicherung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600" u="sng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sz="1600" u="sng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600" u="sng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u="sng" dirty="0" smtClean="0"/>
              <a:t>Einmalige Maßnahmen zur Qualitätssicherung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u="sng" dirty="0" smtClean="0"/>
              <a:t>Mindeststandards von anderen Teams / Kunden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41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smtClean="0"/>
              <a:t>Links und Verweise</a:t>
            </a:r>
            <a:endParaRPr lang="de-DE" b="1" dirty="0"/>
          </a:p>
        </p:txBody>
      </p:sp>
      <p:sp>
        <p:nvSpPr>
          <p:cNvPr id="46" name="Ellipse 45"/>
          <p:cNvSpPr/>
          <p:nvPr/>
        </p:nvSpPr>
        <p:spPr>
          <a:xfrm>
            <a:off x="198152" y="161798"/>
            <a:ext cx="539469" cy="5394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108000" bIns="0"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latin typeface="Monotype Corsiva" panose="03010101010201010101" pitchFamily="66" charset="0"/>
              </a:rPr>
              <a:t>i</a:t>
            </a:r>
            <a:endParaRPr lang="de-DE" sz="2800" b="1" dirty="0">
              <a:solidFill>
                <a:schemeClr val="tx1"/>
              </a:solidFill>
              <a:latin typeface="Monotype Corsiva" panose="03010101010201010101" pitchFamily="66" charset="0"/>
            </a:endParaRPr>
          </a:p>
        </p:txBody>
      </p:sp>
      <p:graphicFrame>
        <p:nvGraphicFramePr>
          <p:cNvPr id="48" name="Tabel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841736"/>
              </p:ext>
            </p:extLst>
          </p:nvPr>
        </p:nvGraphicFramePr>
        <p:xfrm>
          <a:off x="198153" y="812389"/>
          <a:ext cx="11774504" cy="5791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47">
                  <a:extLst>
                    <a:ext uri="{9D8B030D-6E8A-4147-A177-3AD203B41FA5}">
                      <a16:colId xmlns:a16="http://schemas.microsoft.com/office/drawing/2014/main" val="3567847651"/>
                    </a:ext>
                  </a:extLst>
                </a:gridCol>
                <a:gridCol w="3568700">
                  <a:extLst>
                    <a:ext uri="{9D8B030D-6E8A-4147-A177-3AD203B41FA5}">
                      <a16:colId xmlns:a16="http://schemas.microsoft.com/office/drawing/2014/main" val="2083042477"/>
                    </a:ext>
                  </a:extLst>
                </a:gridCol>
                <a:gridCol w="5508357">
                  <a:extLst>
                    <a:ext uri="{9D8B030D-6E8A-4147-A177-3AD203B41FA5}">
                      <a16:colId xmlns:a16="http://schemas.microsoft.com/office/drawing/2014/main" val="3503705134"/>
                    </a:ext>
                  </a:extLst>
                </a:gridCol>
              </a:tblGrid>
              <a:tr h="34508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Bezeichnung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Beschreibung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 / Zugang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8062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Projektverzeichnis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Sharepoint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Ablage für Projektdateien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Link:</a:t>
                      </a:r>
                    </a:p>
                    <a:p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Sharepoint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-ID: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861447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Projekt-Email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email@projekt.de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endParaRPr lang="de-DE" sz="14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PW: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secure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****</a:t>
                      </a:r>
                    </a:p>
                    <a:p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HowTo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33418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Globale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Abkürzungen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Abkürzungen der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Organisation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Link: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411598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Datentransfer mit Kunden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FTP Verzeichnis mit Kunden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aseline="0" dirty="0" smtClean="0"/>
                        <a:t>Link: </a:t>
                      </a:r>
                    </a:p>
                    <a:p>
                      <a:r>
                        <a:rPr lang="de-DE" sz="1400" baseline="0" dirty="0" err="1" smtClean="0"/>
                        <a:t>HowTo</a:t>
                      </a:r>
                      <a:r>
                        <a:rPr lang="de-DE" sz="1400" baseline="0" dirty="0" smtClean="0"/>
                        <a:t>: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232150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DOORS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Anforderungsmanagement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Link:</a:t>
                      </a:r>
                    </a:p>
                    <a:p>
                      <a:r>
                        <a:rPr lang="de-DE" sz="1400" dirty="0" err="1" smtClean="0"/>
                        <a:t>HowTo</a:t>
                      </a:r>
                      <a:r>
                        <a:rPr lang="de-DE" sz="1400" dirty="0" smtClean="0"/>
                        <a:t>: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86164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Jira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Ticketsysteme und Aufgabenplanung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Link:</a:t>
                      </a:r>
                    </a:p>
                    <a:p>
                      <a:r>
                        <a:rPr lang="de-DE" sz="1400" dirty="0" err="1" smtClean="0"/>
                        <a:t>HowTo</a:t>
                      </a:r>
                      <a:r>
                        <a:rPr lang="de-DE" sz="1400" dirty="0" smtClean="0"/>
                        <a:t>: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575472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Namenskonventionen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Vereinheitlichung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für Dokumenten- und Verzeichnisnamen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Link: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973978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907215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36657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778300"/>
                  </a:ext>
                </a:extLst>
              </a:tr>
              <a:tr h="493145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951474"/>
                  </a:ext>
                </a:extLst>
              </a:tr>
            </a:tbl>
          </a:graphicData>
        </a:graphic>
      </p:graphicFrame>
      <p:sp>
        <p:nvSpPr>
          <p:cNvPr id="11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33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70639" y="365125"/>
            <a:ext cx="10783161" cy="1325563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2894775" y="1687733"/>
            <a:ext cx="1886811" cy="1656361"/>
            <a:chOff x="3022050" y="1687733"/>
            <a:chExt cx="1886811" cy="1656361"/>
          </a:xfrm>
        </p:grpSpPr>
        <p:sp>
          <p:nvSpPr>
            <p:cNvPr id="5" name="Abgerundetes Rechteck 4"/>
            <p:cNvSpPr/>
            <p:nvPr/>
          </p:nvSpPr>
          <p:spPr>
            <a:xfrm>
              <a:off x="3022050" y="1687733"/>
              <a:ext cx="1886811" cy="165636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Ziele</a:t>
              </a:r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7580" y="1870611"/>
              <a:ext cx="1055750" cy="1055750"/>
            </a:xfrm>
            <a:prstGeom prst="rect">
              <a:avLst/>
            </a:prstGeom>
          </p:spPr>
        </p:pic>
      </p:grpSp>
      <p:grpSp>
        <p:nvGrpSpPr>
          <p:cNvPr id="43" name="Gruppieren 42"/>
          <p:cNvGrpSpPr/>
          <p:nvPr/>
        </p:nvGrpSpPr>
        <p:grpSpPr>
          <a:xfrm>
            <a:off x="7543047" y="1687733"/>
            <a:ext cx="1886811" cy="1656361"/>
            <a:chOff x="7622552" y="1687733"/>
            <a:chExt cx="1886811" cy="1656361"/>
          </a:xfrm>
        </p:grpSpPr>
        <p:sp>
          <p:nvSpPr>
            <p:cNvPr id="6" name="Abgerundetes Rechteck 5"/>
            <p:cNvSpPr/>
            <p:nvPr/>
          </p:nvSpPr>
          <p:spPr>
            <a:xfrm>
              <a:off x="7622552" y="1687733"/>
              <a:ext cx="1886811" cy="165636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Stakeholder</a:t>
              </a:r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6486" y="1835605"/>
              <a:ext cx="1078942" cy="1078942"/>
            </a:xfrm>
            <a:prstGeom prst="rect">
              <a:avLst/>
            </a:prstGeom>
          </p:spPr>
        </p:pic>
      </p:grpSp>
      <p:grpSp>
        <p:nvGrpSpPr>
          <p:cNvPr id="44" name="Gruppieren 43"/>
          <p:cNvGrpSpPr/>
          <p:nvPr/>
        </p:nvGrpSpPr>
        <p:grpSpPr>
          <a:xfrm>
            <a:off x="9867182" y="1687733"/>
            <a:ext cx="1886811" cy="1656361"/>
            <a:chOff x="9867182" y="1687733"/>
            <a:chExt cx="1886811" cy="1656361"/>
          </a:xfrm>
        </p:grpSpPr>
        <p:sp>
          <p:nvSpPr>
            <p:cNvPr id="7" name="Abgerundetes Rechteck 6"/>
            <p:cNvSpPr/>
            <p:nvPr/>
          </p:nvSpPr>
          <p:spPr>
            <a:xfrm>
              <a:off x="9867182" y="1687733"/>
              <a:ext cx="1886811" cy="165636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Termine</a:t>
              </a:r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82713" y="1870611"/>
              <a:ext cx="1055748" cy="1055748"/>
            </a:xfrm>
            <a:prstGeom prst="rect">
              <a:avLst/>
            </a:prstGeom>
          </p:spPr>
        </p:pic>
      </p:grpSp>
      <p:grpSp>
        <p:nvGrpSpPr>
          <p:cNvPr id="42" name="Gruppieren 41"/>
          <p:cNvGrpSpPr/>
          <p:nvPr/>
        </p:nvGrpSpPr>
        <p:grpSpPr>
          <a:xfrm>
            <a:off x="5218911" y="1687733"/>
            <a:ext cx="1886811" cy="1656361"/>
            <a:chOff x="5279296" y="1687733"/>
            <a:chExt cx="1886811" cy="1656361"/>
          </a:xfrm>
        </p:grpSpPr>
        <p:sp>
          <p:nvSpPr>
            <p:cNvPr id="11" name="Abgerundetes Rechteck 10"/>
            <p:cNvSpPr/>
            <p:nvPr/>
          </p:nvSpPr>
          <p:spPr>
            <a:xfrm>
              <a:off x="5279296" y="1687733"/>
              <a:ext cx="1886811" cy="165636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Restriktionen</a:t>
              </a:r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94827" y="1870611"/>
              <a:ext cx="1055748" cy="1055748"/>
            </a:xfrm>
            <a:prstGeom prst="rect">
              <a:avLst/>
            </a:prstGeom>
          </p:spPr>
        </p:pic>
      </p:grpSp>
      <p:grpSp>
        <p:nvGrpSpPr>
          <p:cNvPr id="47" name="Gruppieren 46"/>
          <p:cNvGrpSpPr/>
          <p:nvPr/>
        </p:nvGrpSpPr>
        <p:grpSpPr>
          <a:xfrm>
            <a:off x="5218911" y="3727071"/>
            <a:ext cx="1886811" cy="1656361"/>
            <a:chOff x="5279296" y="3727071"/>
            <a:chExt cx="1886811" cy="1656361"/>
          </a:xfrm>
        </p:grpSpPr>
        <p:sp>
          <p:nvSpPr>
            <p:cNvPr id="13" name="Abgerundetes Rechteck 12"/>
            <p:cNvSpPr/>
            <p:nvPr/>
          </p:nvSpPr>
          <p:spPr>
            <a:xfrm>
              <a:off x="5279296" y="3727071"/>
              <a:ext cx="1886811" cy="165636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4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Medien</a:t>
              </a:r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9875" y="3928263"/>
              <a:ext cx="965652" cy="965652"/>
            </a:xfrm>
            <a:prstGeom prst="rect">
              <a:avLst/>
            </a:prstGeom>
          </p:spPr>
        </p:pic>
      </p:grpSp>
      <p:grpSp>
        <p:nvGrpSpPr>
          <p:cNvPr id="40" name="Gruppieren 39"/>
          <p:cNvGrpSpPr/>
          <p:nvPr/>
        </p:nvGrpSpPr>
        <p:grpSpPr>
          <a:xfrm>
            <a:off x="570639" y="1687733"/>
            <a:ext cx="1886811" cy="1656361"/>
            <a:chOff x="691409" y="1687733"/>
            <a:chExt cx="1886811" cy="1656361"/>
          </a:xfrm>
        </p:grpSpPr>
        <p:sp>
          <p:nvSpPr>
            <p:cNvPr id="26" name="Abgerundetes Rechteck 25"/>
            <p:cNvSpPr/>
            <p:nvPr/>
          </p:nvSpPr>
          <p:spPr>
            <a:xfrm>
              <a:off x="691409" y="1687733"/>
              <a:ext cx="1886811" cy="165636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Vision</a:t>
              </a:r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tern mit 5 Zacken 27"/>
            <p:cNvSpPr/>
            <p:nvPr/>
          </p:nvSpPr>
          <p:spPr>
            <a:xfrm>
              <a:off x="1076703" y="1870611"/>
              <a:ext cx="1116223" cy="100893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894775" y="3727071"/>
            <a:ext cx="1886811" cy="1656361"/>
            <a:chOff x="3022050" y="3727071"/>
            <a:chExt cx="1886811" cy="1656361"/>
          </a:xfrm>
        </p:grpSpPr>
        <p:sp>
          <p:nvSpPr>
            <p:cNvPr id="12" name="Abgerundetes Rechteck 11"/>
            <p:cNvSpPr/>
            <p:nvPr/>
          </p:nvSpPr>
          <p:spPr>
            <a:xfrm>
              <a:off x="3022050" y="3727071"/>
              <a:ext cx="1886811" cy="165636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Risiken</a:t>
              </a:r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Gewitterblitz 28"/>
            <p:cNvSpPr/>
            <p:nvPr/>
          </p:nvSpPr>
          <p:spPr>
            <a:xfrm flipH="1">
              <a:off x="3508737" y="4154230"/>
              <a:ext cx="913437" cy="712289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9867182" y="3727071"/>
            <a:ext cx="1886811" cy="1656361"/>
            <a:chOff x="9867182" y="3727071"/>
            <a:chExt cx="1886811" cy="1656361"/>
          </a:xfrm>
        </p:grpSpPr>
        <p:sp>
          <p:nvSpPr>
            <p:cNvPr id="14" name="Abgerundetes Rechteck 13"/>
            <p:cNvSpPr/>
            <p:nvPr/>
          </p:nvSpPr>
          <p:spPr>
            <a:xfrm>
              <a:off x="9867182" y="3727071"/>
              <a:ext cx="1886811" cy="165636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Qualitätssicherung</a:t>
              </a:r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5003" y="4053021"/>
              <a:ext cx="931168" cy="914706"/>
            </a:xfrm>
            <a:prstGeom prst="rect">
              <a:avLst/>
            </a:prstGeom>
          </p:spPr>
        </p:pic>
      </p:grpSp>
      <p:grpSp>
        <p:nvGrpSpPr>
          <p:cNvPr id="45" name="Gruppieren 44"/>
          <p:cNvGrpSpPr/>
          <p:nvPr/>
        </p:nvGrpSpPr>
        <p:grpSpPr>
          <a:xfrm>
            <a:off x="570639" y="3727071"/>
            <a:ext cx="1886811" cy="1656361"/>
            <a:chOff x="691409" y="3727071"/>
            <a:chExt cx="1886811" cy="1656361"/>
          </a:xfrm>
        </p:grpSpPr>
        <p:sp>
          <p:nvSpPr>
            <p:cNvPr id="10" name="Abgerundetes Rechteck 9"/>
            <p:cNvSpPr/>
            <p:nvPr/>
          </p:nvSpPr>
          <p:spPr>
            <a:xfrm>
              <a:off x="691409" y="3727071"/>
              <a:ext cx="1886811" cy="165636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Projektteam</a:t>
              </a:r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5" name="Grafik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959" y="4032205"/>
              <a:ext cx="861710" cy="861710"/>
            </a:xfrm>
            <a:prstGeom prst="rect">
              <a:avLst/>
            </a:prstGeom>
          </p:spPr>
        </p:pic>
      </p:grpSp>
      <p:grpSp>
        <p:nvGrpSpPr>
          <p:cNvPr id="48" name="Gruppieren 47"/>
          <p:cNvGrpSpPr/>
          <p:nvPr/>
        </p:nvGrpSpPr>
        <p:grpSpPr>
          <a:xfrm>
            <a:off x="7543047" y="3727071"/>
            <a:ext cx="1886811" cy="1656361"/>
            <a:chOff x="7622552" y="3727071"/>
            <a:chExt cx="1886811" cy="1656361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2416" y="4126833"/>
              <a:ext cx="767082" cy="767082"/>
            </a:xfrm>
            <a:prstGeom prst="rect">
              <a:avLst/>
            </a:prstGeom>
          </p:spPr>
        </p:pic>
        <p:sp>
          <p:nvSpPr>
            <p:cNvPr id="39" name="Abgerundetes Rechteck 38"/>
            <p:cNvSpPr/>
            <p:nvPr/>
          </p:nvSpPr>
          <p:spPr>
            <a:xfrm>
              <a:off x="7622552" y="3727071"/>
              <a:ext cx="1886811" cy="165636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Berichte</a:t>
              </a:r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978416" y="577439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Links und Verweise</a:t>
            </a:r>
            <a:endParaRPr lang="de-DE" dirty="0"/>
          </a:p>
        </p:txBody>
      </p:sp>
      <p:sp>
        <p:nvSpPr>
          <p:cNvPr id="3" name="Ellipse 2"/>
          <p:cNvSpPr/>
          <p:nvPr/>
        </p:nvSpPr>
        <p:spPr>
          <a:xfrm>
            <a:off x="593122" y="5766409"/>
            <a:ext cx="385294" cy="3852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ctr"/>
            <a:r>
              <a:rPr lang="de-DE" sz="2800" dirty="0" smtClean="0">
                <a:solidFill>
                  <a:schemeClr val="tx1"/>
                </a:solidFill>
                <a:latin typeface="Monotype Corsiva" panose="03010101010201010101" pitchFamily="66" charset="0"/>
              </a:rPr>
              <a:t>i</a:t>
            </a:r>
            <a:endParaRPr lang="de-DE" sz="1400" dirty="0">
              <a:solidFill>
                <a:schemeClr val="tx1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2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smtClean="0"/>
              <a:t>Vision: Wozu?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smtClean="0"/>
              <a:t>Was ist der Nutzen aus dem Projekt?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Was tragen die Projektergebnisse zum Unternehmen bei?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Welche Vorteile bringen die Projektergebnisse?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Welche Nachteile erwarten wir, wenn die Projektergebnisse nicht eintreten (in 2, 5, mehr Jahren)?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Welche Vorteile hat das Projetteam / habe ich (persönlich) vom Projekt?</a:t>
            </a:r>
            <a:endParaRPr lang="de-DE" sz="2000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206874" y="161271"/>
            <a:ext cx="540000" cy="540000"/>
            <a:chOff x="206874" y="161271"/>
            <a:chExt cx="540000" cy="540000"/>
          </a:xfrm>
        </p:grpSpPr>
        <p:sp>
          <p:nvSpPr>
            <p:cNvPr id="7" name="Abgerundetes Rechteck 6"/>
            <p:cNvSpPr/>
            <p:nvPr/>
          </p:nvSpPr>
          <p:spPr>
            <a:xfrm>
              <a:off x="206874" y="16127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Stern mit 5 Zacken 7"/>
            <p:cNvSpPr/>
            <p:nvPr/>
          </p:nvSpPr>
          <p:spPr>
            <a:xfrm>
              <a:off x="253192" y="229090"/>
              <a:ext cx="447364" cy="404363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197621" y="2838183"/>
            <a:ext cx="540000" cy="540000"/>
            <a:chOff x="197621" y="2838183"/>
            <a:chExt cx="540000" cy="54000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1530" y="2919421"/>
              <a:ext cx="373147" cy="373147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Abgerundetes Rechteck 12"/>
            <p:cNvSpPr/>
            <p:nvPr/>
          </p:nvSpPr>
          <p:spPr>
            <a:xfrm>
              <a:off x="197621" y="2838183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197621" y="3507411"/>
            <a:ext cx="540000" cy="540000"/>
            <a:chOff x="197621" y="3507411"/>
            <a:chExt cx="540000" cy="540000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86" y="3582551"/>
              <a:ext cx="387775" cy="3877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Abgerundetes Rechteck 13"/>
            <p:cNvSpPr/>
            <p:nvPr/>
          </p:nvSpPr>
          <p:spPr>
            <a:xfrm>
              <a:off x="197621" y="350741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197621" y="4845867"/>
            <a:ext cx="540000" cy="540000"/>
            <a:chOff x="197621" y="4845867"/>
            <a:chExt cx="540000" cy="540000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19" y="4905031"/>
              <a:ext cx="421672" cy="421672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Abgerundetes Rechteck 15"/>
            <p:cNvSpPr/>
            <p:nvPr/>
          </p:nvSpPr>
          <p:spPr>
            <a:xfrm>
              <a:off x="197621" y="484586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97621" y="830499"/>
            <a:ext cx="540000" cy="540000"/>
            <a:chOff x="197621" y="830499"/>
            <a:chExt cx="540000" cy="540000"/>
          </a:xfrm>
        </p:grpSpPr>
        <p:sp>
          <p:nvSpPr>
            <p:cNvPr id="10" name="Abgerundetes Rechteck 9"/>
            <p:cNvSpPr/>
            <p:nvPr/>
          </p:nvSpPr>
          <p:spPr>
            <a:xfrm>
              <a:off x="197621" y="83049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19" y="900997"/>
              <a:ext cx="399005" cy="3990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6" name="Gruppieren 25"/>
          <p:cNvGrpSpPr/>
          <p:nvPr/>
        </p:nvGrpSpPr>
        <p:grpSpPr>
          <a:xfrm>
            <a:off x="197621" y="1499727"/>
            <a:ext cx="540000" cy="540000"/>
            <a:chOff x="197621" y="1499727"/>
            <a:chExt cx="540000" cy="540000"/>
          </a:xfrm>
        </p:grpSpPr>
        <p:sp>
          <p:nvSpPr>
            <p:cNvPr id="11" name="Abgerundetes Rechteck 10"/>
            <p:cNvSpPr/>
            <p:nvPr/>
          </p:nvSpPr>
          <p:spPr>
            <a:xfrm>
              <a:off x="197621" y="14997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6419" y="1568525"/>
              <a:ext cx="402405" cy="4024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7" name="Gruppieren 26"/>
          <p:cNvGrpSpPr/>
          <p:nvPr/>
        </p:nvGrpSpPr>
        <p:grpSpPr>
          <a:xfrm>
            <a:off x="197621" y="2168955"/>
            <a:ext cx="540000" cy="540000"/>
            <a:chOff x="197621" y="2168955"/>
            <a:chExt cx="540000" cy="540000"/>
          </a:xfrm>
        </p:grpSpPr>
        <p:sp>
          <p:nvSpPr>
            <p:cNvPr id="12" name="Abgerundetes Rechteck 11"/>
            <p:cNvSpPr/>
            <p:nvPr/>
          </p:nvSpPr>
          <p:spPr>
            <a:xfrm>
              <a:off x="197621" y="216895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0" y="2225418"/>
              <a:ext cx="396643" cy="42707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0" name="Gruppieren 29"/>
          <p:cNvGrpSpPr/>
          <p:nvPr/>
        </p:nvGrpSpPr>
        <p:grpSpPr>
          <a:xfrm>
            <a:off x="197621" y="4176639"/>
            <a:ext cx="540000" cy="540000"/>
            <a:chOff x="197621" y="4176639"/>
            <a:chExt cx="540000" cy="540000"/>
          </a:xfrm>
        </p:grpSpPr>
        <p:sp>
          <p:nvSpPr>
            <p:cNvPr id="15" name="Abgerundetes Rechteck 14"/>
            <p:cNvSpPr/>
            <p:nvPr/>
          </p:nvSpPr>
          <p:spPr>
            <a:xfrm>
              <a:off x="197621" y="417663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ewitterblitz 22"/>
            <p:cNvSpPr/>
            <p:nvPr/>
          </p:nvSpPr>
          <p:spPr>
            <a:xfrm rot="20922928" flipH="1">
              <a:off x="243166" y="4271611"/>
              <a:ext cx="448908" cy="350054"/>
            </a:xfrm>
            <a:prstGeom prst="lightningBol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97621" y="5515095"/>
            <a:ext cx="540000" cy="540000"/>
            <a:chOff x="197621" y="5515095"/>
            <a:chExt cx="540000" cy="540000"/>
          </a:xfrm>
        </p:grpSpPr>
        <p:sp>
          <p:nvSpPr>
            <p:cNvPr id="17" name="Abgerundetes Rechteck 16"/>
            <p:cNvSpPr/>
            <p:nvPr/>
          </p:nvSpPr>
          <p:spPr>
            <a:xfrm>
              <a:off x="197621" y="551509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57" y="5578731"/>
              <a:ext cx="412729" cy="41272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3" name="Gruppieren 32"/>
          <p:cNvGrpSpPr/>
          <p:nvPr/>
        </p:nvGrpSpPr>
        <p:grpSpPr>
          <a:xfrm>
            <a:off x="197621" y="6184327"/>
            <a:ext cx="540000" cy="540000"/>
            <a:chOff x="197621" y="6184327"/>
            <a:chExt cx="540000" cy="540000"/>
          </a:xfrm>
        </p:grpSpPr>
        <p:sp>
          <p:nvSpPr>
            <p:cNvPr id="18" name="Abgerundetes Rechteck 17"/>
            <p:cNvSpPr/>
            <p:nvPr/>
          </p:nvSpPr>
          <p:spPr>
            <a:xfrm>
              <a:off x="197621" y="61843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6" y="6256669"/>
              <a:ext cx="402431" cy="395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5" name="Foliennummernplatzhalter 3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21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smtClean="0"/>
              <a:t>Ziele und Ergebnisse: Was und Wie?</a:t>
            </a:r>
            <a:endParaRPr lang="de-DE" b="1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79786"/>
              </p:ext>
            </p:extLst>
          </p:nvPr>
        </p:nvGraphicFramePr>
        <p:xfrm>
          <a:off x="817371" y="844627"/>
          <a:ext cx="11155287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36">
                  <a:extLst>
                    <a:ext uri="{9D8B030D-6E8A-4147-A177-3AD203B41FA5}">
                      <a16:colId xmlns:a16="http://schemas.microsoft.com/office/drawing/2014/main" val="3955999079"/>
                    </a:ext>
                  </a:extLst>
                </a:gridCol>
                <a:gridCol w="7689393">
                  <a:extLst>
                    <a:ext uri="{9D8B030D-6E8A-4147-A177-3AD203B41FA5}">
                      <a16:colId xmlns:a16="http://schemas.microsoft.com/office/drawing/2014/main" val="10930808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155808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84196096"/>
                    </a:ext>
                  </a:extLst>
                </a:gridCol>
                <a:gridCol w="1241158">
                  <a:extLst>
                    <a:ext uri="{9D8B030D-6E8A-4147-A177-3AD203B41FA5}">
                      <a16:colId xmlns:a16="http://schemas.microsoft.com/office/drawing/2014/main" val="2610668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Ziel 1: &lt;Was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soll erreicht werden?&gt;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Verant-wortlich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Ziel-</a:t>
                      </a:r>
                      <a:b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Erfüllungs-grad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015583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Wie?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2537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953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0179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1034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371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4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Abhängigkeit zu anderen Zielen / Teams / Projekten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499282"/>
                  </a:ext>
                </a:extLst>
              </a:tr>
            </a:tbl>
          </a:graphicData>
        </a:graphic>
      </p:graphicFrame>
      <p:sp>
        <p:nvSpPr>
          <p:cNvPr id="26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817562" y="4905031"/>
            <a:ext cx="11155095" cy="181929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Jeder Verantwortliche hat das Ergebnisziel selbst vorgeschlagen oder diesem zumindest zugestimmt.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Jeder Verantwortliche kann das Ergebnisziel aus eigener Kraft erreichen.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Jeder Verantwortliche hat eine Vorstellung, wie das Ergebnisziel erreicht werden kann.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Jedes Ergebnisziel ist anspruchsvoll (ein Erfüllungsgrad von 80% sollte angestrebt werden).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Jedes Ergebnisziel ist messbar / bewertbar, vgl. Berichte.</a:t>
            </a:r>
            <a:endParaRPr lang="de-DE" sz="180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206874" y="161271"/>
            <a:ext cx="540000" cy="540000"/>
            <a:chOff x="206874" y="161271"/>
            <a:chExt cx="540000" cy="540000"/>
          </a:xfrm>
        </p:grpSpPr>
        <p:sp>
          <p:nvSpPr>
            <p:cNvPr id="29" name="Abgerundetes Rechteck 28"/>
            <p:cNvSpPr/>
            <p:nvPr/>
          </p:nvSpPr>
          <p:spPr>
            <a:xfrm>
              <a:off x="206874" y="16127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Stern mit 5 Zacken 29"/>
            <p:cNvSpPr/>
            <p:nvPr/>
          </p:nvSpPr>
          <p:spPr>
            <a:xfrm>
              <a:off x="253192" y="229090"/>
              <a:ext cx="447364" cy="404363"/>
            </a:xfrm>
            <a:prstGeom prst="star5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197621" y="2838183"/>
            <a:ext cx="540000" cy="540000"/>
            <a:chOff x="197621" y="2838183"/>
            <a:chExt cx="540000" cy="540000"/>
          </a:xfrm>
        </p:grpSpPr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1530" y="2919421"/>
              <a:ext cx="373147" cy="373147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Abgerundetes Rechteck 32"/>
            <p:cNvSpPr/>
            <p:nvPr/>
          </p:nvSpPr>
          <p:spPr>
            <a:xfrm>
              <a:off x="197621" y="2838183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197621" y="3507411"/>
            <a:ext cx="540000" cy="540000"/>
            <a:chOff x="197621" y="3507411"/>
            <a:chExt cx="540000" cy="540000"/>
          </a:xfrm>
        </p:grpSpPr>
        <p:pic>
          <p:nvPicPr>
            <p:cNvPr id="35" name="Grafik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86" y="3582551"/>
              <a:ext cx="387775" cy="387775"/>
            </a:xfrm>
            <a:prstGeom prst="rect">
              <a:avLst/>
            </a:prstGeom>
            <a:ln>
              <a:noFill/>
            </a:ln>
          </p:spPr>
        </p:pic>
        <p:sp>
          <p:nvSpPr>
            <p:cNvPr id="36" name="Abgerundetes Rechteck 35"/>
            <p:cNvSpPr/>
            <p:nvPr/>
          </p:nvSpPr>
          <p:spPr>
            <a:xfrm>
              <a:off x="197621" y="350741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197621" y="4845867"/>
            <a:ext cx="540000" cy="540000"/>
            <a:chOff x="197621" y="4845867"/>
            <a:chExt cx="540000" cy="540000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19" y="4905031"/>
              <a:ext cx="421672" cy="421672"/>
            </a:xfrm>
            <a:prstGeom prst="rect">
              <a:avLst/>
            </a:prstGeom>
            <a:ln>
              <a:noFill/>
            </a:ln>
          </p:spPr>
        </p:pic>
        <p:sp>
          <p:nvSpPr>
            <p:cNvPr id="39" name="Abgerundetes Rechteck 38"/>
            <p:cNvSpPr/>
            <p:nvPr/>
          </p:nvSpPr>
          <p:spPr>
            <a:xfrm>
              <a:off x="197621" y="484586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197621" y="830499"/>
            <a:ext cx="540000" cy="540000"/>
            <a:chOff x="197621" y="830499"/>
            <a:chExt cx="540000" cy="540000"/>
          </a:xfrm>
        </p:grpSpPr>
        <p:sp>
          <p:nvSpPr>
            <p:cNvPr id="41" name="Abgerundetes Rechteck 40"/>
            <p:cNvSpPr/>
            <p:nvPr/>
          </p:nvSpPr>
          <p:spPr>
            <a:xfrm>
              <a:off x="197621" y="83049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Grafik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19" y="900997"/>
              <a:ext cx="399005" cy="3990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3" name="Gruppieren 42"/>
          <p:cNvGrpSpPr/>
          <p:nvPr/>
        </p:nvGrpSpPr>
        <p:grpSpPr>
          <a:xfrm>
            <a:off x="197621" y="1499727"/>
            <a:ext cx="540000" cy="540000"/>
            <a:chOff x="197621" y="1499727"/>
            <a:chExt cx="540000" cy="540000"/>
          </a:xfrm>
        </p:grpSpPr>
        <p:sp>
          <p:nvSpPr>
            <p:cNvPr id="44" name="Abgerundetes Rechteck 43"/>
            <p:cNvSpPr/>
            <p:nvPr/>
          </p:nvSpPr>
          <p:spPr>
            <a:xfrm>
              <a:off x="197621" y="14997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Grafik 44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6419" y="1568525"/>
              <a:ext cx="402405" cy="4024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6" name="Gruppieren 45"/>
          <p:cNvGrpSpPr/>
          <p:nvPr/>
        </p:nvGrpSpPr>
        <p:grpSpPr>
          <a:xfrm>
            <a:off x="197621" y="2168955"/>
            <a:ext cx="540000" cy="540000"/>
            <a:chOff x="197621" y="2168955"/>
            <a:chExt cx="540000" cy="540000"/>
          </a:xfrm>
        </p:grpSpPr>
        <p:sp>
          <p:nvSpPr>
            <p:cNvPr id="47" name="Abgerundetes Rechteck 46"/>
            <p:cNvSpPr/>
            <p:nvPr/>
          </p:nvSpPr>
          <p:spPr>
            <a:xfrm>
              <a:off x="197621" y="216895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" name="Grafik 47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0" y="2225418"/>
              <a:ext cx="396643" cy="42707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9" name="Gruppieren 48"/>
          <p:cNvGrpSpPr/>
          <p:nvPr/>
        </p:nvGrpSpPr>
        <p:grpSpPr>
          <a:xfrm>
            <a:off x="197621" y="4176639"/>
            <a:ext cx="540000" cy="540000"/>
            <a:chOff x="197621" y="4176639"/>
            <a:chExt cx="540000" cy="540000"/>
          </a:xfrm>
        </p:grpSpPr>
        <p:sp>
          <p:nvSpPr>
            <p:cNvPr id="50" name="Abgerundetes Rechteck 49"/>
            <p:cNvSpPr/>
            <p:nvPr/>
          </p:nvSpPr>
          <p:spPr>
            <a:xfrm>
              <a:off x="197621" y="417663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Gewitterblitz 50"/>
            <p:cNvSpPr/>
            <p:nvPr/>
          </p:nvSpPr>
          <p:spPr>
            <a:xfrm rot="20922928" flipH="1">
              <a:off x="243166" y="4271611"/>
              <a:ext cx="448908" cy="350054"/>
            </a:xfrm>
            <a:prstGeom prst="lightningBol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197621" y="5515095"/>
            <a:ext cx="540000" cy="540000"/>
            <a:chOff x="197621" y="5515095"/>
            <a:chExt cx="540000" cy="540000"/>
          </a:xfrm>
        </p:grpSpPr>
        <p:sp>
          <p:nvSpPr>
            <p:cNvPr id="53" name="Abgerundetes Rechteck 52"/>
            <p:cNvSpPr/>
            <p:nvPr/>
          </p:nvSpPr>
          <p:spPr>
            <a:xfrm>
              <a:off x="197621" y="551509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" name="Grafik 53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57" y="5578731"/>
              <a:ext cx="412729" cy="41272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5" name="Gruppieren 54"/>
          <p:cNvGrpSpPr/>
          <p:nvPr/>
        </p:nvGrpSpPr>
        <p:grpSpPr>
          <a:xfrm>
            <a:off x="197621" y="6184327"/>
            <a:ext cx="540000" cy="540000"/>
            <a:chOff x="197621" y="6184327"/>
            <a:chExt cx="540000" cy="540000"/>
          </a:xfrm>
        </p:grpSpPr>
        <p:sp>
          <p:nvSpPr>
            <p:cNvPr id="56" name="Abgerundetes Rechteck 55"/>
            <p:cNvSpPr/>
            <p:nvPr/>
          </p:nvSpPr>
          <p:spPr>
            <a:xfrm>
              <a:off x="197621" y="61843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7" name="Grafik 5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6" y="6256669"/>
              <a:ext cx="402431" cy="395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52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smtClean="0"/>
              <a:t>Ziele und Ergebnisse: Was und Wie?</a:t>
            </a:r>
            <a:endParaRPr lang="de-DE" b="1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20454"/>
              </p:ext>
            </p:extLst>
          </p:nvPr>
        </p:nvGraphicFramePr>
        <p:xfrm>
          <a:off x="817371" y="844627"/>
          <a:ext cx="11155287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36">
                  <a:extLst>
                    <a:ext uri="{9D8B030D-6E8A-4147-A177-3AD203B41FA5}">
                      <a16:colId xmlns:a16="http://schemas.microsoft.com/office/drawing/2014/main" val="3955999079"/>
                    </a:ext>
                  </a:extLst>
                </a:gridCol>
                <a:gridCol w="7689393">
                  <a:extLst>
                    <a:ext uri="{9D8B030D-6E8A-4147-A177-3AD203B41FA5}">
                      <a16:colId xmlns:a16="http://schemas.microsoft.com/office/drawing/2014/main" val="10930808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155808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84196096"/>
                    </a:ext>
                  </a:extLst>
                </a:gridCol>
                <a:gridCol w="1241158">
                  <a:extLst>
                    <a:ext uri="{9D8B030D-6E8A-4147-A177-3AD203B41FA5}">
                      <a16:colId xmlns:a16="http://schemas.microsoft.com/office/drawing/2014/main" val="2610668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Ziel 2: &lt;Was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soll erreicht werden?&gt;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Verant-wortlich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Ziel-</a:t>
                      </a:r>
                      <a:b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Erfüllungs-grad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015583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Wie?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2537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953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0179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1034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371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4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Abhängigkeit zu anderen Zielen / Teams / Projekten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499282"/>
                  </a:ext>
                </a:extLst>
              </a:tr>
            </a:tbl>
          </a:graphicData>
        </a:graphic>
      </p:graphicFrame>
      <p:grpSp>
        <p:nvGrpSpPr>
          <p:cNvPr id="28" name="Gruppieren 27"/>
          <p:cNvGrpSpPr/>
          <p:nvPr/>
        </p:nvGrpSpPr>
        <p:grpSpPr>
          <a:xfrm>
            <a:off x="206874" y="161271"/>
            <a:ext cx="540000" cy="540000"/>
            <a:chOff x="206874" y="161271"/>
            <a:chExt cx="540000" cy="540000"/>
          </a:xfrm>
        </p:grpSpPr>
        <p:sp>
          <p:nvSpPr>
            <p:cNvPr id="29" name="Abgerundetes Rechteck 28"/>
            <p:cNvSpPr/>
            <p:nvPr/>
          </p:nvSpPr>
          <p:spPr>
            <a:xfrm>
              <a:off x="206874" y="16127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Stern mit 5 Zacken 29"/>
            <p:cNvSpPr/>
            <p:nvPr/>
          </p:nvSpPr>
          <p:spPr>
            <a:xfrm>
              <a:off x="253192" y="229090"/>
              <a:ext cx="447364" cy="404363"/>
            </a:xfrm>
            <a:prstGeom prst="star5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197621" y="2838183"/>
            <a:ext cx="540000" cy="540000"/>
            <a:chOff x="197621" y="2838183"/>
            <a:chExt cx="540000" cy="540000"/>
          </a:xfrm>
        </p:grpSpPr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1530" y="2919421"/>
              <a:ext cx="373147" cy="373147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Abgerundetes Rechteck 32"/>
            <p:cNvSpPr/>
            <p:nvPr/>
          </p:nvSpPr>
          <p:spPr>
            <a:xfrm>
              <a:off x="197621" y="2838183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197621" y="3507411"/>
            <a:ext cx="540000" cy="540000"/>
            <a:chOff x="197621" y="3507411"/>
            <a:chExt cx="540000" cy="540000"/>
          </a:xfrm>
        </p:grpSpPr>
        <p:pic>
          <p:nvPicPr>
            <p:cNvPr id="35" name="Grafik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86" y="3582551"/>
              <a:ext cx="387775" cy="387775"/>
            </a:xfrm>
            <a:prstGeom prst="rect">
              <a:avLst/>
            </a:prstGeom>
            <a:ln>
              <a:noFill/>
            </a:ln>
          </p:spPr>
        </p:pic>
        <p:sp>
          <p:nvSpPr>
            <p:cNvPr id="36" name="Abgerundetes Rechteck 35"/>
            <p:cNvSpPr/>
            <p:nvPr/>
          </p:nvSpPr>
          <p:spPr>
            <a:xfrm>
              <a:off x="197621" y="350741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197621" y="4845867"/>
            <a:ext cx="540000" cy="540000"/>
            <a:chOff x="197621" y="4845867"/>
            <a:chExt cx="540000" cy="540000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19" y="4905031"/>
              <a:ext cx="421672" cy="421672"/>
            </a:xfrm>
            <a:prstGeom prst="rect">
              <a:avLst/>
            </a:prstGeom>
            <a:ln>
              <a:noFill/>
            </a:ln>
          </p:spPr>
        </p:pic>
        <p:sp>
          <p:nvSpPr>
            <p:cNvPr id="39" name="Abgerundetes Rechteck 38"/>
            <p:cNvSpPr/>
            <p:nvPr/>
          </p:nvSpPr>
          <p:spPr>
            <a:xfrm>
              <a:off x="197621" y="484586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197621" y="830499"/>
            <a:ext cx="540000" cy="540000"/>
            <a:chOff x="197621" y="830499"/>
            <a:chExt cx="540000" cy="540000"/>
          </a:xfrm>
        </p:grpSpPr>
        <p:sp>
          <p:nvSpPr>
            <p:cNvPr id="41" name="Abgerundetes Rechteck 40"/>
            <p:cNvSpPr/>
            <p:nvPr/>
          </p:nvSpPr>
          <p:spPr>
            <a:xfrm>
              <a:off x="197621" y="83049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Grafik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19" y="900997"/>
              <a:ext cx="399005" cy="3990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3" name="Gruppieren 42"/>
          <p:cNvGrpSpPr/>
          <p:nvPr/>
        </p:nvGrpSpPr>
        <p:grpSpPr>
          <a:xfrm>
            <a:off x="197621" y="1499727"/>
            <a:ext cx="540000" cy="540000"/>
            <a:chOff x="197621" y="1499727"/>
            <a:chExt cx="540000" cy="540000"/>
          </a:xfrm>
        </p:grpSpPr>
        <p:sp>
          <p:nvSpPr>
            <p:cNvPr id="44" name="Abgerundetes Rechteck 43"/>
            <p:cNvSpPr/>
            <p:nvPr/>
          </p:nvSpPr>
          <p:spPr>
            <a:xfrm>
              <a:off x="197621" y="14997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Grafik 44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6419" y="1568525"/>
              <a:ext cx="402405" cy="4024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6" name="Gruppieren 45"/>
          <p:cNvGrpSpPr/>
          <p:nvPr/>
        </p:nvGrpSpPr>
        <p:grpSpPr>
          <a:xfrm>
            <a:off x="197621" y="2168955"/>
            <a:ext cx="540000" cy="540000"/>
            <a:chOff x="197621" y="2168955"/>
            <a:chExt cx="540000" cy="540000"/>
          </a:xfrm>
        </p:grpSpPr>
        <p:sp>
          <p:nvSpPr>
            <p:cNvPr id="47" name="Abgerundetes Rechteck 46"/>
            <p:cNvSpPr/>
            <p:nvPr/>
          </p:nvSpPr>
          <p:spPr>
            <a:xfrm>
              <a:off x="197621" y="216895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" name="Grafik 47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0" y="2225418"/>
              <a:ext cx="396643" cy="42707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9" name="Gruppieren 48"/>
          <p:cNvGrpSpPr/>
          <p:nvPr/>
        </p:nvGrpSpPr>
        <p:grpSpPr>
          <a:xfrm>
            <a:off x="197621" y="4176639"/>
            <a:ext cx="540000" cy="540000"/>
            <a:chOff x="197621" y="4176639"/>
            <a:chExt cx="540000" cy="540000"/>
          </a:xfrm>
        </p:grpSpPr>
        <p:sp>
          <p:nvSpPr>
            <p:cNvPr id="50" name="Abgerundetes Rechteck 49"/>
            <p:cNvSpPr/>
            <p:nvPr/>
          </p:nvSpPr>
          <p:spPr>
            <a:xfrm>
              <a:off x="197621" y="417663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Gewitterblitz 50"/>
            <p:cNvSpPr/>
            <p:nvPr/>
          </p:nvSpPr>
          <p:spPr>
            <a:xfrm rot="20922928" flipH="1">
              <a:off x="243166" y="4271611"/>
              <a:ext cx="448908" cy="350054"/>
            </a:xfrm>
            <a:prstGeom prst="lightningBol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197621" y="5515095"/>
            <a:ext cx="540000" cy="540000"/>
            <a:chOff x="197621" y="5515095"/>
            <a:chExt cx="540000" cy="540000"/>
          </a:xfrm>
        </p:grpSpPr>
        <p:sp>
          <p:nvSpPr>
            <p:cNvPr id="53" name="Abgerundetes Rechteck 52"/>
            <p:cNvSpPr/>
            <p:nvPr/>
          </p:nvSpPr>
          <p:spPr>
            <a:xfrm>
              <a:off x="197621" y="551509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" name="Grafik 53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57" y="5578731"/>
              <a:ext cx="412729" cy="41272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5" name="Gruppieren 54"/>
          <p:cNvGrpSpPr/>
          <p:nvPr/>
        </p:nvGrpSpPr>
        <p:grpSpPr>
          <a:xfrm>
            <a:off x="197621" y="6184327"/>
            <a:ext cx="540000" cy="540000"/>
            <a:chOff x="197621" y="6184327"/>
            <a:chExt cx="540000" cy="540000"/>
          </a:xfrm>
        </p:grpSpPr>
        <p:sp>
          <p:nvSpPr>
            <p:cNvPr id="56" name="Abgerundetes Rechteck 55"/>
            <p:cNvSpPr/>
            <p:nvPr/>
          </p:nvSpPr>
          <p:spPr>
            <a:xfrm>
              <a:off x="197621" y="61843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7" name="Grafik 5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6" y="6256669"/>
              <a:ext cx="402431" cy="395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Foliennummernplatzhalt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817562" y="4905031"/>
            <a:ext cx="11155095" cy="181929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Jeder Verantwortliche hat das Ergebnisziel selbst vorgeschlagen oder diesem zumindest zugestimmt.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Jeder Verantwortliche kann das Ergebnisziel aus eigener Kraft erreichen.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Jeder Verantwortliche hat eine Vorstellung, wie das Ergebnisziel erreicht werden kann.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Jedes Ergebnisziel ist anspruchsvoll (ein Erfüllungsgrad von 80% sollte angestrebt werden).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Jedes Ergebnisziel ist messbar / bewertbar, vgl. Berichte.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8404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smtClean="0"/>
              <a:t>Ziele und Ergebnisse: Was und Wie?</a:t>
            </a:r>
            <a:endParaRPr lang="de-DE" b="1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206874" y="161271"/>
            <a:ext cx="540000" cy="540000"/>
            <a:chOff x="206874" y="161271"/>
            <a:chExt cx="540000" cy="540000"/>
          </a:xfrm>
        </p:grpSpPr>
        <p:sp>
          <p:nvSpPr>
            <p:cNvPr id="7" name="Abgerundetes Rechteck 6"/>
            <p:cNvSpPr/>
            <p:nvPr/>
          </p:nvSpPr>
          <p:spPr>
            <a:xfrm>
              <a:off x="206874" y="16127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Stern mit 5 Zacken 7"/>
            <p:cNvSpPr/>
            <p:nvPr/>
          </p:nvSpPr>
          <p:spPr>
            <a:xfrm>
              <a:off x="253192" y="229090"/>
              <a:ext cx="447364" cy="404363"/>
            </a:xfrm>
            <a:prstGeom prst="star5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197621" y="2838183"/>
            <a:ext cx="540000" cy="540000"/>
            <a:chOff x="197621" y="2838183"/>
            <a:chExt cx="540000" cy="54000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1530" y="2919421"/>
              <a:ext cx="373147" cy="373147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Abgerundetes Rechteck 12"/>
            <p:cNvSpPr/>
            <p:nvPr/>
          </p:nvSpPr>
          <p:spPr>
            <a:xfrm>
              <a:off x="197621" y="2838183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97621" y="3507411"/>
            <a:ext cx="540000" cy="540000"/>
            <a:chOff x="197621" y="3507411"/>
            <a:chExt cx="540000" cy="540000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86" y="3582551"/>
              <a:ext cx="387775" cy="3877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Abgerundetes Rechteck 13"/>
            <p:cNvSpPr/>
            <p:nvPr/>
          </p:nvSpPr>
          <p:spPr>
            <a:xfrm>
              <a:off x="197621" y="350741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97621" y="4845867"/>
            <a:ext cx="540000" cy="540000"/>
            <a:chOff x="197621" y="4845867"/>
            <a:chExt cx="540000" cy="540000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19" y="4905031"/>
              <a:ext cx="421672" cy="421672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Abgerundetes Rechteck 15"/>
            <p:cNvSpPr/>
            <p:nvPr/>
          </p:nvSpPr>
          <p:spPr>
            <a:xfrm>
              <a:off x="197621" y="484586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197621" y="830499"/>
            <a:ext cx="540000" cy="540000"/>
            <a:chOff x="197621" y="830499"/>
            <a:chExt cx="540000" cy="540000"/>
          </a:xfrm>
        </p:grpSpPr>
        <p:sp>
          <p:nvSpPr>
            <p:cNvPr id="10" name="Abgerundetes Rechteck 9"/>
            <p:cNvSpPr/>
            <p:nvPr/>
          </p:nvSpPr>
          <p:spPr>
            <a:xfrm>
              <a:off x="197621" y="83049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19" y="900997"/>
              <a:ext cx="399005" cy="3990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" name="Gruppieren 20"/>
          <p:cNvGrpSpPr/>
          <p:nvPr/>
        </p:nvGrpSpPr>
        <p:grpSpPr>
          <a:xfrm>
            <a:off x="197621" y="1499727"/>
            <a:ext cx="540000" cy="540000"/>
            <a:chOff x="197621" y="1499727"/>
            <a:chExt cx="540000" cy="540000"/>
          </a:xfrm>
        </p:grpSpPr>
        <p:sp>
          <p:nvSpPr>
            <p:cNvPr id="11" name="Abgerundetes Rechteck 10"/>
            <p:cNvSpPr/>
            <p:nvPr/>
          </p:nvSpPr>
          <p:spPr>
            <a:xfrm>
              <a:off x="197621" y="14997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6419" y="1568525"/>
              <a:ext cx="402405" cy="4024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8" name="Gruppieren 27"/>
          <p:cNvGrpSpPr/>
          <p:nvPr/>
        </p:nvGrpSpPr>
        <p:grpSpPr>
          <a:xfrm>
            <a:off x="197621" y="2168955"/>
            <a:ext cx="540000" cy="540000"/>
            <a:chOff x="197621" y="2168955"/>
            <a:chExt cx="540000" cy="540000"/>
          </a:xfrm>
        </p:grpSpPr>
        <p:sp>
          <p:nvSpPr>
            <p:cNvPr id="12" name="Abgerundetes Rechteck 11"/>
            <p:cNvSpPr/>
            <p:nvPr/>
          </p:nvSpPr>
          <p:spPr>
            <a:xfrm>
              <a:off x="197621" y="216895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0" y="2225418"/>
              <a:ext cx="396643" cy="42707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1" name="Gruppieren 30"/>
          <p:cNvGrpSpPr/>
          <p:nvPr/>
        </p:nvGrpSpPr>
        <p:grpSpPr>
          <a:xfrm>
            <a:off x="197621" y="4176639"/>
            <a:ext cx="540000" cy="540000"/>
            <a:chOff x="197621" y="4176639"/>
            <a:chExt cx="540000" cy="540000"/>
          </a:xfrm>
        </p:grpSpPr>
        <p:sp>
          <p:nvSpPr>
            <p:cNvPr id="15" name="Abgerundetes Rechteck 14"/>
            <p:cNvSpPr/>
            <p:nvPr/>
          </p:nvSpPr>
          <p:spPr>
            <a:xfrm>
              <a:off x="197621" y="417663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ewitterblitz 22"/>
            <p:cNvSpPr/>
            <p:nvPr/>
          </p:nvSpPr>
          <p:spPr>
            <a:xfrm rot="20922928" flipH="1">
              <a:off x="243166" y="4271611"/>
              <a:ext cx="448908" cy="350054"/>
            </a:xfrm>
            <a:prstGeom prst="lightningBol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197621" y="5515095"/>
            <a:ext cx="540000" cy="540000"/>
            <a:chOff x="197621" y="5515095"/>
            <a:chExt cx="540000" cy="540000"/>
          </a:xfrm>
        </p:grpSpPr>
        <p:sp>
          <p:nvSpPr>
            <p:cNvPr id="17" name="Abgerundetes Rechteck 16"/>
            <p:cNvSpPr/>
            <p:nvPr/>
          </p:nvSpPr>
          <p:spPr>
            <a:xfrm>
              <a:off x="197621" y="551509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57" y="5578731"/>
              <a:ext cx="412729" cy="41272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4" name="Gruppieren 33"/>
          <p:cNvGrpSpPr/>
          <p:nvPr/>
        </p:nvGrpSpPr>
        <p:grpSpPr>
          <a:xfrm>
            <a:off x="197621" y="6184327"/>
            <a:ext cx="540000" cy="540000"/>
            <a:chOff x="197621" y="6184327"/>
            <a:chExt cx="540000" cy="540000"/>
          </a:xfrm>
        </p:grpSpPr>
        <p:sp>
          <p:nvSpPr>
            <p:cNvPr id="18" name="Abgerundetes Rechteck 17"/>
            <p:cNvSpPr/>
            <p:nvPr/>
          </p:nvSpPr>
          <p:spPr>
            <a:xfrm>
              <a:off x="197621" y="61843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6" y="6256669"/>
              <a:ext cx="402431" cy="395316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95490"/>
              </p:ext>
            </p:extLst>
          </p:nvPr>
        </p:nvGraphicFramePr>
        <p:xfrm>
          <a:off x="817371" y="844627"/>
          <a:ext cx="11155287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36">
                  <a:extLst>
                    <a:ext uri="{9D8B030D-6E8A-4147-A177-3AD203B41FA5}">
                      <a16:colId xmlns:a16="http://schemas.microsoft.com/office/drawing/2014/main" val="3955999079"/>
                    </a:ext>
                  </a:extLst>
                </a:gridCol>
                <a:gridCol w="7689393">
                  <a:extLst>
                    <a:ext uri="{9D8B030D-6E8A-4147-A177-3AD203B41FA5}">
                      <a16:colId xmlns:a16="http://schemas.microsoft.com/office/drawing/2014/main" val="10930808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155808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84196096"/>
                    </a:ext>
                  </a:extLst>
                </a:gridCol>
                <a:gridCol w="1241158">
                  <a:extLst>
                    <a:ext uri="{9D8B030D-6E8A-4147-A177-3AD203B41FA5}">
                      <a16:colId xmlns:a16="http://schemas.microsoft.com/office/drawing/2014/main" val="2610668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Ziel 3: &lt;Was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soll erreicht werden?&gt;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Verant-wortlich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Ziel-</a:t>
                      </a:r>
                      <a:b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Erfüllungs-grad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015583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Wie?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2537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953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0179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1034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371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4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Abhängigkeit zu anderen Zielen / Teams / Projekten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499282"/>
                  </a:ext>
                </a:extLst>
              </a:tr>
            </a:tbl>
          </a:graphicData>
        </a:graphic>
      </p:graphicFrame>
      <p:sp>
        <p:nvSpPr>
          <p:cNvPr id="38" name="Foliennummernplatzhalter 3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817562" y="4905031"/>
            <a:ext cx="11155095" cy="181929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Jeder Verantwortliche hat das Ergebnisziel selbst vorgeschlagen oder diesem zumindest zugestimmt.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Jeder Verantwortliche kann das Ergebnisziel aus eigener Kraft erreichen.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Jeder Verantwortliche hat eine Vorstellung, wie das Ergebnisziel erreicht werden kann.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Jedes Ergebnisziel ist anspruchsvoll (ein Erfüllungsgrad von 80% sollte angestrebt werden).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Jedes Ergebnisziel ist messbar / bewertbar, vgl. Berichte.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22077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smtClean="0"/>
              <a:t>Randbedingungen und Annahmen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817563" y="830499"/>
            <a:ext cx="4840288" cy="4748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u="sng" dirty="0" smtClean="0"/>
              <a:t>Aktivitäten / Ereignisse vor dem Projekt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r>
              <a:rPr lang="de-DE" sz="1600" u="sng" dirty="0" smtClean="0"/>
              <a:t>Zeitlich / Termine</a:t>
            </a:r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u="sng" dirty="0" smtClean="0"/>
              <a:t>Budget / Aufwand</a:t>
            </a:r>
          </a:p>
          <a:p>
            <a:pPr marL="0" indent="0">
              <a:buNone/>
            </a:pPr>
            <a:endParaRPr lang="de-DE" sz="1600" dirty="0" smtClean="0"/>
          </a:p>
        </p:txBody>
      </p:sp>
      <p:grpSp>
        <p:nvGrpSpPr>
          <p:cNvPr id="35" name="Gruppieren 34"/>
          <p:cNvGrpSpPr/>
          <p:nvPr/>
        </p:nvGrpSpPr>
        <p:grpSpPr>
          <a:xfrm>
            <a:off x="197621" y="2838183"/>
            <a:ext cx="540000" cy="540000"/>
            <a:chOff x="197621" y="2838183"/>
            <a:chExt cx="540000" cy="54000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1530" y="2919421"/>
              <a:ext cx="373147" cy="373147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Abgerundetes Rechteck 12"/>
            <p:cNvSpPr/>
            <p:nvPr/>
          </p:nvSpPr>
          <p:spPr>
            <a:xfrm>
              <a:off x="197621" y="2838183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197621" y="3507411"/>
            <a:ext cx="540000" cy="540000"/>
            <a:chOff x="197621" y="3507411"/>
            <a:chExt cx="540000" cy="540000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86" y="3582551"/>
              <a:ext cx="387775" cy="3877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Abgerundetes Rechteck 13"/>
            <p:cNvSpPr/>
            <p:nvPr/>
          </p:nvSpPr>
          <p:spPr>
            <a:xfrm>
              <a:off x="197621" y="350741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97621" y="4845867"/>
            <a:ext cx="540000" cy="540000"/>
            <a:chOff x="197621" y="4845867"/>
            <a:chExt cx="540000" cy="540000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19" y="4905031"/>
              <a:ext cx="421672" cy="421672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Abgerundetes Rechteck 15"/>
            <p:cNvSpPr/>
            <p:nvPr/>
          </p:nvSpPr>
          <p:spPr>
            <a:xfrm>
              <a:off x="197621" y="484586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97621" y="830499"/>
            <a:ext cx="540000" cy="540000"/>
            <a:chOff x="197621" y="830499"/>
            <a:chExt cx="540000" cy="540000"/>
          </a:xfrm>
        </p:grpSpPr>
        <p:sp>
          <p:nvSpPr>
            <p:cNvPr id="10" name="Abgerundetes Rechteck 9"/>
            <p:cNvSpPr/>
            <p:nvPr/>
          </p:nvSpPr>
          <p:spPr>
            <a:xfrm>
              <a:off x="197621" y="83049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19" y="900997"/>
              <a:ext cx="399005" cy="3990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" name="Gruppieren 20"/>
          <p:cNvGrpSpPr/>
          <p:nvPr/>
        </p:nvGrpSpPr>
        <p:grpSpPr>
          <a:xfrm>
            <a:off x="197621" y="2168955"/>
            <a:ext cx="540000" cy="540000"/>
            <a:chOff x="197621" y="2168955"/>
            <a:chExt cx="540000" cy="540000"/>
          </a:xfrm>
        </p:grpSpPr>
        <p:sp>
          <p:nvSpPr>
            <p:cNvPr id="12" name="Abgerundetes Rechteck 11"/>
            <p:cNvSpPr/>
            <p:nvPr/>
          </p:nvSpPr>
          <p:spPr>
            <a:xfrm>
              <a:off x="197621" y="216895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0" y="2225418"/>
              <a:ext cx="396643" cy="42707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" name="Gruppieren 36"/>
          <p:cNvGrpSpPr/>
          <p:nvPr/>
        </p:nvGrpSpPr>
        <p:grpSpPr>
          <a:xfrm>
            <a:off x="197621" y="4176639"/>
            <a:ext cx="540000" cy="540000"/>
            <a:chOff x="197621" y="4176639"/>
            <a:chExt cx="540000" cy="540000"/>
          </a:xfrm>
        </p:grpSpPr>
        <p:sp>
          <p:nvSpPr>
            <p:cNvPr id="15" name="Abgerundetes Rechteck 14"/>
            <p:cNvSpPr/>
            <p:nvPr/>
          </p:nvSpPr>
          <p:spPr>
            <a:xfrm>
              <a:off x="197621" y="417663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ewitterblitz 22"/>
            <p:cNvSpPr/>
            <p:nvPr/>
          </p:nvSpPr>
          <p:spPr>
            <a:xfrm rot="20922928" flipH="1">
              <a:off x="243166" y="4271611"/>
              <a:ext cx="448908" cy="350054"/>
            </a:xfrm>
            <a:prstGeom prst="lightningBol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97621" y="5515095"/>
            <a:ext cx="540000" cy="540000"/>
            <a:chOff x="197621" y="5515095"/>
            <a:chExt cx="540000" cy="540000"/>
          </a:xfrm>
        </p:grpSpPr>
        <p:sp>
          <p:nvSpPr>
            <p:cNvPr id="17" name="Abgerundetes Rechteck 16"/>
            <p:cNvSpPr/>
            <p:nvPr/>
          </p:nvSpPr>
          <p:spPr>
            <a:xfrm>
              <a:off x="197621" y="551509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57" y="5578731"/>
              <a:ext cx="412729" cy="41272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0" name="Gruppieren 39"/>
          <p:cNvGrpSpPr/>
          <p:nvPr/>
        </p:nvGrpSpPr>
        <p:grpSpPr>
          <a:xfrm>
            <a:off x="197621" y="6184327"/>
            <a:ext cx="540000" cy="540000"/>
            <a:chOff x="197621" y="6184327"/>
            <a:chExt cx="540000" cy="540000"/>
          </a:xfrm>
        </p:grpSpPr>
        <p:sp>
          <p:nvSpPr>
            <p:cNvPr id="18" name="Abgerundetes Rechteck 17"/>
            <p:cNvSpPr/>
            <p:nvPr/>
          </p:nvSpPr>
          <p:spPr>
            <a:xfrm>
              <a:off x="197621" y="61843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6" y="6256669"/>
              <a:ext cx="402431" cy="39531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" name="Gruppieren 1"/>
          <p:cNvGrpSpPr/>
          <p:nvPr/>
        </p:nvGrpSpPr>
        <p:grpSpPr>
          <a:xfrm>
            <a:off x="206874" y="161271"/>
            <a:ext cx="540000" cy="540000"/>
            <a:chOff x="206874" y="161271"/>
            <a:chExt cx="540000" cy="540000"/>
          </a:xfrm>
        </p:grpSpPr>
        <p:sp>
          <p:nvSpPr>
            <p:cNvPr id="28" name="Abgerundetes Rechteck 27"/>
            <p:cNvSpPr/>
            <p:nvPr/>
          </p:nvSpPr>
          <p:spPr>
            <a:xfrm>
              <a:off x="206874" y="16127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tern mit 5 Zacken 28"/>
            <p:cNvSpPr/>
            <p:nvPr/>
          </p:nvSpPr>
          <p:spPr>
            <a:xfrm>
              <a:off x="253192" y="229090"/>
              <a:ext cx="447364" cy="404363"/>
            </a:xfrm>
            <a:prstGeom prst="star5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197621" y="1499727"/>
            <a:ext cx="540000" cy="540000"/>
            <a:chOff x="197621" y="1499727"/>
            <a:chExt cx="540000" cy="540000"/>
          </a:xfrm>
        </p:grpSpPr>
        <p:sp>
          <p:nvSpPr>
            <p:cNvPr id="32" name="Abgerundetes Rechteck 31"/>
            <p:cNvSpPr/>
            <p:nvPr/>
          </p:nvSpPr>
          <p:spPr>
            <a:xfrm>
              <a:off x="197621" y="14997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6419" y="1568525"/>
              <a:ext cx="402405" cy="40240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4" name="Textplatzhalter 3"/>
          <p:cNvSpPr txBox="1">
            <a:spLocks/>
          </p:cNvSpPr>
          <p:nvPr/>
        </p:nvSpPr>
        <p:spPr>
          <a:xfrm>
            <a:off x="817562" y="5578731"/>
            <a:ext cx="11155095" cy="1145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Das Projekt ist unter dieser Annahmen / Randbedingungen machbar.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Kritische Annahmen / Randbedingungen wurden als Risiko aufgenommen </a:t>
            </a:r>
            <a:r>
              <a:rPr lang="de-DE" sz="1800" u="sng" dirty="0" smtClean="0">
                <a:sym typeface="Wingdings" panose="05000000000000000000" pitchFamily="2" charset="2"/>
              </a:rPr>
              <a:t>und</a:t>
            </a:r>
            <a:r>
              <a:rPr lang="de-DE" sz="1800" dirty="0" smtClean="0">
                <a:sym typeface="Wingdings" panose="05000000000000000000" pitchFamily="2" charset="2"/>
              </a:rPr>
              <a:t> Maßnahmen sind erfasst.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Kritische Annahmen / Randbedingungen sind in der Berichterstattung enthalten.</a:t>
            </a:r>
          </a:p>
        </p:txBody>
      </p:sp>
      <p:sp>
        <p:nvSpPr>
          <p:cNvPr id="41" name="Textplatzhalter 3"/>
          <p:cNvSpPr txBox="1">
            <a:spLocks/>
          </p:cNvSpPr>
          <p:nvPr/>
        </p:nvSpPr>
        <p:spPr>
          <a:xfrm>
            <a:off x="7132368" y="830499"/>
            <a:ext cx="4840288" cy="474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u="sng" dirty="0" smtClean="0"/>
              <a:t>Qualität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u="sng" dirty="0" smtClean="0"/>
              <a:t>Annahmen für die Projektdurchführung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u="sng" dirty="0" smtClean="0"/>
              <a:t>Technologisch / Fachlich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</p:txBody>
      </p:sp>
      <p:sp>
        <p:nvSpPr>
          <p:cNvPr id="42" name="Foliennummernplatzhalter 4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61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smtClean="0"/>
              <a:t>Stakeholder und Interessengruppen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817562" y="5326702"/>
            <a:ext cx="11155095" cy="139762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Relevante</a:t>
            </a:r>
            <a:r>
              <a:rPr lang="de-DE" sz="1800" dirty="0">
                <a:sym typeface="Wingdings" panose="05000000000000000000" pitchFamily="2" charset="2"/>
              </a:rPr>
              <a:t>, externe Stakeholder sind eingeflossen, zu denen wir noch keine Beziehung haben.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Die Erwartungen der einflussreichen / interessierten Stakeholder zum Projekt sind klar und verstanden.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Deren Erwartungen sind konsistent zu den (Ergebnis-) Zielen oder die Ziele wurden angepasst.</a:t>
            </a:r>
          </a:p>
          <a:p>
            <a:pPr marL="0" indent="0">
              <a:buNone/>
            </a:pPr>
            <a:r>
              <a:rPr lang="de-DE" sz="1800" dirty="0" smtClean="0">
                <a:sym typeface="Wingdings" panose="05000000000000000000" pitchFamily="2" charset="2"/>
              </a:rPr>
              <a:t> Wo relevant, haben die Stakeholder ihre aktive Zuarbeit zugesichert.</a:t>
            </a:r>
            <a:endParaRPr lang="de-DE" sz="1800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197621" y="2838183"/>
            <a:ext cx="540000" cy="540000"/>
            <a:chOff x="197621" y="2838183"/>
            <a:chExt cx="540000" cy="54000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1530" y="2919421"/>
              <a:ext cx="373147" cy="373147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Abgerundetes Rechteck 12"/>
            <p:cNvSpPr/>
            <p:nvPr/>
          </p:nvSpPr>
          <p:spPr>
            <a:xfrm>
              <a:off x="197621" y="2838183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197621" y="3507411"/>
            <a:ext cx="540000" cy="540000"/>
            <a:chOff x="197621" y="3507411"/>
            <a:chExt cx="540000" cy="540000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86" y="3582551"/>
              <a:ext cx="387775" cy="3877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Abgerundetes Rechteck 13"/>
            <p:cNvSpPr/>
            <p:nvPr/>
          </p:nvSpPr>
          <p:spPr>
            <a:xfrm>
              <a:off x="197621" y="350741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97621" y="4845867"/>
            <a:ext cx="540000" cy="540000"/>
            <a:chOff x="197621" y="4845867"/>
            <a:chExt cx="540000" cy="540000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19" y="4905031"/>
              <a:ext cx="421672" cy="421672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Abgerundetes Rechteck 15"/>
            <p:cNvSpPr/>
            <p:nvPr/>
          </p:nvSpPr>
          <p:spPr>
            <a:xfrm>
              <a:off x="197621" y="484586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197621" y="830499"/>
            <a:ext cx="540000" cy="540000"/>
            <a:chOff x="197621" y="830499"/>
            <a:chExt cx="540000" cy="540000"/>
          </a:xfrm>
        </p:grpSpPr>
        <p:sp>
          <p:nvSpPr>
            <p:cNvPr id="10" name="Abgerundetes Rechteck 9"/>
            <p:cNvSpPr/>
            <p:nvPr/>
          </p:nvSpPr>
          <p:spPr>
            <a:xfrm>
              <a:off x="197621" y="83049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19" y="900997"/>
              <a:ext cx="399005" cy="3990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0" name="Gruppieren 49"/>
          <p:cNvGrpSpPr/>
          <p:nvPr/>
        </p:nvGrpSpPr>
        <p:grpSpPr>
          <a:xfrm>
            <a:off x="197621" y="2168955"/>
            <a:ext cx="540000" cy="540000"/>
            <a:chOff x="197621" y="2168955"/>
            <a:chExt cx="540000" cy="540000"/>
          </a:xfrm>
        </p:grpSpPr>
        <p:sp>
          <p:nvSpPr>
            <p:cNvPr id="12" name="Abgerundetes Rechteck 11"/>
            <p:cNvSpPr/>
            <p:nvPr/>
          </p:nvSpPr>
          <p:spPr>
            <a:xfrm>
              <a:off x="197621" y="216895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0" y="2225418"/>
              <a:ext cx="396643" cy="42707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3" name="Gruppieren 52"/>
          <p:cNvGrpSpPr/>
          <p:nvPr/>
        </p:nvGrpSpPr>
        <p:grpSpPr>
          <a:xfrm>
            <a:off x="197621" y="4176639"/>
            <a:ext cx="540000" cy="540000"/>
            <a:chOff x="197621" y="4176639"/>
            <a:chExt cx="540000" cy="540000"/>
          </a:xfrm>
        </p:grpSpPr>
        <p:sp>
          <p:nvSpPr>
            <p:cNvPr id="15" name="Abgerundetes Rechteck 14"/>
            <p:cNvSpPr/>
            <p:nvPr/>
          </p:nvSpPr>
          <p:spPr>
            <a:xfrm>
              <a:off x="197621" y="417663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ewitterblitz 22"/>
            <p:cNvSpPr/>
            <p:nvPr/>
          </p:nvSpPr>
          <p:spPr>
            <a:xfrm rot="20922928" flipH="1">
              <a:off x="243166" y="4271611"/>
              <a:ext cx="448908" cy="350054"/>
            </a:xfrm>
            <a:prstGeom prst="lightningBol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197621" y="5515095"/>
            <a:ext cx="540000" cy="540000"/>
            <a:chOff x="197621" y="5515095"/>
            <a:chExt cx="540000" cy="540000"/>
          </a:xfrm>
        </p:grpSpPr>
        <p:sp>
          <p:nvSpPr>
            <p:cNvPr id="17" name="Abgerundetes Rechteck 16"/>
            <p:cNvSpPr/>
            <p:nvPr/>
          </p:nvSpPr>
          <p:spPr>
            <a:xfrm>
              <a:off x="197621" y="551509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57" y="5578731"/>
              <a:ext cx="412729" cy="41272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6" name="Gruppieren 55"/>
          <p:cNvGrpSpPr/>
          <p:nvPr/>
        </p:nvGrpSpPr>
        <p:grpSpPr>
          <a:xfrm>
            <a:off x="197621" y="6184327"/>
            <a:ext cx="540000" cy="540000"/>
            <a:chOff x="197621" y="6184327"/>
            <a:chExt cx="540000" cy="540000"/>
          </a:xfrm>
        </p:grpSpPr>
        <p:sp>
          <p:nvSpPr>
            <p:cNvPr id="18" name="Abgerundetes Rechteck 17"/>
            <p:cNvSpPr/>
            <p:nvPr/>
          </p:nvSpPr>
          <p:spPr>
            <a:xfrm>
              <a:off x="197621" y="61843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6" y="6256669"/>
              <a:ext cx="402431" cy="39531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7" name="Gruppieren 46"/>
          <p:cNvGrpSpPr/>
          <p:nvPr/>
        </p:nvGrpSpPr>
        <p:grpSpPr>
          <a:xfrm>
            <a:off x="206874" y="161271"/>
            <a:ext cx="540000" cy="540000"/>
            <a:chOff x="206874" y="161271"/>
            <a:chExt cx="540000" cy="540000"/>
          </a:xfrm>
        </p:grpSpPr>
        <p:sp>
          <p:nvSpPr>
            <p:cNvPr id="28" name="Abgerundetes Rechteck 27"/>
            <p:cNvSpPr/>
            <p:nvPr/>
          </p:nvSpPr>
          <p:spPr>
            <a:xfrm>
              <a:off x="206874" y="16127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tern mit 5 Zacken 28"/>
            <p:cNvSpPr/>
            <p:nvPr/>
          </p:nvSpPr>
          <p:spPr>
            <a:xfrm>
              <a:off x="253192" y="229090"/>
              <a:ext cx="447364" cy="404363"/>
            </a:xfrm>
            <a:prstGeom prst="star5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197621" y="1499727"/>
            <a:ext cx="540000" cy="540000"/>
            <a:chOff x="197621" y="1499727"/>
            <a:chExt cx="540000" cy="540000"/>
          </a:xfrm>
        </p:grpSpPr>
        <p:sp>
          <p:nvSpPr>
            <p:cNvPr id="30" name="Abgerundetes Rechteck 29"/>
            <p:cNvSpPr/>
            <p:nvPr/>
          </p:nvSpPr>
          <p:spPr>
            <a:xfrm>
              <a:off x="197621" y="14997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6419" y="1568525"/>
              <a:ext cx="402405" cy="4024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3" name="Gruppieren 32"/>
          <p:cNvGrpSpPr/>
          <p:nvPr/>
        </p:nvGrpSpPr>
        <p:grpSpPr>
          <a:xfrm>
            <a:off x="889588" y="722696"/>
            <a:ext cx="5436097" cy="4157424"/>
            <a:chOff x="266048" y="6126378"/>
            <a:chExt cx="4025480" cy="3392810"/>
          </a:xfrm>
        </p:grpSpPr>
        <p:cxnSp>
          <p:nvCxnSpPr>
            <p:cNvPr id="34" name="Gerade Verbindung mit Pfeil 33"/>
            <p:cNvCxnSpPr/>
            <p:nvPr/>
          </p:nvCxnSpPr>
          <p:spPr>
            <a:xfrm>
              <a:off x="471169" y="9290824"/>
              <a:ext cx="37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1574505" y="9275667"/>
              <a:ext cx="1800975" cy="226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Bereitschaft zur Unterstützung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881762" y="9293133"/>
              <a:ext cx="409766" cy="226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hoch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370" y="9290823"/>
              <a:ext cx="517786" cy="226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niedrig</a:t>
              </a:r>
            </a:p>
          </p:txBody>
        </p:sp>
        <p:cxnSp>
          <p:nvCxnSpPr>
            <p:cNvPr id="38" name="Gerade Verbindung mit Pfeil 37"/>
            <p:cNvCxnSpPr/>
            <p:nvPr/>
          </p:nvCxnSpPr>
          <p:spPr>
            <a:xfrm flipV="1">
              <a:off x="471170" y="6200775"/>
              <a:ext cx="0" cy="3090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/>
            <p:cNvSpPr txBox="1"/>
            <p:nvPr/>
          </p:nvSpPr>
          <p:spPr>
            <a:xfrm rot="16200000">
              <a:off x="48627" y="7628151"/>
              <a:ext cx="639965" cy="205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Einfluss</a:t>
              </a:r>
            </a:p>
          </p:txBody>
        </p:sp>
        <p:sp>
          <p:nvSpPr>
            <p:cNvPr id="40" name="Textfeld 39"/>
            <p:cNvSpPr txBox="1"/>
            <p:nvPr/>
          </p:nvSpPr>
          <p:spPr>
            <a:xfrm rot="16200000">
              <a:off x="83295" y="8880271"/>
              <a:ext cx="570631" cy="205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niedrig</a:t>
              </a:r>
            </a:p>
          </p:txBody>
        </p:sp>
        <p:sp>
          <p:nvSpPr>
            <p:cNvPr id="41" name="Textfeld 40"/>
            <p:cNvSpPr txBox="1"/>
            <p:nvPr/>
          </p:nvSpPr>
          <p:spPr>
            <a:xfrm rot="16200000">
              <a:off x="142815" y="6439350"/>
              <a:ext cx="451586" cy="205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hoch</a:t>
              </a: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1884896" y="6126378"/>
              <a:ext cx="788431" cy="226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Stakeholder</a:t>
              </a:r>
              <a:endParaRPr lang="de-DE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03100"/>
              </p:ext>
            </p:extLst>
          </p:nvPr>
        </p:nvGraphicFramePr>
        <p:xfrm>
          <a:off x="6578600" y="807443"/>
          <a:ext cx="5394056" cy="381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477191159"/>
                    </a:ext>
                  </a:extLst>
                </a:gridCol>
                <a:gridCol w="2434205">
                  <a:extLst>
                    <a:ext uri="{9D8B030D-6E8A-4147-A177-3AD203B41FA5}">
                      <a16:colId xmlns:a16="http://schemas.microsoft.com/office/drawing/2014/main" val="3567847651"/>
                    </a:ext>
                  </a:extLst>
                </a:gridCol>
                <a:gridCol w="2540751">
                  <a:extLst>
                    <a:ext uri="{9D8B030D-6E8A-4147-A177-3AD203B41FA5}">
                      <a16:colId xmlns:a16="http://schemas.microsoft.com/office/drawing/2014/main" val="3503705134"/>
                    </a:ext>
                  </a:extLst>
                </a:gridCol>
              </a:tblGrid>
              <a:tr h="424430"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de-DE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(Organisation)</a:t>
                      </a:r>
                      <a:endParaRPr lang="de-DE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Rolle</a:t>
                      </a:r>
                      <a:r>
                        <a:rPr lang="de-DE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bzgl. Projekt</a:t>
                      </a:r>
                      <a:endParaRPr lang="de-DE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8062"/>
                  </a:ext>
                </a:extLst>
              </a:tr>
              <a:tr h="42443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861447"/>
                  </a:ext>
                </a:extLst>
              </a:tr>
              <a:tr h="42443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33418"/>
                  </a:ext>
                </a:extLst>
              </a:tr>
              <a:tr h="42443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411598"/>
                  </a:ext>
                </a:extLst>
              </a:tr>
              <a:tr h="42443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61492"/>
                  </a:ext>
                </a:extLst>
              </a:tr>
              <a:tr h="42443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11343"/>
                  </a:ext>
                </a:extLst>
              </a:tr>
              <a:tr h="42443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831199"/>
                  </a:ext>
                </a:extLst>
              </a:tr>
              <a:tr h="42443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795368"/>
                  </a:ext>
                </a:extLst>
              </a:tr>
              <a:tr h="42443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107935"/>
                  </a:ext>
                </a:extLst>
              </a:tr>
            </a:tbl>
          </a:graphicData>
        </a:graphic>
      </p:graphicFrame>
      <p:sp>
        <p:nvSpPr>
          <p:cNvPr id="43" name="Ellipse 42"/>
          <p:cNvSpPr/>
          <p:nvPr/>
        </p:nvSpPr>
        <p:spPr>
          <a:xfrm>
            <a:off x="5179516" y="127226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4819516" y="2107272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3692592" y="1464521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1981895" y="145226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5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smtClean="0"/>
              <a:t>Roadmap / Meilensteinplan / Termine</a:t>
            </a:r>
            <a:endParaRPr lang="de-DE" b="1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197621" y="2838183"/>
            <a:ext cx="540000" cy="540000"/>
            <a:chOff x="197621" y="2838183"/>
            <a:chExt cx="540000" cy="54000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1530" y="2919421"/>
              <a:ext cx="373147" cy="373147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Abgerundetes Rechteck 12"/>
            <p:cNvSpPr/>
            <p:nvPr/>
          </p:nvSpPr>
          <p:spPr>
            <a:xfrm>
              <a:off x="197621" y="2838183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197621" y="3507411"/>
            <a:ext cx="540000" cy="540000"/>
            <a:chOff x="197621" y="3507411"/>
            <a:chExt cx="540000" cy="540000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86" y="3582551"/>
              <a:ext cx="387775" cy="3877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Abgerundetes Rechteck 13"/>
            <p:cNvSpPr/>
            <p:nvPr/>
          </p:nvSpPr>
          <p:spPr>
            <a:xfrm>
              <a:off x="197621" y="350741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97621" y="4845867"/>
            <a:ext cx="540000" cy="540000"/>
            <a:chOff x="197621" y="4845867"/>
            <a:chExt cx="540000" cy="540000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19" y="4905031"/>
              <a:ext cx="421672" cy="421672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Abgerundetes Rechteck 15"/>
            <p:cNvSpPr/>
            <p:nvPr/>
          </p:nvSpPr>
          <p:spPr>
            <a:xfrm>
              <a:off x="197621" y="484586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197621" y="830499"/>
            <a:ext cx="540000" cy="540000"/>
            <a:chOff x="197621" y="830499"/>
            <a:chExt cx="540000" cy="540000"/>
          </a:xfrm>
        </p:grpSpPr>
        <p:sp>
          <p:nvSpPr>
            <p:cNvPr id="10" name="Abgerundetes Rechteck 9"/>
            <p:cNvSpPr/>
            <p:nvPr/>
          </p:nvSpPr>
          <p:spPr>
            <a:xfrm>
              <a:off x="197621" y="83049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19" y="900997"/>
              <a:ext cx="399005" cy="3990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3" name="Gruppieren 52"/>
          <p:cNvGrpSpPr/>
          <p:nvPr/>
        </p:nvGrpSpPr>
        <p:grpSpPr>
          <a:xfrm>
            <a:off x="197621" y="4176639"/>
            <a:ext cx="540000" cy="540000"/>
            <a:chOff x="197621" y="4176639"/>
            <a:chExt cx="540000" cy="540000"/>
          </a:xfrm>
        </p:grpSpPr>
        <p:sp>
          <p:nvSpPr>
            <p:cNvPr id="15" name="Abgerundetes Rechteck 14"/>
            <p:cNvSpPr/>
            <p:nvPr/>
          </p:nvSpPr>
          <p:spPr>
            <a:xfrm>
              <a:off x="197621" y="417663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ewitterblitz 22"/>
            <p:cNvSpPr/>
            <p:nvPr/>
          </p:nvSpPr>
          <p:spPr>
            <a:xfrm rot="20922928" flipH="1">
              <a:off x="243166" y="4271611"/>
              <a:ext cx="448908" cy="350054"/>
            </a:xfrm>
            <a:prstGeom prst="lightningBol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197621" y="5515095"/>
            <a:ext cx="540000" cy="540000"/>
            <a:chOff x="197621" y="5515095"/>
            <a:chExt cx="540000" cy="540000"/>
          </a:xfrm>
        </p:grpSpPr>
        <p:sp>
          <p:nvSpPr>
            <p:cNvPr id="17" name="Abgerundetes Rechteck 16"/>
            <p:cNvSpPr/>
            <p:nvPr/>
          </p:nvSpPr>
          <p:spPr>
            <a:xfrm>
              <a:off x="197621" y="551509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57" y="5578731"/>
              <a:ext cx="412729" cy="41272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6" name="Gruppieren 55"/>
          <p:cNvGrpSpPr/>
          <p:nvPr/>
        </p:nvGrpSpPr>
        <p:grpSpPr>
          <a:xfrm>
            <a:off x="197621" y="6184327"/>
            <a:ext cx="540000" cy="540000"/>
            <a:chOff x="197621" y="6184327"/>
            <a:chExt cx="540000" cy="540000"/>
          </a:xfrm>
        </p:grpSpPr>
        <p:sp>
          <p:nvSpPr>
            <p:cNvPr id="18" name="Abgerundetes Rechteck 17"/>
            <p:cNvSpPr/>
            <p:nvPr/>
          </p:nvSpPr>
          <p:spPr>
            <a:xfrm>
              <a:off x="197621" y="61843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06" y="6256669"/>
              <a:ext cx="402431" cy="39531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7" name="Gruppieren 46"/>
          <p:cNvGrpSpPr/>
          <p:nvPr/>
        </p:nvGrpSpPr>
        <p:grpSpPr>
          <a:xfrm>
            <a:off x="206874" y="161271"/>
            <a:ext cx="540000" cy="540000"/>
            <a:chOff x="206874" y="161271"/>
            <a:chExt cx="540000" cy="540000"/>
          </a:xfrm>
        </p:grpSpPr>
        <p:sp>
          <p:nvSpPr>
            <p:cNvPr id="28" name="Abgerundetes Rechteck 27"/>
            <p:cNvSpPr/>
            <p:nvPr/>
          </p:nvSpPr>
          <p:spPr>
            <a:xfrm>
              <a:off x="206874" y="161271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tern mit 5 Zacken 28"/>
            <p:cNvSpPr/>
            <p:nvPr/>
          </p:nvSpPr>
          <p:spPr>
            <a:xfrm>
              <a:off x="253192" y="229090"/>
              <a:ext cx="447364" cy="404363"/>
            </a:xfrm>
            <a:prstGeom prst="star5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197621" y="1499727"/>
            <a:ext cx="540000" cy="540000"/>
            <a:chOff x="197621" y="1499727"/>
            <a:chExt cx="540000" cy="540000"/>
          </a:xfrm>
        </p:grpSpPr>
        <p:sp>
          <p:nvSpPr>
            <p:cNvPr id="30" name="Abgerundetes Rechteck 29"/>
            <p:cNvSpPr/>
            <p:nvPr/>
          </p:nvSpPr>
          <p:spPr>
            <a:xfrm>
              <a:off x="197621" y="1499727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6419" y="1568525"/>
              <a:ext cx="402405" cy="4024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7" name="Gruppieren 56"/>
          <p:cNvGrpSpPr/>
          <p:nvPr/>
        </p:nvGrpSpPr>
        <p:grpSpPr>
          <a:xfrm>
            <a:off x="197621" y="2168955"/>
            <a:ext cx="540000" cy="540000"/>
            <a:chOff x="197621" y="2168955"/>
            <a:chExt cx="540000" cy="540000"/>
          </a:xfrm>
        </p:grpSpPr>
        <p:sp>
          <p:nvSpPr>
            <p:cNvPr id="58" name="Abgerundetes Rechteck 57"/>
            <p:cNvSpPr/>
            <p:nvPr/>
          </p:nvSpPr>
          <p:spPr>
            <a:xfrm>
              <a:off x="197621" y="216895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9" name="Grafik 58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0" y="2225418"/>
              <a:ext cx="396643" cy="427074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62" name="Tabel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67380"/>
              </p:ext>
            </p:extLst>
          </p:nvPr>
        </p:nvGraphicFramePr>
        <p:xfrm>
          <a:off x="939800" y="830499"/>
          <a:ext cx="11032868" cy="3885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1358456390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3219936254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3689442469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1135413182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1058157982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545485002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1982615427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2639635354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1555182688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1458714522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1792134857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1346472795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722474016"/>
                    </a:ext>
                  </a:extLst>
                </a:gridCol>
              </a:tblGrid>
              <a:tr h="35060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KW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Mrz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Okt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Dez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6338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Projektmeilensteine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637080"/>
                  </a:ext>
                </a:extLst>
              </a:tr>
              <a:tr h="550164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</a:t>
                      </a:r>
                      <a:r>
                        <a:rPr lang="de-DE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1: Analyse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459734"/>
                  </a:ext>
                </a:extLst>
              </a:tr>
              <a:tr h="550164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2: Pilotphase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021034"/>
                  </a:ext>
                </a:extLst>
              </a:tr>
              <a:tr h="550164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</a:t>
                      </a:r>
                      <a:r>
                        <a:rPr lang="de-DE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3: Vor-Audit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342137"/>
                  </a:ext>
                </a:extLst>
              </a:tr>
              <a:tr h="550164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4: Rollout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082400"/>
                  </a:ext>
                </a:extLst>
              </a:tr>
              <a:tr h="550164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Dokumentation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02607"/>
                  </a:ext>
                </a:extLst>
              </a:tr>
            </a:tbl>
          </a:graphicData>
        </a:graphic>
      </p:graphicFrame>
      <p:grpSp>
        <p:nvGrpSpPr>
          <p:cNvPr id="66" name="Gruppieren 65"/>
          <p:cNvGrpSpPr/>
          <p:nvPr/>
        </p:nvGrpSpPr>
        <p:grpSpPr>
          <a:xfrm>
            <a:off x="3628610" y="1243128"/>
            <a:ext cx="611065" cy="766226"/>
            <a:chOff x="4593810" y="1300002"/>
            <a:chExt cx="611065" cy="766226"/>
          </a:xfrm>
        </p:grpSpPr>
        <p:sp>
          <p:nvSpPr>
            <p:cNvPr id="64" name="Raute 63"/>
            <p:cNvSpPr/>
            <p:nvPr/>
          </p:nvSpPr>
          <p:spPr>
            <a:xfrm>
              <a:off x="4719342" y="1300002"/>
              <a:ext cx="360000" cy="360000"/>
            </a:xfrm>
            <a:prstGeom prst="diamond">
              <a:avLst/>
            </a:prstGeom>
            <a:solidFill>
              <a:srgbClr val="0E53AE"/>
            </a:solidFill>
            <a:ln>
              <a:solidFill>
                <a:srgbClr val="0E5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4593810" y="1604563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b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20.01.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9965910" y="1243128"/>
            <a:ext cx="611065" cy="766226"/>
            <a:chOff x="4593810" y="1300002"/>
            <a:chExt cx="611065" cy="766226"/>
          </a:xfrm>
        </p:grpSpPr>
        <p:sp>
          <p:nvSpPr>
            <p:cNvPr id="68" name="Raute 67"/>
            <p:cNvSpPr/>
            <p:nvPr/>
          </p:nvSpPr>
          <p:spPr>
            <a:xfrm>
              <a:off x="4719342" y="1300002"/>
              <a:ext cx="360000" cy="360000"/>
            </a:xfrm>
            <a:prstGeom prst="diamond">
              <a:avLst/>
            </a:prstGeom>
            <a:solidFill>
              <a:srgbClr val="0E53AE"/>
            </a:solidFill>
            <a:ln>
              <a:solidFill>
                <a:srgbClr val="0E5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4593810" y="1604563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Ende</a:t>
              </a:r>
              <a:b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20.10.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0" name="Rechteck 69"/>
          <p:cNvSpPr/>
          <p:nvPr/>
        </p:nvSpPr>
        <p:spPr>
          <a:xfrm>
            <a:off x="4239675" y="2080922"/>
            <a:ext cx="1005425" cy="327282"/>
          </a:xfrm>
          <a:prstGeom prst="rect">
            <a:avLst/>
          </a:prstGeom>
          <a:solidFill>
            <a:srgbClr val="0E53AE"/>
          </a:solidFill>
          <a:ln>
            <a:solidFill>
              <a:srgbClr val="0E53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/>
          <p:cNvSpPr/>
          <p:nvPr/>
        </p:nvSpPr>
        <p:spPr>
          <a:xfrm>
            <a:off x="5245100" y="2610584"/>
            <a:ext cx="2387600" cy="327282"/>
          </a:xfrm>
          <a:prstGeom prst="rect">
            <a:avLst/>
          </a:prstGeom>
          <a:solidFill>
            <a:srgbClr val="0E53AE"/>
          </a:solidFill>
          <a:ln>
            <a:solidFill>
              <a:srgbClr val="0E53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/>
          <p:cNvSpPr/>
          <p:nvPr/>
        </p:nvSpPr>
        <p:spPr>
          <a:xfrm>
            <a:off x="6901887" y="3193471"/>
            <a:ext cx="730813" cy="327282"/>
          </a:xfrm>
          <a:prstGeom prst="rect">
            <a:avLst/>
          </a:prstGeom>
          <a:solidFill>
            <a:srgbClr val="0E53AE"/>
          </a:solidFill>
          <a:ln>
            <a:solidFill>
              <a:srgbClr val="0E53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/>
          <p:nvPr/>
        </p:nvSpPr>
        <p:spPr>
          <a:xfrm>
            <a:off x="7810500" y="3720129"/>
            <a:ext cx="2489200" cy="327282"/>
          </a:xfrm>
          <a:prstGeom prst="rect">
            <a:avLst/>
          </a:prstGeom>
          <a:solidFill>
            <a:srgbClr val="0E53AE"/>
          </a:solidFill>
          <a:ln>
            <a:solidFill>
              <a:srgbClr val="0E53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4978400" y="4282997"/>
            <a:ext cx="5321300" cy="327282"/>
          </a:xfrm>
          <a:prstGeom prst="rect">
            <a:avLst/>
          </a:prstGeom>
          <a:solidFill>
            <a:srgbClr val="0E53AE"/>
          </a:solidFill>
          <a:ln>
            <a:solidFill>
              <a:srgbClr val="0E53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5" name="Gruppieren 74"/>
          <p:cNvGrpSpPr/>
          <p:nvPr/>
        </p:nvGrpSpPr>
        <p:grpSpPr>
          <a:xfrm>
            <a:off x="5807262" y="1243128"/>
            <a:ext cx="508474" cy="627726"/>
            <a:chOff x="4645105" y="1300002"/>
            <a:chExt cx="508474" cy="627726"/>
          </a:xfrm>
        </p:grpSpPr>
        <p:sp>
          <p:nvSpPr>
            <p:cNvPr id="76" name="Raute 75"/>
            <p:cNvSpPr/>
            <p:nvPr/>
          </p:nvSpPr>
          <p:spPr>
            <a:xfrm>
              <a:off x="4719342" y="1300002"/>
              <a:ext cx="360000" cy="360000"/>
            </a:xfrm>
            <a:prstGeom prst="diamond">
              <a:avLst/>
            </a:prstGeom>
            <a:solidFill>
              <a:srgbClr val="0E53AE"/>
            </a:solidFill>
            <a:ln>
              <a:solidFill>
                <a:srgbClr val="0E5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4645105" y="1650729"/>
              <a:ext cx="5084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CCB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/>
          <p:cNvGrpSpPr/>
          <p:nvPr/>
        </p:nvGrpSpPr>
        <p:grpSpPr>
          <a:xfrm>
            <a:off x="7889849" y="1243128"/>
            <a:ext cx="508474" cy="627726"/>
            <a:chOff x="4645105" y="1300002"/>
            <a:chExt cx="508474" cy="627726"/>
          </a:xfrm>
        </p:grpSpPr>
        <p:sp>
          <p:nvSpPr>
            <p:cNvPr id="79" name="Raute 78"/>
            <p:cNvSpPr/>
            <p:nvPr/>
          </p:nvSpPr>
          <p:spPr>
            <a:xfrm>
              <a:off x="4719342" y="1300002"/>
              <a:ext cx="360000" cy="360000"/>
            </a:xfrm>
            <a:prstGeom prst="diamond">
              <a:avLst/>
            </a:prstGeom>
            <a:solidFill>
              <a:srgbClr val="0E53AE"/>
            </a:solidFill>
            <a:ln>
              <a:solidFill>
                <a:srgbClr val="0E5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4645105" y="1650729"/>
              <a:ext cx="5084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CCB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Textplatzhalter 3"/>
          <p:cNvSpPr txBox="1">
            <a:spLocks/>
          </p:cNvSpPr>
          <p:nvPr/>
        </p:nvSpPr>
        <p:spPr>
          <a:xfrm>
            <a:off x="817562" y="5231528"/>
            <a:ext cx="11155095" cy="1492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Die erwartete Wirkung der Aktivitäten trägt zum Erreichen der Ergebniszielen bei.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Die wichtigen Aktivitäten sind geplant (anstatt verfügbare Zeit mit Arbeit auszufüllen).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Die nächste Phase / die nächsten Aktivitäten sind im Detail geplant.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sz="1800" dirty="0" smtClean="0">
                <a:sym typeface="Wingdings" panose="05000000000000000000" pitchFamily="2" charset="2"/>
              </a:rPr>
              <a:t>Der Gesamtaufwand ist (grob) abgeschätzt.</a:t>
            </a:r>
          </a:p>
        </p:txBody>
      </p:sp>
      <p:sp>
        <p:nvSpPr>
          <p:cNvPr id="83" name="Foliennummernplatzhalter 8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06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1378</Words>
  <Application>Microsoft Office PowerPoint</Application>
  <PresentationFormat>Breitbild</PresentationFormat>
  <Paragraphs>356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Monotype Corsiva</vt:lpstr>
      <vt:lpstr>Wingdings</vt:lpstr>
      <vt:lpstr>Office</vt:lpstr>
      <vt:lpstr>&lt;Projektname&gt;</vt:lpstr>
      <vt:lpstr>Inhalt</vt:lpstr>
      <vt:lpstr>Vision: Wozu?</vt:lpstr>
      <vt:lpstr>Ziele und Ergebnisse: Was und Wie?</vt:lpstr>
      <vt:lpstr>Ziele und Ergebnisse: Was und Wie?</vt:lpstr>
      <vt:lpstr>Ziele und Ergebnisse: Was und Wie?</vt:lpstr>
      <vt:lpstr>Randbedingungen und Annahmen</vt:lpstr>
      <vt:lpstr>Stakeholder und Interessengruppen</vt:lpstr>
      <vt:lpstr>Roadmap / Meilensteinplan / Termine</vt:lpstr>
      <vt:lpstr>Projektteam und Rollen</vt:lpstr>
      <vt:lpstr>(Top-) Risiken zum Erreichen der Ergebnisziele</vt:lpstr>
      <vt:lpstr>Projekt-Kommunikation</vt:lpstr>
      <vt:lpstr>Status der Ergebnisziele und Annahmen berichten</vt:lpstr>
      <vt:lpstr>Qualitätssicherung: Implizit und Explizit</vt:lpstr>
      <vt:lpstr>Links und Verweise</vt:lpstr>
    </vt:vector>
  </TitlesOfParts>
  <Company>Projekt.wirksam.steuern.</Company>
  <LinksUpToDate>false</LinksUpToDate>
  <SharedDoc>false</SharedDoc>
  <HyperlinkBase>www.nicolitschke.com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Charter</dc:title>
  <dc:subject>Projekt Charter</dc:subject>
  <dc:creator>Nico Litschke</dc:creator>
  <cp:keywords>Projekt Management; Steckbrief; OKR; Planung; Transparenz</cp:keywords>
  <cp:lastModifiedBy>Nico Litschke</cp:lastModifiedBy>
  <cp:revision>63</cp:revision>
  <dcterms:created xsi:type="dcterms:W3CDTF">2020-01-12T09:56:05Z</dcterms:created>
  <dcterms:modified xsi:type="dcterms:W3CDTF">2020-01-26T13:27:57Z</dcterms:modified>
  <cp:contentStatus>Freigegeben</cp:contentStatus>
  <dc:language>Deutsch</dc:language>
</cp:coreProperties>
</file>