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4" r:id="rId5"/>
    <p:sldId id="263" r:id="rId6"/>
    <p:sldId id="269" r:id="rId7"/>
    <p:sldId id="275" r:id="rId8"/>
    <p:sldId id="277" r:id="rId9"/>
    <p:sldId id="276" r:id="rId10"/>
    <p:sldId id="27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3AE"/>
    <a:srgbClr val="648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5116" autoAdjust="0"/>
  </p:normalViewPr>
  <p:slideViewPr>
    <p:cSldViewPr snapToGrid="0">
      <p:cViewPr varScale="1">
        <p:scale>
          <a:sx n="94" d="100"/>
          <a:sy n="94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e-DE" b="1" dirty="0" smtClean="0"/>
              <a:t>Anzahl</a:t>
            </a:r>
            <a:r>
              <a:rPr lang="de-DE" b="1" baseline="0" dirty="0" smtClean="0"/>
              <a:t> </a:t>
            </a:r>
            <a:r>
              <a:rPr lang="de-DE" b="1" dirty="0" smtClean="0"/>
              <a:t>Maßnahmen nach Status je KW</a:t>
            </a:r>
            <a:endParaRPr lang="de-DE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In Arbeit 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C0-4E10-BF9B-8E7C077F66B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Abgeschlossen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10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C0-4E10-BF9B-8E7C077F6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61154384"/>
        <c:axId val="1461146896"/>
      </c:barChart>
      <c:line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1.1739081787882114E-2"/>
                  <c:y val="-3.9648208982089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2C0-4E10-BF9B-8E7C077F66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15</c:v>
                </c:pt>
                <c:pt idx="3">
                  <c:v>25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C0-4E10-BF9B-8E7C077F6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154384"/>
        <c:axId val="1461146896"/>
      </c:lineChart>
      <c:catAx>
        <c:axId val="146115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46896"/>
        <c:crosses val="autoZero"/>
        <c:auto val="1"/>
        <c:lblAlgn val="ctr"/>
        <c:lblOffset val="100"/>
        <c:noMultiLvlLbl val="0"/>
      </c:catAx>
      <c:valAx>
        <c:axId val="14611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543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e-DE" b="1" dirty="0" smtClean="0"/>
              <a:t>Status</a:t>
            </a:r>
            <a:r>
              <a:rPr lang="de-DE" b="1" baseline="0" dirty="0" smtClean="0"/>
              <a:t> Budget in h / KW</a:t>
            </a:r>
            <a:endParaRPr lang="de-DE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Tabelle1!$B$1</c:f>
              <c:strCache>
                <c:ptCount val="1"/>
                <c:pt idx="0">
                  <c:v>Abgerufen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20</c:v>
                </c:pt>
                <c:pt idx="2">
                  <c:v>50</c:v>
                </c:pt>
                <c:pt idx="3">
                  <c:v>85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8-483D-9D28-DE3A2A6F2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61154384"/>
        <c:axId val="1461146896"/>
      </c:barChart>
      <c:lineChart>
        <c:grouping val="stacke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08-483D-9D28-DE3A2A6F2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154384"/>
        <c:axId val="1461146896"/>
      </c:lineChart>
      <c:catAx>
        <c:axId val="146115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46896"/>
        <c:crosses val="autoZero"/>
        <c:auto val="1"/>
        <c:lblAlgn val="ctr"/>
        <c:lblOffset val="100"/>
        <c:noMultiLvlLbl val="0"/>
      </c:catAx>
      <c:valAx>
        <c:axId val="14611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5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e-DE" sz="1600" b="1" dirty="0" smtClean="0"/>
              <a:t>Ziel 1.1: </a:t>
            </a:r>
            <a:r>
              <a:rPr lang="de-DE" sz="1600" b="1" dirty="0" smtClean="0"/>
              <a:t>Anzahl der Prozessdokumente</a:t>
            </a:r>
            <a:r>
              <a:rPr lang="de-DE" sz="1600" b="1" baseline="0" dirty="0" smtClean="0"/>
              <a:t> </a:t>
            </a:r>
            <a:r>
              <a:rPr lang="de-DE" sz="1600" b="1" dirty="0" smtClean="0"/>
              <a:t>je </a:t>
            </a:r>
            <a:r>
              <a:rPr lang="de-DE" sz="1600" b="1" dirty="0" smtClean="0"/>
              <a:t>KW</a:t>
            </a:r>
            <a:endParaRPr lang="de-DE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76</c:v>
                </c:pt>
                <c:pt idx="3">
                  <c:v>63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3-4209-9D42-5918E9B3D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61154384"/>
        <c:axId val="1461146896"/>
      </c:barChart>
      <c:line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1.1739081787882114E-2"/>
                  <c:y val="-3.9648208982089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003-4209-9D42-5918E9B3D5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03-4209-9D42-5918E9B3D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154384"/>
        <c:axId val="1461146896"/>
      </c:lineChart>
      <c:catAx>
        <c:axId val="146115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46896"/>
        <c:crosses val="autoZero"/>
        <c:auto val="1"/>
        <c:lblAlgn val="ctr"/>
        <c:lblOffset val="100"/>
        <c:noMultiLvlLbl val="0"/>
      </c:catAx>
      <c:valAx>
        <c:axId val="14611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543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de-DE" b="1" dirty="0" smtClean="0"/>
              <a:t>Ziel</a:t>
            </a:r>
            <a:r>
              <a:rPr lang="de-DE" b="1" baseline="0" dirty="0" smtClean="0"/>
              <a:t> 2.1: &lt;Beschreibung&gt; je KW</a:t>
            </a:r>
            <a:endParaRPr lang="de-DE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Tabelle1!$B$1</c:f>
              <c:strCache>
                <c:ptCount val="1"/>
                <c:pt idx="0">
                  <c:v>Ist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48</c:v>
                </c:pt>
                <c:pt idx="1">
                  <c:v>52</c:v>
                </c:pt>
                <c:pt idx="2">
                  <c:v>50</c:v>
                </c:pt>
                <c:pt idx="3">
                  <c:v>56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CD8-8E3F-A22C20DD6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61154384"/>
        <c:axId val="1461146896"/>
      </c:barChart>
      <c:lineChart>
        <c:grouping val="stacke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KW2</c:v>
                </c:pt>
                <c:pt idx="1">
                  <c:v>KW3</c:v>
                </c:pt>
                <c:pt idx="2">
                  <c:v>KW4</c:v>
                </c:pt>
                <c:pt idx="3">
                  <c:v>KW5</c:v>
                </c:pt>
                <c:pt idx="4">
                  <c:v>KW6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5F-4CD8-8E3F-A22C20DD6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154384"/>
        <c:axId val="1461146896"/>
      </c:lineChart>
      <c:catAx>
        <c:axId val="146115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46896"/>
        <c:crosses val="autoZero"/>
        <c:auto val="1"/>
        <c:lblAlgn val="ctr"/>
        <c:lblOffset val="100"/>
        <c:noMultiLvlLbl val="0"/>
      </c:catAx>
      <c:valAx>
        <c:axId val="146114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46115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F05B-2135-4DDE-B9CF-85F3CAA05A41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12C18-3E6B-4A48-923F-D64A1FA91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12C18-3E6B-4A48-923F-D64A1FA912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7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36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817371" y="161272"/>
            <a:ext cx="10257029" cy="540000"/>
          </a:xfrm>
        </p:spPr>
        <p:txBody>
          <a:bodyPr>
            <a:no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0"/>
          </p:nvPr>
        </p:nvSpPr>
        <p:spPr>
          <a:xfrm>
            <a:off x="817562" y="830499"/>
            <a:ext cx="11155095" cy="589382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3"/>
          </p:nvPr>
        </p:nvSpPr>
        <p:spPr>
          <a:xfrm>
            <a:off x="11074401" y="161272"/>
            <a:ext cx="898256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B99BF9-F5FF-4312-B9EA-3951040CBD4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5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9BF9-F5FF-4312-B9EA-3951040CB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nicolitschke.com" TargetMode="External"/><Relationship Id="rId2" Type="http://schemas.openxmlformats.org/officeDocument/2006/relationships/hyperlink" Target="http://www.nicolitschk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1337"/>
          </a:xfrm>
        </p:spPr>
        <p:txBody>
          <a:bodyPr/>
          <a:lstStyle/>
          <a:p>
            <a:r>
              <a:rPr lang="de-DE" b="1" dirty="0" smtClean="0"/>
              <a:t>&lt;Projektname&gt;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33700"/>
            <a:ext cx="9144000" cy="1655762"/>
          </a:xfrm>
        </p:spPr>
        <p:txBody>
          <a:bodyPr/>
          <a:lstStyle/>
          <a:p>
            <a:r>
              <a:rPr lang="de-DE" dirty="0" smtClean="0"/>
              <a:t>Projektstatusbericht</a:t>
            </a:r>
          </a:p>
          <a:p>
            <a:r>
              <a:rPr lang="de-DE" dirty="0" smtClean="0"/>
              <a:t>von &lt;Name&gt;</a:t>
            </a:r>
          </a:p>
          <a:p>
            <a:r>
              <a:rPr lang="de-DE" dirty="0" smtClean="0"/>
              <a:t>vom &lt;TT.MM.JJJJ&gt;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84222"/>
              </p:ext>
            </p:extLst>
          </p:nvPr>
        </p:nvGraphicFramePr>
        <p:xfrm>
          <a:off x="267898" y="5257800"/>
          <a:ext cx="5561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99">
                  <a:extLst>
                    <a:ext uri="{9D8B030D-6E8A-4147-A177-3AD203B41FA5}">
                      <a16:colId xmlns:a16="http://schemas.microsoft.com/office/drawing/2014/main" val="3878371960"/>
                    </a:ext>
                  </a:extLst>
                </a:gridCol>
                <a:gridCol w="3596703">
                  <a:extLst>
                    <a:ext uri="{9D8B030D-6E8A-4147-A177-3AD203B41FA5}">
                      <a16:colId xmlns:a16="http://schemas.microsoft.com/office/drawing/2014/main" val="8899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Projektnummer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5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 / Ergebnis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79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Zielgruppe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12351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70440"/>
              </p:ext>
            </p:extLst>
          </p:nvPr>
        </p:nvGraphicFramePr>
        <p:xfrm>
          <a:off x="6362700" y="5257800"/>
          <a:ext cx="5561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75">
                  <a:extLst>
                    <a:ext uri="{9D8B030D-6E8A-4147-A177-3AD203B41FA5}">
                      <a16:colId xmlns:a16="http://schemas.microsoft.com/office/drawing/2014/main" val="3878371960"/>
                    </a:ext>
                  </a:extLst>
                </a:gridCol>
                <a:gridCol w="3428927">
                  <a:extLst>
                    <a:ext uri="{9D8B030D-6E8A-4147-A177-3AD203B41FA5}">
                      <a16:colId xmlns:a16="http://schemas.microsoft.com/office/drawing/2014/main" val="8899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Projektleiter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Projektsponsor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01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Projektzeitraum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856423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82880" y="6512560"/>
            <a:ext cx="6603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© Nico Litschke | Projekte.wirksam.steuern |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seit 2016 |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www.nicolitschke.com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info@nicolitschke.com</a:t>
            </a:r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2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Links und Verweise</a:t>
            </a:r>
            <a:endParaRPr lang="de-DE" b="1" dirty="0"/>
          </a:p>
        </p:txBody>
      </p:sp>
      <p:sp>
        <p:nvSpPr>
          <p:cNvPr id="46" name="Ellipse 45"/>
          <p:cNvSpPr/>
          <p:nvPr/>
        </p:nvSpPr>
        <p:spPr>
          <a:xfrm>
            <a:off x="198152" y="161798"/>
            <a:ext cx="539469" cy="5394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108000" bIns="0"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i</a:t>
            </a:r>
            <a:endParaRPr lang="de-DE" sz="2800" b="1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41736"/>
              </p:ext>
            </p:extLst>
          </p:nvPr>
        </p:nvGraphicFramePr>
        <p:xfrm>
          <a:off x="198153" y="812389"/>
          <a:ext cx="11774504" cy="5791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47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083042477"/>
                    </a:ext>
                  </a:extLst>
                </a:gridCol>
                <a:gridCol w="5508357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</a:tblGrid>
              <a:tr h="34508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Bezeichnung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 / Zugang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Projektverzeichnis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Sharepoint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Ablage für Projektdateien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Link:</a:t>
                      </a:r>
                    </a:p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Sharepoint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-ID: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Projekt-Email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email@projekt.de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de-DE" sz="14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PW: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****</a:t>
                      </a:r>
                    </a:p>
                    <a:p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HowTo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Globale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Abkürzungen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Abkürzungen der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Organisation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Datentransfer mit Kunden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FTP Verzeichnis mit Kunden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Link: </a:t>
                      </a:r>
                    </a:p>
                    <a:p>
                      <a:r>
                        <a:rPr lang="de-DE" sz="1400" baseline="0" dirty="0" err="1" smtClean="0"/>
                        <a:t>HowTo</a:t>
                      </a:r>
                      <a:r>
                        <a:rPr lang="de-DE" sz="1400" baseline="0" dirty="0" smtClean="0"/>
                        <a:t>: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232150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DOORS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Anforderungsmanagement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Link:</a:t>
                      </a:r>
                    </a:p>
                    <a:p>
                      <a:r>
                        <a:rPr lang="de-DE" sz="1400" dirty="0" err="1" smtClean="0"/>
                        <a:t>HowTo</a:t>
                      </a:r>
                      <a:r>
                        <a:rPr lang="de-DE" sz="1400" dirty="0" smtClean="0"/>
                        <a:t>: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86164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Jira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Ticketsysteme und Aufgabenplanung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Link:</a:t>
                      </a:r>
                    </a:p>
                    <a:p>
                      <a:r>
                        <a:rPr lang="de-DE" sz="1400" dirty="0" err="1" smtClean="0"/>
                        <a:t>HowTo</a:t>
                      </a:r>
                      <a:r>
                        <a:rPr lang="de-DE" sz="1400" dirty="0" smtClean="0"/>
                        <a:t>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575472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Namenskonventionen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Vereinheitlichung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für Dokumenten- und Verzeichnisnamen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Link: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73978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907215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536657"/>
                  </a:ext>
                </a:extLst>
              </a:tr>
              <a:tr h="407766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778300"/>
                  </a:ext>
                </a:extLst>
              </a:tr>
              <a:tr h="493145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951474"/>
                  </a:ext>
                </a:extLst>
              </a:tr>
            </a:tbl>
          </a:graphicData>
        </a:graphic>
      </p:graphicFrame>
      <p:sp>
        <p:nvSpPr>
          <p:cNvPr id="11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3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0639" y="365125"/>
            <a:ext cx="10783161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570638" y="1687733"/>
            <a:ext cx="1886811" cy="1656361"/>
            <a:chOff x="3022050" y="1687733"/>
            <a:chExt cx="1886811" cy="1656361"/>
          </a:xfrm>
        </p:grpSpPr>
        <p:sp>
          <p:nvSpPr>
            <p:cNvPr id="5" name="Abgerundetes Rechteck 4"/>
            <p:cNvSpPr/>
            <p:nvPr/>
          </p:nvSpPr>
          <p:spPr>
            <a:xfrm>
              <a:off x="3022050" y="1687733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Ziel-Status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580" y="1870611"/>
              <a:ext cx="1055750" cy="1055750"/>
            </a:xfrm>
            <a:prstGeom prst="rect">
              <a:avLst/>
            </a:prstGeom>
          </p:spPr>
        </p:pic>
      </p:grpSp>
      <p:grpSp>
        <p:nvGrpSpPr>
          <p:cNvPr id="44" name="Gruppieren 43"/>
          <p:cNvGrpSpPr/>
          <p:nvPr/>
        </p:nvGrpSpPr>
        <p:grpSpPr>
          <a:xfrm>
            <a:off x="5218907" y="1690688"/>
            <a:ext cx="1886811" cy="1656361"/>
            <a:chOff x="9867182" y="1687733"/>
            <a:chExt cx="1886811" cy="1656361"/>
          </a:xfrm>
        </p:grpSpPr>
        <p:sp>
          <p:nvSpPr>
            <p:cNvPr id="7" name="Abgerundetes Rechteck 6"/>
            <p:cNvSpPr/>
            <p:nvPr/>
          </p:nvSpPr>
          <p:spPr>
            <a:xfrm>
              <a:off x="9867182" y="1687733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Termine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2713" y="1870611"/>
              <a:ext cx="1055748" cy="1055748"/>
            </a:xfrm>
            <a:prstGeom prst="rect">
              <a:avLst/>
            </a:prstGeom>
          </p:spPr>
        </p:pic>
      </p:grpSp>
      <p:grpSp>
        <p:nvGrpSpPr>
          <p:cNvPr id="46" name="Gruppieren 45"/>
          <p:cNvGrpSpPr/>
          <p:nvPr/>
        </p:nvGrpSpPr>
        <p:grpSpPr>
          <a:xfrm>
            <a:off x="7543041" y="1638865"/>
            <a:ext cx="1886811" cy="1656361"/>
            <a:chOff x="3022050" y="3727071"/>
            <a:chExt cx="1886811" cy="1656361"/>
          </a:xfrm>
        </p:grpSpPr>
        <p:sp>
          <p:nvSpPr>
            <p:cNvPr id="12" name="Abgerundetes Rechteck 11"/>
            <p:cNvSpPr/>
            <p:nvPr/>
          </p:nvSpPr>
          <p:spPr>
            <a:xfrm>
              <a:off x="3022050" y="3727071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Risiken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ewitterblitz 28"/>
            <p:cNvSpPr/>
            <p:nvPr/>
          </p:nvSpPr>
          <p:spPr>
            <a:xfrm flipH="1">
              <a:off x="3508737" y="4154230"/>
              <a:ext cx="913437" cy="712289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2894773" y="1683743"/>
            <a:ext cx="1886811" cy="1656361"/>
            <a:chOff x="7622552" y="3727071"/>
            <a:chExt cx="1886811" cy="1656361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416" y="4126833"/>
              <a:ext cx="767082" cy="767082"/>
            </a:xfrm>
            <a:prstGeom prst="rect">
              <a:avLst/>
            </a:prstGeom>
          </p:spPr>
        </p:pic>
        <p:sp>
          <p:nvSpPr>
            <p:cNvPr id="39" name="Abgerundetes Rechteck 38"/>
            <p:cNvSpPr/>
            <p:nvPr/>
          </p:nvSpPr>
          <p:spPr>
            <a:xfrm>
              <a:off x="7622552" y="3727071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Fortschritt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93122" y="3520027"/>
            <a:ext cx="2358911" cy="385294"/>
            <a:chOff x="593122" y="5766409"/>
            <a:chExt cx="2358911" cy="385294"/>
          </a:xfrm>
        </p:grpSpPr>
        <p:sp>
          <p:nvSpPr>
            <p:cNvPr id="2" name="Textfeld 1"/>
            <p:cNvSpPr txBox="1"/>
            <p:nvPr/>
          </p:nvSpPr>
          <p:spPr>
            <a:xfrm>
              <a:off x="978416" y="5774390"/>
              <a:ext cx="1973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Links und Verweise</a:t>
              </a:r>
              <a:endParaRPr lang="de-DE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593122" y="5766409"/>
              <a:ext cx="385294" cy="3852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0" rtlCol="0" anchor="ctr"/>
            <a:lstStyle/>
            <a:p>
              <a:pPr algn="ctr"/>
              <a:r>
                <a:rPr lang="de-DE" sz="2800" dirty="0" smtClean="0">
                  <a:solidFill>
                    <a:schemeClr val="tx1"/>
                  </a:solidFill>
                  <a:latin typeface="Monotype Corsiva" panose="03010101010201010101" pitchFamily="66" charset="0"/>
                </a:rPr>
                <a:t>i</a:t>
              </a:r>
              <a:endParaRPr lang="de-DE" sz="1400" dirty="0">
                <a:solidFill>
                  <a:schemeClr val="tx1"/>
                </a:solidFill>
                <a:latin typeface="Monotype Corsiva" panose="03010101010201010101" pitchFamily="66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9867175" y="1593987"/>
            <a:ext cx="1886811" cy="1656361"/>
            <a:chOff x="9867175" y="1593987"/>
            <a:chExt cx="1886811" cy="1656361"/>
          </a:xfrm>
        </p:grpSpPr>
        <p:sp>
          <p:nvSpPr>
            <p:cNvPr id="9" name="Textfeld 8"/>
            <p:cNvSpPr txBox="1"/>
            <p:nvPr/>
          </p:nvSpPr>
          <p:spPr>
            <a:xfrm>
              <a:off x="10326312" y="2075320"/>
              <a:ext cx="968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/</a:t>
              </a:r>
              <a:endParaRPr lang="de-DE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9867175" y="1593987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Entscheidungen</a:t>
              </a:r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6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Ziele-Status</a:t>
            </a:r>
            <a:endParaRPr lang="de-DE" b="1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95578" y="1594916"/>
            <a:ext cx="540000" cy="540000"/>
            <a:chOff x="197621" y="2838183"/>
            <a:chExt cx="540000" cy="5400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Abgerundetes Rechteck 1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95578" y="161272"/>
            <a:ext cx="540000" cy="540000"/>
            <a:chOff x="197621" y="830499"/>
            <a:chExt cx="540000" cy="54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uppieren 29"/>
          <p:cNvGrpSpPr/>
          <p:nvPr/>
        </p:nvGrpSpPr>
        <p:grpSpPr>
          <a:xfrm>
            <a:off x="195578" y="2311738"/>
            <a:ext cx="540000" cy="540000"/>
            <a:chOff x="197621" y="4176639"/>
            <a:chExt cx="540000" cy="5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ewitterblitz 22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95578" y="878094"/>
            <a:ext cx="540000" cy="540000"/>
            <a:chOff x="197621" y="5515095"/>
            <a:chExt cx="540000" cy="540000"/>
          </a:xfrm>
        </p:grpSpPr>
        <p:sp>
          <p:nvSpPr>
            <p:cNvPr id="17" name="Abgerundetes Rechteck 16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" name="Foliennummernplatzhalter 3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3</a:t>
            </a:fld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195578" y="3028560"/>
            <a:ext cx="591829" cy="457654"/>
            <a:chOff x="9833719" y="1593987"/>
            <a:chExt cx="2141970" cy="1656361"/>
          </a:xfrm>
        </p:grpSpPr>
        <p:sp>
          <p:nvSpPr>
            <p:cNvPr id="39" name="Textfeld 38"/>
            <p:cNvSpPr txBox="1"/>
            <p:nvPr/>
          </p:nvSpPr>
          <p:spPr>
            <a:xfrm>
              <a:off x="9833719" y="1809513"/>
              <a:ext cx="2141970" cy="122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/ </a:t>
              </a:r>
              <a:endParaRPr lang="de-DE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9867175" y="1593987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50443"/>
              </p:ext>
            </p:extLst>
          </p:nvPr>
        </p:nvGraphicFramePr>
        <p:xfrm>
          <a:off x="817371" y="844627"/>
          <a:ext cx="1115528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6">
                  <a:extLst>
                    <a:ext uri="{9D8B030D-6E8A-4147-A177-3AD203B41FA5}">
                      <a16:colId xmlns:a16="http://schemas.microsoft.com/office/drawing/2014/main" val="3955999079"/>
                    </a:ext>
                  </a:extLst>
                </a:gridCol>
                <a:gridCol w="8470512">
                  <a:extLst>
                    <a:ext uri="{9D8B030D-6E8A-4147-A177-3AD203B41FA5}">
                      <a16:colId xmlns:a16="http://schemas.microsoft.com/office/drawing/2014/main" val="109308085"/>
                    </a:ext>
                  </a:extLst>
                </a:gridCol>
                <a:gridCol w="1219938">
                  <a:extLst>
                    <a:ext uri="{9D8B030D-6E8A-4147-A177-3AD203B41FA5}">
                      <a16:colId xmlns:a16="http://schemas.microsoft.com/office/drawing/2014/main" val="3484196096"/>
                    </a:ext>
                  </a:extLst>
                </a:gridCol>
                <a:gridCol w="1154590">
                  <a:extLst>
                    <a:ext uri="{9D8B030D-6E8A-4147-A177-3AD203B41FA5}">
                      <a16:colId xmlns:a16="http://schemas.microsoft.com/office/drawing/2014/main" val="261066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 1: &lt;Was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soll erreicht werden?&gt;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Ziel-</a:t>
                      </a:r>
                      <a:b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Ampel</a:t>
                      </a:r>
                      <a:b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1558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Wie?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537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3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179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03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37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1.6. &lt;</a:t>
                      </a:r>
                      <a:r>
                        <a:rPr lang="de-DE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Welches inhaltliche Ergebnis soll konkret vorliegen?&gt;</a:t>
                      </a: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47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 zu anderen Zielen / Teams / Projekten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99282"/>
                  </a:ext>
                </a:extLst>
              </a:tr>
            </a:tbl>
          </a:graphicData>
        </a:graphic>
      </p:graphicFrame>
      <p:sp>
        <p:nvSpPr>
          <p:cNvPr id="43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041400" y="5033817"/>
            <a:ext cx="10931258" cy="1690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Erläuterungen oder Kommentare zum Status: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</p:txBody>
      </p:sp>
    </p:spTree>
    <p:extLst>
      <p:ext uri="{BB962C8B-B14F-4D97-AF65-F5344CB8AC3E}">
        <p14:creationId xmlns:p14="http://schemas.microsoft.com/office/powerpoint/2010/main" val="18212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Projektstatus</a:t>
            </a:r>
            <a:endParaRPr lang="de-DE" b="1" dirty="0"/>
          </a:p>
        </p:txBody>
      </p:sp>
      <p:sp>
        <p:nvSpPr>
          <p:cNvPr id="42" name="Foliennummernplatzhalter 4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43" name="Gruppieren 42"/>
          <p:cNvGrpSpPr/>
          <p:nvPr/>
        </p:nvGrpSpPr>
        <p:grpSpPr>
          <a:xfrm>
            <a:off x="195578" y="1594916"/>
            <a:ext cx="540000" cy="540000"/>
            <a:chOff x="197621" y="2838183"/>
            <a:chExt cx="540000" cy="540000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Abgerundetes Rechteck 44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95578" y="161272"/>
            <a:ext cx="540000" cy="540000"/>
            <a:chOff x="197621" y="830499"/>
            <a:chExt cx="540000" cy="540000"/>
          </a:xfrm>
        </p:grpSpPr>
        <p:sp>
          <p:nvSpPr>
            <p:cNvPr id="47" name="Abgerundetes Rechteck 46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195578" y="2311738"/>
            <a:ext cx="540000" cy="540000"/>
            <a:chOff x="197621" y="4176639"/>
            <a:chExt cx="540000" cy="540000"/>
          </a:xfrm>
        </p:grpSpPr>
        <p:sp>
          <p:nvSpPr>
            <p:cNvPr id="50" name="Abgerundetes Rechteck 49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ewitterblitz 50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95578" y="878094"/>
            <a:ext cx="540000" cy="540000"/>
            <a:chOff x="197621" y="5515095"/>
            <a:chExt cx="540000" cy="540000"/>
          </a:xfrm>
        </p:grpSpPr>
        <p:sp>
          <p:nvSpPr>
            <p:cNvPr id="53" name="Abgerundetes Rechteck 52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Gruppieren 54"/>
          <p:cNvGrpSpPr/>
          <p:nvPr/>
        </p:nvGrpSpPr>
        <p:grpSpPr>
          <a:xfrm>
            <a:off x="195578" y="3028560"/>
            <a:ext cx="591829" cy="457654"/>
            <a:chOff x="9833719" y="1593987"/>
            <a:chExt cx="2141970" cy="1656361"/>
          </a:xfrm>
        </p:grpSpPr>
        <p:sp>
          <p:nvSpPr>
            <p:cNvPr id="56" name="Textfeld 55"/>
            <p:cNvSpPr txBox="1"/>
            <p:nvPr/>
          </p:nvSpPr>
          <p:spPr>
            <a:xfrm>
              <a:off x="9833719" y="1809513"/>
              <a:ext cx="2141970" cy="122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/ </a:t>
              </a:r>
              <a:endParaRPr lang="de-DE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9867175" y="1593987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2319117067"/>
              </p:ext>
            </p:extLst>
          </p:nvPr>
        </p:nvGraphicFramePr>
        <p:xfrm>
          <a:off x="871316" y="3277823"/>
          <a:ext cx="5577012" cy="263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8" name="Diagramm 57"/>
          <p:cNvGraphicFramePr/>
          <p:nvPr>
            <p:extLst>
              <p:ext uri="{D42A27DB-BD31-4B8C-83A1-F6EECF244321}">
                <p14:modId xmlns:p14="http://schemas.microsoft.com/office/powerpoint/2010/main" val="1763188934"/>
              </p:ext>
            </p:extLst>
          </p:nvPr>
        </p:nvGraphicFramePr>
        <p:xfrm>
          <a:off x="6448328" y="3277823"/>
          <a:ext cx="5533757" cy="263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0" name="Diagramm 59"/>
          <p:cNvGraphicFramePr/>
          <p:nvPr>
            <p:extLst>
              <p:ext uri="{D42A27DB-BD31-4B8C-83A1-F6EECF244321}">
                <p14:modId xmlns:p14="http://schemas.microsoft.com/office/powerpoint/2010/main" val="1179519925"/>
              </p:ext>
            </p:extLst>
          </p:nvPr>
        </p:nvGraphicFramePr>
        <p:xfrm>
          <a:off x="871316" y="643962"/>
          <a:ext cx="5577012" cy="263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1" name="Diagramm 60"/>
          <p:cNvGraphicFramePr/>
          <p:nvPr>
            <p:extLst>
              <p:ext uri="{D42A27DB-BD31-4B8C-83A1-F6EECF244321}">
                <p14:modId xmlns:p14="http://schemas.microsoft.com/office/powerpoint/2010/main" val="850533191"/>
              </p:ext>
            </p:extLst>
          </p:nvPr>
        </p:nvGraphicFramePr>
        <p:xfrm>
          <a:off x="6448328" y="642637"/>
          <a:ext cx="5533757" cy="263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2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87407" y="5913009"/>
            <a:ext cx="11185251" cy="81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Erläuterungen oder Kommentare zum Status: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</p:txBody>
      </p:sp>
    </p:spTree>
    <p:extLst>
      <p:ext uri="{BB962C8B-B14F-4D97-AF65-F5344CB8AC3E}">
        <p14:creationId xmlns:p14="http://schemas.microsoft.com/office/powerpoint/2010/main" val="328661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Roadmap / Meilensteinplan / Termine</a:t>
            </a:r>
            <a:endParaRPr lang="de-DE" b="1" dirty="0"/>
          </a:p>
        </p:txBody>
      </p:sp>
      <p:graphicFrame>
        <p:nvGraphicFramePr>
          <p:cNvPr id="62" name="Tabel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67380"/>
              </p:ext>
            </p:extLst>
          </p:nvPr>
        </p:nvGraphicFramePr>
        <p:xfrm>
          <a:off x="939800" y="830499"/>
          <a:ext cx="11032868" cy="3885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1358456390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3219936254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3689442469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13541318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05815798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54548500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982615427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2639635354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555182688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458714522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792134857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1346472795"/>
                    </a:ext>
                  </a:extLst>
                </a:gridCol>
                <a:gridCol w="704564">
                  <a:extLst>
                    <a:ext uri="{9D8B030D-6E8A-4147-A177-3AD203B41FA5}">
                      <a16:colId xmlns:a16="http://schemas.microsoft.com/office/drawing/2014/main" val="722474016"/>
                    </a:ext>
                  </a:extLst>
                </a:gridCol>
              </a:tblGrid>
              <a:tr h="35060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Mrz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Dez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63384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Projektmeilensteine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37080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</a:t>
                      </a:r>
                      <a:r>
                        <a:rPr lang="de-DE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1: Analyse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59734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2: Pilotphase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021034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</a:t>
                      </a:r>
                      <a:r>
                        <a:rPr lang="de-DE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3: Vor-Audit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342137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Phase 4: Rollout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082400"/>
                  </a:ext>
                </a:extLst>
              </a:tr>
              <a:tr h="55016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Dokumentation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02607"/>
                  </a:ext>
                </a:extLst>
              </a:tr>
            </a:tbl>
          </a:graphicData>
        </a:graphic>
      </p:graphicFrame>
      <p:grpSp>
        <p:nvGrpSpPr>
          <p:cNvPr id="66" name="Gruppieren 65"/>
          <p:cNvGrpSpPr/>
          <p:nvPr/>
        </p:nvGrpSpPr>
        <p:grpSpPr>
          <a:xfrm>
            <a:off x="3628610" y="1243128"/>
            <a:ext cx="611065" cy="766226"/>
            <a:chOff x="4593810" y="1300002"/>
            <a:chExt cx="611065" cy="766226"/>
          </a:xfrm>
        </p:grpSpPr>
        <p:sp>
          <p:nvSpPr>
            <p:cNvPr id="64" name="Raute 63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593810" y="1604563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b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9965910" y="1243128"/>
            <a:ext cx="611065" cy="766226"/>
            <a:chOff x="4593810" y="1300002"/>
            <a:chExt cx="611065" cy="766226"/>
          </a:xfrm>
        </p:grpSpPr>
        <p:sp>
          <p:nvSpPr>
            <p:cNvPr id="68" name="Raute 67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4593810" y="1604563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Ende</a:t>
              </a:r>
              <a:b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20.10.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Rechteck 69"/>
          <p:cNvSpPr/>
          <p:nvPr/>
        </p:nvSpPr>
        <p:spPr>
          <a:xfrm>
            <a:off x="4239675" y="2080922"/>
            <a:ext cx="1005425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5245100" y="2609454"/>
            <a:ext cx="2387600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/>
          <p:cNvSpPr/>
          <p:nvPr/>
        </p:nvSpPr>
        <p:spPr>
          <a:xfrm>
            <a:off x="6901887" y="3193471"/>
            <a:ext cx="730813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7810500" y="3720129"/>
            <a:ext cx="2489200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4978400" y="4282997"/>
            <a:ext cx="5321300" cy="327282"/>
          </a:xfrm>
          <a:prstGeom prst="rect">
            <a:avLst/>
          </a:prstGeom>
          <a:solidFill>
            <a:srgbClr val="0E53AE"/>
          </a:solid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5" name="Gruppieren 74"/>
          <p:cNvGrpSpPr/>
          <p:nvPr/>
        </p:nvGrpSpPr>
        <p:grpSpPr>
          <a:xfrm>
            <a:off x="5807262" y="1243128"/>
            <a:ext cx="508474" cy="627726"/>
            <a:chOff x="4645105" y="1300002"/>
            <a:chExt cx="508474" cy="627726"/>
          </a:xfrm>
        </p:grpSpPr>
        <p:sp>
          <p:nvSpPr>
            <p:cNvPr id="76" name="Raute 75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645105" y="1650729"/>
              <a:ext cx="508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CCB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7889849" y="1243128"/>
            <a:ext cx="508474" cy="627726"/>
            <a:chOff x="4645105" y="1300002"/>
            <a:chExt cx="508474" cy="627726"/>
          </a:xfrm>
        </p:grpSpPr>
        <p:sp>
          <p:nvSpPr>
            <p:cNvPr id="79" name="Raute 78"/>
            <p:cNvSpPr/>
            <p:nvPr/>
          </p:nvSpPr>
          <p:spPr>
            <a:xfrm>
              <a:off x="4719342" y="1300002"/>
              <a:ext cx="360000" cy="360000"/>
            </a:xfrm>
            <a:prstGeom prst="diamond">
              <a:avLst/>
            </a:prstGeom>
            <a:solidFill>
              <a:srgbClr val="0E53AE"/>
            </a:solidFill>
            <a:ln>
              <a:solidFill>
                <a:srgbClr val="0E5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4645105" y="1650729"/>
              <a:ext cx="508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CCB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Textplatzhalter 3"/>
          <p:cNvSpPr txBox="1">
            <a:spLocks/>
          </p:cNvSpPr>
          <p:nvPr/>
        </p:nvSpPr>
        <p:spPr>
          <a:xfrm>
            <a:off x="817562" y="5231528"/>
            <a:ext cx="11155095" cy="149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 smtClean="0">
              <a:sym typeface="Wingdings" panose="05000000000000000000" pitchFamily="2" charset="2"/>
            </a:endParaRPr>
          </a:p>
        </p:txBody>
      </p:sp>
      <p:sp>
        <p:nvSpPr>
          <p:cNvPr id="83" name="Foliennummernplatzhalter 8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60" name="Gruppieren 59"/>
          <p:cNvGrpSpPr/>
          <p:nvPr/>
        </p:nvGrpSpPr>
        <p:grpSpPr>
          <a:xfrm>
            <a:off x="195578" y="1594916"/>
            <a:ext cx="540000" cy="540000"/>
            <a:chOff x="197621" y="2838183"/>
            <a:chExt cx="540000" cy="540000"/>
          </a:xfrm>
        </p:grpSpPr>
        <p:pic>
          <p:nvPicPr>
            <p:cNvPr id="61" name="Grafik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3" name="Abgerundetes Rechteck 62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95578" y="161272"/>
            <a:ext cx="540000" cy="540000"/>
            <a:chOff x="197621" y="830499"/>
            <a:chExt cx="540000" cy="540000"/>
          </a:xfrm>
        </p:grpSpPr>
        <p:sp>
          <p:nvSpPr>
            <p:cNvPr id="84" name="Abgerundetes Rechteck 83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6" name="Gruppieren 85"/>
          <p:cNvGrpSpPr/>
          <p:nvPr/>
        </p:nvGrpSpPr>
        <p:grpSpPr>
          <a:xfrm>
            <a:off x="195578" y="2311738"/>
            <a:ext cx="540000" cy="540000"/>
            <a:chOff x="197621" y="4176639"/>
            <a:chExt cx="540000" cy="540000"/>
          </a:xfrm>
        </p:grpSpPr>
        <p:sp>
          <p:nvSpPr>
            <p:cNvPr id="87" name="Abgerundetes Rechteck 86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ewitterblitz 87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195578" y="878094"/>
            <a:ext cx="540000" cy="540000"/>
            <a:chOff x="197621" y="5515095"/>
            <a:chExt cx="540000" cy="540000"/>
          </a:xfrm>
        </p:grpSpPr>
        <p:sp>
          <p:nvSpPr>
            <p:cNvPr id="90" name="Abgerundetes Rechteck 89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1" name="Grafik 9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Gruppieren 91"/>
          <p:cNvGrpSpPr/>
          <p:nvPr/>
        </p:nvGrpSpPr>
        <p:grpSpPr>
          <a:xfrm>
            <a:off x="195578" y="3028560"/>
            <a:ext cx="591829" cy="457654"/>
            <a:chOff x="9833719" y="1593987"/>
            <a:chExt cx="2141970" cy="1656361"/>
          </a:xfrm>
        </p:grpSpPr>
        <p:sp>
          <p:nvSpPr>
            <p:cNvPr id="93" name="Textfeld 92"/>
            <p:cNvSpPr txBox="1"/>
            <p:nvPr/>
          </p:nvSpPr>
          <p:spPr>
            <a:xfrm>
              <a:off x="9833719" y="1809513"/>
              <a:ext cx="2141970" cy="122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/ </a:t>
              </a:r>
              <a:endParaRPr lang="de-DE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9867175" y="1593987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371" y="4971296"/>
            <a:ext cx="11155287" cy="175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Erläuterungen oder Kommentare zum Plan: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</p:txBody>
      </p:sp>
      <p:sp>
        <p:nvSpPr>
          <p:cNvPr id="96" name="Rechteck 95"/>
          <p:cNvSpPr/>
          <p:nvPr/>
        </p:nvSpPr>
        <p:spPr>
          <a:xfrm>
            <a:off x="7641373" y="2609454"/>
            <a:ext cx="1005425" cy="327282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solidFill>
              <a:srgbClr val="0E5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ige Legende 3"/>
          <p:cNvSpPr/>
          <p:nvPr/>
        </p:nvSpPr>
        <p:spPr>
          <a:xfrm>
            <a:off x="9249667" y="2057532"/>
            <a:ext cx="1818225" cy="1040577"/>
          </a:xfrm>
          <a:prstGeom prst="wedgeRectCallout">
            <a:avLst>
              <a:gd name="adj1" fmla="val -83284"/>
              <a:gd name="adj2" fmla="val 1888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Verzögerung um 6 Wochen  wegen…</a:t>
            </a:r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6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(Top-) Risiken zum Erreichen der Ergebnisziele</a:t>
            </a:r>
            <a:endParaRPr lang="de-DE" b="1" dirty="0"/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59599"/>
              </p:ext>
            </p:extLst>
          </p:nvPr>
        </p:nvGraphicFramePr>
        <p:xfrm>
          <a:off x="952499" y="807443"/>
          <a:ext cx="11020158" cy="379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60">
                  <a:extLst>
                    <a:ext uri="{9D8B030D-6E8A-4147-A177-3AD203B41FA5}">
                      <a16:colId xmlns:a16="http://schemas.microsoft.com/office/drawing/2014/main" val="477191159"/>
                    </a:ext>
                  </a:extLst>
                </a:gridCol>
                <a:gridCol w="2916032">
                  <a:extLst>
                    <a:ext uri="{9D8B030D-6E8A-4147-A177-3AD203B41FA5}">
                      <a16:colId xmlns:a16="http://schemas.microsoft.com/office/drawing/2014/main" val="3567847651"/>
                    </a:ext>
                  </a:extLst>
                </a:gridCol>
                <a:gridCol w="847709">
                  <a:extLst>
                    <a:ext uri="{9D8B030D-6E8A-4147-A177-3AD203B41FA5}">
                      <a16:colId xmlns:a16="http://schemas.microsoft.com/office/drawing/2014/main" val="14574768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038075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83042477"/>
                    </a:ext>
                  </a:extLst>
                </a:gridCol>
                <a:gridCol w="3031857">
                  <a:extLst>
                    <a:ext uri="{9D8B030D-6E8A-4147-A177-3AD203B41FA5}">
                      <a16:colId xmlns:a16="http://schemas.microsoft.com/office/drawing/2014/main" val="3503705134"/>
                    </a:ext>
                  </a:extLst>
                </a:gridCol>
              </a:tblGrid>
              <a:tr h="345082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Ursache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Auswirkung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Maßnahmen</a:t>
                      </a:r>
                      <a:endParaRPr lang="de-DE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8062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Niedrig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61447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3418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Niedrig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11598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232150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98616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64" name="Gruppieren 63"/>
          <p:cNvGrpSpPr/>
          <p:nvPr/>
        </p:nvGrpSpPr>
        <p:grpSpPr>
          <a:xfrm>
            <a:off x="195578" y="161272"/>
            <a:ext cx="540000" cy="540000"/>
            <a:chOff x="197621" y="830499"/>
            <a:chExt cx="540000" cy="540000"/>
          </a:xfrm>
        </p:grpSpPr>
        <p:sp>
          <p:nvSpPr>
            <p:cNvPr id="65" name="Abgerundetes Rechteck 64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Grafik 6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7" name="Gruppieren 66"/>
          <p:cNvGrpSpPr/>
          <p:nvPr/>
        </p:nvGrpSpPr>
        <p:grpSpPr>
          <a:xfrm>
            <a:off x="195578" y="2311738"/>
            <a:ext cx="540000" cy="540000"/>
            <a:chOff x="197621" y="4176639"/>
            <a:chExt cx="540000" cy="540000"/>
          </a:xfrm>
        </p:grpSpPr>
        <p:sp>
          <p:nvSpPr>
            <p:cNvPr id="68" name="Abgerundetes Rechteck 67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ewitterblitz 68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195578" y="878094"/>
            <a:ext cx="540000" cy="540000"/>
            <a:chOff x="197621" y="5515095"/>
            <a:chExt cx="540000" cy="540000"/>
          </a:xfrm>
        </p:grpSpPr>
        <p:sp>
          <p:nvSpPr>
            <p:cNvPr id="71" name="Abgerundetes Rechteck 70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Grafik 7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3" name="Gruppieren 72"/>
          <p:cNvGrpSpPr/>
          <p:nvPr/>
        </p:nvGrpSpPr>
        <p:grpSpPr>
          <a:xfrm>
            <a:off x="195578" y="3028560"/>
            <a:ext cx="591829" cy="457654"/>
            <a:chOff x="9833719" y="1593987"/>
            <a:chExt cx="2141970" cy="1656361"/>
          </a:xfrm>
        </p:grpSpPr>
        <p:sp>
          <p:nvSpPr>
            <p:cNvPr id="74" name="Textfeld 73"/>
            <p:cNvSpPr txBox="1"/>
            <p:nvPr/>
          </p:nvSpPr>
          <p:spPr>
            <a:xfrm>
              <a:off x="9833719" y="1809513"/>
              <a:ext cx="2141970" cy="122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/ </a:t>
              </a:r>
              <a:endParaRPr lang="de-DE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9867175" y="1593987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95578" y="1594916"/>
            <a:ext cx="540000" cy="540000"/>
            <a:chOff x="197621" y="2838183"/>
            <a:chExt cx="540000" cy="540000"/>
          </a:xfrm>
        </p:grpSpPr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78" name="Abgerundetes Rechteck 77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371" y="4971296"/>
            <a:ext cx="11155287" cy="175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Erläuterungen oder Kommentare zu Risiken: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</p:txBody>
      </p:sp>
    </p:spTree>
    <p:extLst>
      <p:ext uri="{BB962C8B-B14F-4D97-AF65-F5344CB8AC3E}">
        <p14:creationId xmlns:p14="http://schemas.microsoft.com/office/powerpoint/2010/main" val="413290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Notwendige Management-Entscheidungen</a:t>
            </a:r>
            <a:endParaRPr 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64" name="Gruppieren 63"/>
          <p:cNvGrpSpPr/>
          <p:nvPr/>
        </p:nvGrpSpPr>
        <p:grpSpPr>
          <a:xfrm>
            <a:off x="195578" y="161272"/>
            <a:ext cx="540000" cy="540000"/>
            <a:chOff x="197621" y="830499"/>
            <a:chExt cx="540000" cy="540000"/>
          </a:xfrm>
        </p:grpSpPr>
        <p:sp>
          <p:nvSpPr>
            <p:cNvPr id="65" name="Abgerundetes Rechteck 64"/>
            <p:cNvSpPr/>
            <p:nvPr/>
          </p:nvSpPr>
          <p:spPr>
            <a:xfrm>
              <a:off x="197621" y="83049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Grafik 6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19" y="900997"/>
              <a:ext cx="399005" cy="39900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7" name="Gruppieren 66"/>
          <p:cNvGrpSpPr/>
          <p:nvPr/>
        </p:nvGrpSpPr>
        <p:grpSpPr>
          <a:xfrm>
            <a:off x="195578" y="2311738"/>
            <a:ext cx="540000" cy="540000"/>
            <a:chOff x="197621" y="4176639"/>
            <a:chExt cx="540000" cy="540000"/>
          </a:xfrm>
        </p:grpSpPr>
        <p:sp>
          <p:nvSpPr>
            <p:cNvPr id="68" name="Abgerundetes Rechteck 67"/>
            <p:cNvSpPr/>
            <p:nvPr/>
          </p:nvSpPr>
          <p:spPr>
            <a:xfrm>
              <a:off x="197621" y="4176639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ewitterblitz 68"/>
            <p:cNvSpPr/>
            <p:nvPr/>
          </p:nvSpPr>
          <p:spPr>
            <a:xfrm rot="20922928" flipH="1">
              <a:off x="243166" y="4271611"/>
              <a:ext cx="448908" cy="350054"/>
            </a:xfrm>
            <a:prstGeom prst="lightningBol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195578" y="878094"/>
            <a:ext cx="540000" cy="540000"/>
            <a:chOff x="197621" y="5515095"/>
            <a:chExt cx="540000" cy="540000"/>
          </a:xfrm>
        </p:grpSpPr>
        <p:sp>
          <p:nvSpPr>
            <p:cNvPr id="71" name="Abgerundetes Rechteck 70"/>
            <p:cNvSpPr/>
            <p:nvPr/>
          </p:nvSpPr>
          <p:spPr>
            <a:xfrm>
              <a:off x="197621" y="5515095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Grafik 7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5578731"/>
              <a:ext cx="412729" cy="4127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3" name="Gruppieren 72"/>
          <p:cNvGrpSpPr/>
          <p:nvPr/>
        </p:nvGrpSpPr>
        <p:grpSpPr>
          <a:xfrm>
            <a:off x="195578" y="3028560"/>
            <a:ext cx="591829" cy="457654"/>
            <a:chOff x="9833719" y="1593987"/>
            <a:chExt cx="2141970" cy="1656361"/>
          </a:xfrm>
        </p:grpSpPr>
        <p:sp>
          <p:nvSpPr>
            <p:cNvPr id="74" name="Textfeld 73"/>
            <p:cNvSpPr txBox="1"/>
            <p:nvPr/>
          </p:nvSpPr>
          <p:spPr>
            <a:xfrm>
              <a:off x="9833719" y="1809513"/>
              <a:ext cx="2141970" cy="122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/ </a:t>
              </a:r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9867175" y="1593987"/>
              <a:ext cx="1886811" cy="165636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95578" y="1594916"/>
            <a:ext cx="540000" cy="540000"/>
            <a:chOff x="197621" y="2838183"/>
            <a:chExt cx="540000" cy="540000"/>
          </a:xfrm>
        </p:grpSpPr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1530" y="2919421"/>
              <a:ext cx="373147" cy="373147"/>
            </a:xfrm>
            <a:prstGeom prst="rect">
              <a:avLst/>
            </a:prstGeom>
            <a:ln>
              <a:noFill/>
            </a:ln>
          </p:spPr>
        </p:pic>
        <p:sp>
          <p:nvSpPr>
            <p:cNvPr id="78" name="Abgerundetes Rechteck 77"/>
            <p:cNvSpPr/>
            <p:nvPr/>
          </p:nvSpPr>
          <p:spPr>
            <a:xfrm>
              <a:off x="197621" y="2838183"/>
              <a:ext cx="540000" cy="540000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371" y="878094"/>
            <a:ext cx="11155287" cy="584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Problem 1</a:t>
            </a:r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r>
              <a:rPr lang="de-DE" sz="1600" u="sng" dirty="0" smtClean="0"/>
              <a:t>Übersicht über die Alternativen*</a:t>
            </a:r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r>
              <a:rPr lang="de-DE" sz="1100" dirty="0" smtClean="0"/>
              <a:t>* Die Alternativen sind auf den nachfolgenden Folien / im Anhang beschrieben.</a:t>
            </a:r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r>
              <a:rPr lang="de-DE" sz="1600" u="sng" dirty="0" smtClean="0"/>
              <a:t>Empfehlung Projektteam:</a:t>
            </a:r>
            <a:r>
              <a:rPr lang="de-DE" sz="1600" dirty="0" smtClean="0"/>
              <a:t> Alternative 1 / 2 </a:t>
            </a:r>
            <a:r>
              <a:rPr lang="de-DE" sz="1600" dirty="0" smtClean="0"/>
              <a:t>/ 3 </a:t>
            </a:r>
            <a:r>
              <a:rPr lang="de-DE" sz="1600" dirty="0" smtClean="0"/>
              <a:t>/ andere</a:t>
            </a:r>
          </a:p>
          <a:p>
            <a:pPr marL="0" indent="0">
              <a:buNone/>
            </a:pPr>
            <a:r>
              <a:rPr lang="de-DE" sz="1600" u="sng" dirty="0" smtClean="0"/>
              <a:t>Entscheidung:</a:t>
            </a:r>
            <a:r>
              <a:rPr lang="de-DE" sz="1600" dirty="0" smtClean="0"/>
              <a:t> Alternative </a:t>
            </a:r>
            <a:r>
              <a:rPr lang="de-DE" sz="1600" dirty="0"/>
              <a:t>1 / 2 /3 / andere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u="sng" dirty="0" smtClean="0"/>
              <a:t>Bedingung / Anmerkung / Annahme für die Entscheidung:</a:t>
            </a:r>
          </a:p>
          <a:p>
            <a:pPr marL="0" indent="0">
              <a:buNone/>
            </a:pPr>
            <a:endParaRPr lang="de-DE" sz="1600" u="sng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8278"/>
              </p:ext>
            </p:extLst>
          </p:nvPr>
        </p:nvGraphicFramePr>
        <p:xfrm>
          <a:off x="847336" y="2200210"/>
          <a:ext cx="10845044" cy="217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64">
                  <a:extLst>
                    <a:ext uri="{9D8B030D-6E8A-4147-A177-3AD203B41FA5}">
                      <a16:colId xmlns:a16="http://schemas.microsoft.com/office/drawing/2014/main" val="2314316176"/>
                    </a:ext>
                  </a:extLst>
                </a:gridCol>
                <a:gridCol w="2081936">
                  <a:extLst>
                    <a:ext uri="{9D8B030D-6E8A-4147-A177-3AD203B41FA5}">
                      <a16:colId xmlns:a16="http://schemas.microsoft.com/office/drawing/2014/main" val="109308085"/>
                    </a:ext>
                  </a:extLst>
                </a:gridCol>
                <a:gridCol w="2081936">
                  <a:extLst>
                    <a:ext uri="{9D8B030D-6E8A-4147-A177-3AD203B41FA5}">
                      <a16:colId xmlns:a16="http://schemas.microsoft.com/office/drawing/2014/main" val="3484196096"/>
                    </a:ext>
                  </a:extLst>
                </a:gridCol>
                <a:gridCol w="2081936">
                  <a:extLst>
                    <a:ext uri="{9D8B030D-6E8A-4147-A177-3AD203B41FA5}">
                      <a16:colId xmlns:a16="http://schemas.microsoft.com/office/drawing/2014/main" val="2610668789"/>
                    </a:ext>
                  </a:extLst>
                </a:gridCol>
                <a:gridCol w="2081936">
                  <a:extLst>
                    <a:ext uri="{9D8B030D-6E8A-4147-A177-3AD203B41FA5}">
                      <a16:colId xmlns:a16="http://schemas.microsoft.com/office/drawing/2014/main" val="2672315093"/>
                    </a:ext>
                  </a:extLst>
                </a:gridCol>
                <a:gridCol w="2081936">
                  <a:extLst>
                    <a:ext uri="{9D8B030D-6E8A-4147-A177-3AD203B41FA5}">
                      <a16:colId xmlns:a16="http://schemas.microsoft.com/office/drawing/2014/main" val="1654390241"/>
                    </a:ext>
                  </a:extLst>
                </a:gridCol>
              </a:tblGrid>
              <a:tr h="23819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Reversibilität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Umsetzungsrisiko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15583"/>
                  </a:ext>
                </a:extLst>
              </a:tr>
              <a:tr h="61199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53780"/>
                  </a:ext>
                </a:extLst>
              </a:tr>
              <a:tr h="61199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53101"/>
                  </a:ext>
                </a:extLst>
              </a:tr>
              <a:tr h="611998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1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74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Offene Punkte aus letzter Besprechung</a:t>
            </a:r>
            <a:endParaRPr lang="de-DE" b="1" dirty="0"/>
          </a:p>
        </p:txBody>
      </p:sp>
      <p:sp>
        <p:nvSpPr>
          <p:cNvPr id="46" name="Ellipse 45"/>
          <p:cNvSpPr/>
          <p:nvPr/>
        </p:nvSpPr>
        <p:spPr>
          <a:xfrm>
            <a:off x="198152" y="161798"/>
            <a:ext cx="539469" cy="5394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108000" bIns="0"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i</a:t>
            </a:r>
            <a:endParaRPr lang="de-DE" sz="2800" b="1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371" y="878094"/>
            <a:ext cx="11155286" cy="58462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600" dirty="0" smtClean="0"/>
              <a:t>Maßnahme 1 @ Name MM.TT.JJJJ</a:t>
            </a:r>
            <a:br>
              <a:rPr lang="de-DE" sz="1600" dirty="0" smtClean="0"/>
            </a:br>
            <a:r>
              <a:rPr lang="de-DE" sz="1600" dirty="0" smtClean="0"/>
              <a:t>Status: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Maßnahme </a:t>
            </a:r>
            <a:r>
              <a:rPr lang="de-DE" sz="1600" dirty="0" smtClean="0"/>
              <a:t>2 </a:t>
            </a:r>
            <a:r>
              <a:rPr lang="de-DE" sz="1600" dirty="0"/>
              <a:t>@ Name </a:t>
            </a:r>
            <a:r>
              <a:rPr lang="de-DE" sz="1600" dirty="0" smtClean="0"/>
              <a:t>MM.TT.JJJJ</a:t>
            </a:r>
            <a:br>
              <a:rPr lang="de-DE" sz="1600" dirty="0" smtClean="0"/>
            </a:br>
            <a:r>
              <a:rPr lang="de-DE" sz="1600" dirty="0" smtClean="0"/>
              <a:t>Status:</a:t>
            </a:r>
            <a:endParaRPr lang="de-DE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Maßnahme </a:t>
            </a:r>
            <a:r>
              <a:rPr lang="de-DE" sz="1600" dirty="0" smtClean="0"/>
              <a:t>3 </a:t>
            </a:r>
            <a:r>
              <a:rPr lang="de-DE" sz="1600" dirty="0"/>
              <a:t>@ Name </a:t>
            </a:r>
            <a:r>
              <a:rPr lang="de-DE" sz="1600" dirty="0" smtClean="0"/>
              <a:t>MM.TT.JJJJ</a:t>
            </a:r>
            <a:br>
              <a:rPr lang="de-DE" sz="1600" dirty="0" smtClean="0"/>
            </a:br>
            <a:r>
              <a:rPr lang="de-DE" sz="1600" dirty="0" smtClean="0"/>
              <a:t>Status:</a:t>
            </a:r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</p:txBody>
      </p:sp>
    </p:spTree>
    <p:extLst>
      <p:ext uri="{BB962C8B-B14F-4D97-AF65-F5344CB8AC3E}">
        <p14:creationId xmlns:p14="http://schemas.microsoft.com/office/powerpoint/2010/main" val="313494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smtClean="0"/>
              <a:t>Besprechungsnotizen</a:t>
            </a:r>
            <a:endParaRPr lang="de-DE" b="1" dirty="0"/>
          </a:p>
        </p:txBody>
      </p:sp>
      <p:sp>
        <p:nvSpPr>
          <p:cNvPr id="46" name="Ellipse 45"/>
          <p:cNvSpPr/>
          <p:nvPr/>
        </p:nvSpPr>
        <p:spPr>
          <a:xfrm>
            <a:off x="198152" y="161798"/>
            <a:ext cx="539469" cy="5394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108000" bIns="0"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i</a:t>
            </a:r>
            <a:endParaRPr lang="de-DE" sz="2800" b="1" dirty="0">
              <a:solidFill>
                <a:schemeClr val="tx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B99BF9-F5FF-4312-B9EA-3951040CBD4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817371" y="878094"/>
            <a:ext cx="11155286" cy="584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u="sng" dirty="0" smtClean="0"/>
              <a:t>Anwesende Teilnehmer: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u="sng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r>
              <a:rPr lang="de-DE" sz="1600" u="sng" dirty="0" smtClean="0"/>
              <a:t>Besprochene Punkte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smtClean="0"/>
              <a:t> </a:t>
            </a: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u="sng" dirty="0" smtClean="0"/>
              <a:t>Maßnahmen und Weiterverfolgung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smtClean="0"/>
              <a:t> Maßnahmen @ Name MM.TT.JJJJ</a:t>
            </a:r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 marL="0" indent="0">
              <a:buNone/>
            </a:pPr>
            <a:endParaRPr lang="de-DE" sz="1600" u="sng" dirty="0"/>
          </a:p>
          <a:p>
            <a:pPr marL="0" indent="0">
              <a:buNone/>
            </a:pPr>
            <a:endParaRPr lang="de-DE" sz="1600" u="sng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  <a:p>
            <a:pPr>
              <a:buFont typeface="Wingdings" panose="05000000000000000000" pitchFamily="2" charset="2"/>
              <a:buChar char="§"/>
            </a:pPr>
            <a:endParaRPr lang="de-DE" sz="1600" u="sng" dirty="0"/>
          </a:p>
        </p:txBody>
      </p:sp>
    </p:spTree>
    <p:extLst>
      <p:ext uri="{BB962C8B-B14F-4D97-AF65-F5344CB8AC3E}">
        <p14:creationId xmlns:p14="http://schemas.microsoft.com/office/powerpoint/2010/main" val="86090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189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Times New Roman</vt:lpstr>
      <vt:lpstr>Wingdings</vt:lpstr>
      <vt:lpstr>Office</vt:lpstr>
      <vt:lpstr>&lt;Projektname&gt;</vt:lpstr>
      <vt:lpstr>Inhalt</vt:lpstr>
      <vt:lpstr>Ziele-Status</vt:lpstr>
      <vt:lpstr>Projektstatus</vt:lpstr>
      <vt:lpstr>Roadmap / Meilensteinplan / Termine</vt:lpstr>
      <vt:lpstr>(Top-) Risiken zum Erreichen der Ergebnisziele</vt:lpstr>
      <vt:lpstr>Notwendige Management-Entscheidungen</vt:lpstr>
      <vt:lpstr>Offene Punkte aus letzter Besprechung</vt:lpstr>
      <vt:lpstr>Besprechungsnotizen</vt:lpstr>
      <vt:lpstr>Links und Verweise</vt:lpstr>
    </vt:vector>
  </TitlesOfParts>
  <Company>Projekt.wirksam.steuern.</Company>
  <LinksUpToDate>false</LinksUpToDate>
  <SharedDoc>false</SharedDoc>
  <HyperlinkBase>www.nicolitschke.com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Nico Litschke</dc:creator>
  <cp:keywords>Projekt Management; Steckbrief; OKR; Planung; Transparenz</cp:keywords>
  <cp:lastModifiedBy>Nico Litschke</cp:lastModifiedBy>
  <cp:revision>73</cp:revision>
  <dcterms:created xsi:type="dcterms:W3CDTF">2020-01-12T09:56:05Z</dcterms:created>
  <dcterms:modified xsi:type="dcterms:W3CDTF">2020-01-13T20:09:37Z</dcterms:modified>
  <cp:contentStatus>Freigegeben</cp:contentStatus>
</cp:coreProperties>
</file>