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1fedc78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1fedc78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229d1e8d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229d1e8d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1c34bf00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e1c34bf00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1c34bf00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e1c34bf00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1c34bf00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1c34bf00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1c34bf00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e1c34bf00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1c34bf00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e1c34bf00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1c34bf00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e1c34bf00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21c29faa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e21c29fa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1a9dcac2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e1a9dcac2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1b0d73ab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e1b0d73ab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1b0d73aba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e1b0d73ab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1b0d73aba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1b0d73aba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1b0d73aba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1b0d73aba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1b0d73aba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1b0d73aba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1c34bf0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1c34bf0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1c34bf0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e1c34bf0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14700"/>
            <a:ext cx="8520600" cy="112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Algoritmo A*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9725" y="3457325"/>
            <a:ext cx="8520600" cy="15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Equipe: Leonardo Lima, Cleiber de Meireles, Julia Azevedo, Ricardo Vinícius, Arturo Jimenez</a:t>
            </a:r>
            <a:endParaRPr b="1" sz="22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Github do projeto: https://github.com/imcleiber/Huffman-Project</a:t>
            </a:r>
            <a:endParaRPr b="1" sz="22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3400" y="285175"/>
            <a:ext cx="1716050" cy="148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1725" y="24650"/>
            <a:ext cx="1154555" cy="167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194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</a:t>
            </a:r>
            <a:r>
              <a:rPr b="1" lang="pt-BR"/>
              <a:t>seudocódigo</a:t>
            </a:r>
            <a:endParaRPr b="1"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250" y="695125"/>
            <a:ext cx="6150881" cy="43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131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pt-BR"/>
              <a:t>Pseudocódigo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800" y="690700"/>
            <a:ext cx="8354399" cy="4339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Voltando à motivação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Como o A* nos levaria de Arad à Bucharest?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725" y="1631600"/>
            <a:ext cx="6478676" cy="31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Voltando à motivação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38" y="1152475"/>
            <a:ext cx="8791575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00" y="215475"/>
            <a:ext cx="8749550" cy="458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Voltando à motivação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261"/>
            <a:ext cx="9143999" cy="5044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4656"/>
            <a:ext cx="9144000" cy="4974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411"/>
            <a:ext cx="9143999" cy="5070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Obrigado pela atenção!</a:t>
            </a:r>
            <a:endParaRPr b="1"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311700" y="4328475"/>
            <a:ext cx="8520600" cy="2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Como podemos usar um algoritmo para demarcar o caminho mais curto de Arad até Bucharest?</a:t>
            </a:r>
            <a:endParaRPr b="1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2518400"/>
            <a:ext cx="8520600" cy="20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950" y="1289675"/>
            <a:ext cx="7320975" cy="35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319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Ideia: Já que sabemos a distância em linha reta de todas as cidades até Bucharest, que tal escolhermos sempre o caminho que leva à cidade mais próxima de Bucharest?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73025"/>
            <a:ext cx="5985825" cy="29392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7310250" y="1137100"/>
            <a:ext cx="846600" cy="62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Arad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2249274" y="2300870"/>
            <a:ext cx="46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15"/>
          <p:cNvCxnSpPr>
            <a:stCxn id="71" idx="4"/>
            <a:endCxn id="74" idx="0"/>
          </p:cNvCxnSpPr>
          <p:nvPr/>
        </p:nvCxnSpPr>
        <p:spPr>
          <a:xfrm>
            <a:off x="7733550" y="17659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5"/>
          <p:cNvSpPr/>
          <p:nvPr/>
        </p:nvSpPr>
        <p:spPr>
          <a:xfrm>
            <a:off x="7310250" y="2223025"/>
            <a:ext cx="846600" cy="70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Sibiu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7528800" y="1436900"/>
            <a:ext cx="53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366</a:t>
            </a:r>
            <a:endParaRPr sz="1200"/>
          </a:p>
        </p:txBody>
      </p:sp>
      <p:sp>
        <p:nvSpPr>
          <p:cNvPr id="76" name="Google Shape;76;p15"/>
          <p:cNvSpPr txBox="1"/>
          <p:nvPr/>
        </p:nvSpPr>
        <p:spPr>
          <a:xfrm>
            <a:off x="7733550" y="1806188"/>
            <a:ext cx="53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140</a:t>
            </a:r>
            <a:endParaRPr b="1" sz="1000"/>
          </a:p>
        </p:txBody>
      </p:sp>
      <p:sp>
        <p:nvSpPr>
          <p:cNvPr id="77" name="Google Shape;77;p15"/>
          <p:cNvSpPr txBox="1"/>
          <p:nvPr/>
        </p:nvSpPr>
        <p:spPr>
          <a:xfrm>
            <a:off x="7515900" y="2612400"/>
            <a:ext cx="435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253</a:t>
            </a:r>
            <a:endParaRPr sz="1100"/>
          </a:p>
        </p:txBody>
      </p:sp>
      <p:sp>
        <p:nvSpPr>
          <p:cNvPr id="78" name="Google Shape;78;p15"/>
          <p:cNvSpPr/>
          <p:nvPr/>
        </p:nvSpPr>
        <p:spPr>
          <a:xfrm>
            <a:off x="7124850" y="3200975"/>
            <a:ext cx="1217400" cy="62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Fagaras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7016100" y="4176575"/>
            <a:ext cx="1434900" cy="77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Bucharest</a:t>
            </a:r>
            <a:endParaRPr/>
          </a:p>
        </p:txBody>
      </p:sp>
      <p:cxnSp>
        <p:nvCxnSpPr>
          <p:cNvPr id="80" name="Google Shape;80;p15"/>
          <p:cNvCxnSpPr>
            <a:stCxn id="77" idx="2"/>
            <a:endCxn id="78" idx="0"/>
          </p:cNvCxnSpPr>
          <p:nvPr/>
        </p:nvCxnSpPr>
        <p:spPr>
          <a:xfrm>
            <a:off x="7733550" y="2966400"/>
            <a:ext cx="0" cy="2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5"/>
          <p:cNvCxnSpPr>
            <a:stCxn id="78" idx="4"/>
            <a:endCxn id="79" idx="0"/>
          </p:cNvCxnSpPr>
          <p:nvPr/>
        </p:nvCxnSpPr>
        <p:spPr>
          <a:xfrm>
            <a:off x="7733550" y="3829775"/>
            <a:ext cx="0" cy="34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5"/>
          <p:cNvSpPr txBox="1"/>
          <p:nvPr/>
        </p:nvSpPr>
        <p:spPr>
          <a:xfrm>
            <a:off x="7785150" y="2906700"/>
            <a:ext cx="435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99</a:t>
            </a:r>
            <a:endParaRPr b="1" sz="1100"/>
          </a:p>
        </p:txBody>
      </p:sp>
      <p:sp>
        <p:nvSpPr>
          <p:cNvPr id="83" name="Google Shape;83;p15"/>
          <p:cNvSpPr txBox="1"/>
          <p:nvPr/>
        </p:nvSpPr>
        <p:spPr>
          <a:xfrm>
            <a:off x="7528800" y="3355700"/>
            <a:ext cx="538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178</a:t>
            </a:r>
            <a:endParaRPr sz="1100"/>
          </a:p>
        </p:txBody>
      </p:sp>
      <p:sp>
        <p:nvSpPr>
          <p:cNvPr id="84" name="Google Shape;84;p15"/>
          <p:cNvSpPr txBox="1"/>
          <p:nvPr/>
        </p:nvSpPr>
        <p:spPr>
          <a:xfrm>
            <a:off x="7756800" y="3812900"/>
            <a:ext cx="4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211</a:t>
            </a:r>
            <a:endParaRPr b="1" sz="1200"/>
          </a:p>
        </p:txBody>
      </p:sp>
      <p:sp>
        <p:nvSpPr>
          <p:cNvPr id="85" name="Google Shape;85;p15"/>
          <p:cNvSpPr txBox="1"/>
          <p:nvPr/>
        </p:nvSpPr>
        <p:spPr>
          <a:xfrm>
            <a:off x="7584450" y="4550075"/>
            <a:ext cx="5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/>
        </p:nvSpPr>
        <p:spPr>
          <a:xfrm>
            <a:off x="1658825" y="2773675"/>
            <a:ext cx="46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113" y="316538"/>
            <a:ext cx="1457325" cy="37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2384400" y="758200"/>
            <a:ext cx="60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Custo real: 140 + 99 + 211 = </a:t>
            </a:r>
            <a:r>
              <a:rPr b="1" lang="pt-BR"/>
              <a:t>450</a:t>
            </a:r>
            <a:endParaRPr b="1"/>
          </a:p>
        </p:txBody>
      </p:sp>
      <p:sp>
        <p:nvSpPr>
          <p:cNvPr id="93" name="Google Shape;93;p16"/>
          <p:cNvSpPr txBox="1"/>
          <p:nvPr/>
        </p:nvSpPr>
        <p:spPr>
          <a:xfrm>
            <a:off x="2505325" y="1435400"/>
            <a:ext cx="581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algoritmo em questão é conhecido como Busca Gulosa e tem um sério problema.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2529525" y="2227213"/>
            <a:ext cx="586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fizermos o custo real de Arad à Bucharest porém dessa vez optando pela rota de Rimnicu Vilcea teremos um custo menor para chegar ao nosso destino:</a:t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1038600" y="3122400"/>
            <a:ext cx="58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2261100" y="3272100"/>
            <a:ext cx="1042200" cy="87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Arad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366</a:t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3343113" y="4190575"/>
            <a:ext cx="1018500" cy="87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Sibiu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253</a:t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4178700" y="3126050"/>
            <a:ext cx="1148400" cy="87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Rimnicu Vilcea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193</a:t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5807200" y="4238675"/>
            <a:ext cx="971100" cy="87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Pitesti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98</a:t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6967625" y="3100475"/>
            <a:ext cx="1042200" cy="87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Bucharest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cxnSp>
        <p:nvCxnSpPr>
          <p:cNvPr id="101" name="Google Shape;101;p16"/>
          <p:cNvCxnSpPr>
            <a:stCxn id="96" idx="4"/>
            <a:endCxn id="97" idx="2"/>
          </p:cNvCxnSpPr>
          <p:nvPr/>
        </p:nvCxnSpPr>
        <p:spPr>
          <a:xfrm>
            <a:off x="2782200" y="4142700"/>
            <a:ext cx="561000" cy="4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6"/>
          <p:cNvCxnSpPr>
            <a:stCxn id="97" idx="7"/>
            <a:endCxn id="98" idx="3"/>
          </p:cNvCxnSpPr>
          <p:nvPr/>
        </p:nvCxnSpPr>
        <p:spPr>
          <a:xfrm flipH="1" rot="10800000">
            <a:off x="4212457" y="3869271"/>
            <a:ext cx="134400" cy="44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6"/>
          <p:cNvCxnSpPr>
            <a:stCxn id="98" idx="5"/>
            <a:endCxn id="99" idx="1"/>
          </p:cNvCxnSpPr>
          <p:nvPr/>
        </p:nvCxnSpPr>
        <p:spPr>
          <a:xfrm>
            <a:off x="5158921" y="3869154"/>
            <a:ext cx="790500" cy="4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6"/>
          <p:cNvCxnSpPr>
            <a:stCxn id="99" idx="7"/>
            <a:endCxn id="100" idx="4"/>
          </p:cNvCxnSpPr>
          <p:nvPr/>
        </p:nvCxnSpPr>
        <p:spPr>
          <a:xfrm flipH="1" rot="10800000">
            <a:off x="6636086" y="3971071"/>
            <a:ext cx="852600" cy="39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6"/>
          <p:cNvSpPr txBox="1"/>
          <p:nvPr/>
        </p:nvSpPr>
        <p:spPr>
          <a:xfrm>
            <a:off x="7479525" y="4318075"/>
            <a:ext cx="15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Custo real: </a:t>
            </a:r>
            <a:r>
              <a:rPr b="1" lang="pt-BR"/>
              <a:t>418</a:t>
            </a:r>
            <a:endParaRPr b="1"/>
          </a:p>
        </p:txBody>
      </p:sp>
      <p:sp>
        <p:nvSpPr>
          <p:cNvPr id="106" name="Google Shape;106;p16"/>
          <p:cNvSpPr txBox="1"/>
          <p:nvPr/>
        </p:nvSpPr>
        <p:spPr>
          <a:xfrm>
            <a:off x="2968325" y="3971075"/>
            <a:ext cx="47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140</a:t>
            </a:r>
            <a:endParaRPr b="1" sz="1200"/>
          </a:p>
        </p:txBody>
      </p:sp>
      <p:sp>
        <p:nvSpPr>
          <p:cNvPr id="107" name="Google Shape;107;p16"/>
          <p:cNvSpPr txBox="1"/>
          <p:nvPr/>
        </p:nvSpPr>
        <p:spPr>
          <a:xfrm>
            <a:off x="4362200" y="4021775"/>
            <a:ext cx="42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80</a:t>
            </a:r>
            <a:endParaRPr b="1" sz="1200"/>
          </a:p>
        </p:txBody>
      </p:sp>
      <p:sp>
        <p:nvSpPr>
          <p:cNvPr id="108" name="Google Shape;108;p16"/>
          <p:cNvSpPr txBox="1"/>
          <p:nvPr/>
        </p:nvSpPr>
        <p:spPr>
          <a:xfrm>
            <a:off x="5627650" y="3821275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97</a:t>
            </a:r>
            <a:endParaRPr b="1" sz="1200"/>
          </a:p>
        </p:txBody>
      </p:sp>
      <p:sp>
        <p:nvSpPr>
          <p:cNvPr id="109" name="Google Shape;109;p16"/>
          <p:cNvSpPr txBox="1"/>
          <p:nvPr/>
        </p:nvSpPr>
        <p:spPr>
          <a:xfrm>
            <a:off x="6637350" y="3933050"/>
            <a:ext cx="47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101</a:t>
            </a:r>
            <a:endParaRPr b="1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281800"/>
            <a:ext cx="8520600" cy="45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Isto ocorre pois o nosso algoritmo de Busca Gulosa apenas considera a distância heurística do próximo nó ao destino, desconsiderando completamente a distância da cidade atual para a próxima cidade mais próxima ao destino.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Ideia: E se ao invés de considerarmos somente a menor distância heurística do próximo nó, considerarmos também o caminho a ser percorrido para ir à próxima cidade?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Algoritmo A* (A Estrela)</a:t>
            </a:r>
            <a:endParaRPr b="1"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152475"/>
            <a:ext cx="402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O algoritmo A* é um algoritmo de inteligência artificial utilizado com o intuito de encontrar o menor caminho de um nó inicial de um grafo a um nó de destino.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000000"/>
                </a:solidFill>
              </a:rPr>
              <a:t>É um algoritmo utilizado principalmente em GPS, robôs aspiradores e jogos eletrônicos com movimentação por parte do computador.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825" y="1152475"/>
            <a:ext cx="4503900" cy="3152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Definições</a:t>
            </a:r>
            <a:endParaRPr b="1"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chemeClr val="dk1"/>
                </a:solidFill>
              </a:rPr>
              <a:t>Função Heurística </a:t>
            </a:r>
            <a:r>
              <a:rPr lang="pt-BR">
                <a:solidFill>
                  <a:schemeClr val="dk1"/>
                </a:solidFill>
              </a:rPr>
              <a:t>(</a:t>
            </a:r>
            <a:r>
              <a:rPr b="1" lang="pt-BR">
                <a:solidFill>
                  <a:schemeClr val="dk1"/>
                </a:solidFill>
              </a:rPr>
              <a:t>h(n)</a:t>
            </a:r>
            <a:r>
              <a:rPr lang="pt-BR">
                <a:solidFill>
                  <a:schemeClr val="dk1"/>
                </a:solidFill>
              </a:rPr>
              <a:t>): Um algoritmo A* precisa de uma função </a:t>
            </a:r>
            <a:r>
              <a:rPr lang="pt-BR">
                <a:solidFill>
                  <a:schemeClr val="dk1"/>
                </a:solidFill>
              </a:rPr>
              <a:t>eurística</a:t>
            </a:r>
            <a:r>
              <a:rPr lang="pt-BR">
                <a:solidFill>
                  <a:schemeClr val="dk1"/>
                </a:solidFill>
              </a:rPr>
              <a:t> para calcular o custo estimado para chegar ao objetivo, esse custo pode variar dependendo do problema, a distância, o tempo de viagem e paradas obrigatórias podem influenciar no valor retornado da função heurística.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>
                <a:solidFill>
                  <a:schemeClr val="dk1"/>
                </a:solidFill>
              </a:rPr>
              <a:t>Custo real </a:t>
            </a:r>
            <a:r>
              <a:rPr lang="pt-BR">
                <a:solidFill>
                  <a:schemeClr val="dk1"/>
                </a:solidFill>
              </a:rPr>
              <a:t>(</a:t>
            </a:r>
            <a:r>
              <a:rPr b="1" lang="pt-BR">
                <a:solidFill>
                  <a:schemeClr val="dk1"/>
                </a:solidFill>
              </a:rPr>
              <a:t>g(n)</a:t>
            </a:r>
            <a:r>
              <a:rPr lang="pt-BR">
                <a:solidFill>
                  <a:schemeClr val="dk1"/>
                </a:solidFill>
              </a:rPr>
              <a:t>): É necessário uma função que calcula o custo real de ir de um nó até o próximo, sendo definido por um peso nas arestas (semelhante ao algoritmo Dijkstra), também é um valor influenciado por características do caminho.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>
                <a:solidFill>
                  <a:schemeClr val="dk1"/>
                </a:solidFill>
              </a:rPr>
              <a:t>Caminho mais barato </a:t>
            </a:r>
            <a:r>
              <a:rPr lang="pt-BR">
                <a:solidFill>
                  <a:schemeClr val="dk1"/>
                </a:solidFill>
              </a:rPr>
              <a:t>(</a:t>
            </a:r>
            <a:r>
              <a:rPr b="1" lang="pt-BR">
                <a:solidFill>
                  <a:schemeClr val="dk1"/>
                </a:solidFill>
              </a:rPr>
              <a:t>f(n)</a:t>
            </a:r>
            <a:r>
              <a:rPr lang="pt-BR">
                <a:solidFill>
                  <a:schemeClr val="dk1"/>
                </a:solidFill>
              </a:rPr>
              <a:t>): A função responsável por analisar a função heurística do nó n, assim como o custo real para se deslocar ao nó n ou seja: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f(n) = h(n) + g(n)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Definições</a:t>
            </a:r>
            <a:endParaRPr b="1"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Algumas propriedades são necessárias para o desenvolvimento do algoritmo: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 função h(n) para o destino retorna 0;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 função g(n) para o nó atual retorna 0;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 função f(n) deve ser aplicada nos nós vizinhos ao nó atual e o algoritmo deve escolher a menor soma entre todos os vizinhos, o nó que possuir a menor soma será o novo nó atual, repetindo os passos anteriores.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Caso o algoritmo descubra durante a expansão de um nó uma função f(n) maior do que um nó anterior já analisado, ele expandirá o nó com menor f(n) mesmo que tenha que voltar no grafo, para isso, utiliza-se uma fila de prioridade onde o primeiro da fila é sempre um nó com menor f(n).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Animação (Busca padrão x Busca A*)</a:t>
            </a:r>
            <a:endParaRPr b="1"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accent1"/>
                </a:solidFill>
              </a:rPr>
              <a:t>https://youtu.be/mbMbGjX45_E?t=686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