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9" r:id="rId3"/>
    <p:sldId id="328" r:id="rId4"/>
    <p:sldId id="326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E4FD"/>
    <a:srgbClr val="A6E22E"/>
    <a:srgbClr val="AE81FF"/>
    <a:srgbClr val="7878E4"/>
    <a:srgbClr val="70F89E"/>
    <a:srgbClr val="66D9EF"/>
    <a:srgbClr val="FF6600"/>
    <a:srgbClr val="97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02C84-98B9-45B7-AF08-3F89D91E58BA}" v="244" dt="2021-05-19T11:58:06.874"/>
    <p1510:client id="{EF99D9F4-AAFC-4485-9FB1-BC16D5913E43}" v="15" dt="2021-05-17T18:27:48.66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73400" autoAdjust="0"/>
  </p:normalViewPr>
  <p:slideViewPr>
    <p:cSldViewPr>
      <p:cViewPr varScale="1">
        <p:scale>
          <a:sx n="69" d="100"/>
          <a:sy n="69" d="100"/>
        </p:scale>
        <p:origin x="216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0509A-3C4A-48A5-9E42-A7A02B8E244A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7BA59-9CB1-41AD-90B3-5101EFA44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226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97EB-B2AA-4D89-94EB-97038C49AF9C}" type="datetimeFigureOut">
              <a:rPr lang="it-IT" smtClean="0"/>
              <a:t>19/05/2021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75E2-A3DD-41C2-A0E5-EB90F4A58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41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275E2-A3DD-41C2-A0E5-EB90F4A58D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35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6587" y="6525344"/>
            <a:ext cx="636555" cy="281589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D518A5C-EB08-4610-9704-9DE0A185F6F3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ECFE49-C4E4-4C47-8230-F8621C4BF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544055"/>
            <a:ext cx="4608512" cy="28158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Erica Stella</a:t>
            </a:r>
          </a:p>
        </p:txBody>
      </p:sp>
    </p:spTree>
    <p:extLst>
      <p:ext uri="{BB962C8B-B14F-4D97-AF65-F5344CB8AC3E}">
        <p14:creationId xmlns:p14="http://schemas.microsoft.com/office/powerpoint/2010/main" val="278054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6633"/>
            <a:ext cx="11521280" cy="597666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6587" y="6441808"/>
            <a:ext cx="636555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D518A5C-EB08-4610-9704-9DE0A185F6F3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6D54-9906-4DF9-B3DB-0E9FDA803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544055"/>
            <a:ext cx="4608512" cy="28158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Erica Stella</a:t>
            </a:r>
          </a:p>
        </p:txBody>
      </p:sp>
    </p:spTree>
    <p:extLst>
      <p:ext uri="{BB962C8B-B14F-4D97-AF65-F5344CB8AC3E}">
        <p14:creationId xmlns:p14="http://schemas.microsoft.com/office/powerpoint/2010/main" val="400647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6587" y="6441808"/>
            <a:ext cx="636555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D518A5C-EB08-4610-9704-9DE0A185F6F3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F026-6644-4A59-9427-A9370DDF3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544055"/>
            <a:ext cx="4608512" cy="28158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Erica Stella</a:t>
            </a:r>
          </a:p>
        </p:txBody>
      </p:sp>
    </p:spTree>
    <p:extLst>
      <p:ext uri="{BB962C8B-B14F-4D97-AF65-F5344CB8AC3E}">
        <p14:creationId xmlns:p14="http://schemas.microsoft.com/office/powerpoint/2010/main" val="406877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6587" y="6441808"/>
            <a:ext cx="636555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D518A5C-EB08-4610-9704-9DE0A185F6F3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D88424-155F-4163-8882-766E39252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544055"/>
            <a:ext cx="4608512" cy="28158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Erica Stella</a:t>
            </a:r>
          </a:p>
        </p:txBody>
      </p:sp>
    </p:spTree>
    <p:extLst>
      <p:ext uri="{BB962C8B-B14F-4D97-AF65-F5344CB8AC3E}">
        <p14:creationId xmlns:p14="http://schemas.microsoft.com/office/powerpoint/2010/main" val="179593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6587" y="6441808"/>
            <a:ext cx="636555" cy="36512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D518A5C-EB08-4610-9704-9DE0A185F6F3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B601C0-D9C5-49AC-BA16-0F8CBD39B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544055"/>
            <a:ext cx="4608512" cy="28158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Erica Stella</a:t>
            </a:r>
          </a:p>
        </p:txBody>
      </p:sp>
    </p:spTree>
    <p:extLst>
      <p:ext uri="{BB962C8B-B14F-4D97-AF65-F5344CB8AC3E}">
        <p14:creationId xmlns:p14="http://schemas.microsoft.com/office/powerpoint/2010/main" val="415755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13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45024"/>
            <a:ext cx="10363200" cy="129614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5301208"/>
            <a:ext cx="10369152" cy="13681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968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CF6052F-E5F1-4594-A5EA-BA87230E34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01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CF6052F-E5F1-4594-A5EA-BA87230E34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115212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980730"/>
            <a:ext cx="11521280" cy="511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0" y="6502288"/>
            <a:ext cx="12192000" cy="3651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0" y="6544056"/>
            <a:ext cx="4608512" cy="28158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Erica Stella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4065" y="6532528"/>
            <a:ext cx="636555" cy="304645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D518A5C-EB08-4610-9704-9DE0A185F6F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0" name="Picture 2" descr="C:\Users\Andrea\Desktop\IROS\ScrittaPolimiBianc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5" y="6629648"/>
            <a:ext cx="1808979" cy="1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Andrea\Desktop\IROS\logoPoliBianc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4" y="6544055"/>
            <a:ext cx="288763" cy="28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89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54" r:id="rId3"/>
    <p:sldLayoutId id="2147483655" r:id="rId4"/>
    <p:sldLayoutId id="2147483652" r:id="rId5"/>
    <p:sldLayoutId id="214748367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2708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10" name="Picture 3" descr="C:\Users\Andrea\Desktop\IROS\logoPoliBianc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50" y="245380"/>
            <a:ext cx="3450099" cy="221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34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limi365-my.sharepoint.com/:v:/g/personal/10395370_polimi_it/ESCaEnjbXqJMn69r36cYA3MB9-fKPAO1TJDoUfKxBqHFJw?e=sDR76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520" y="3645024"/>
            <a:ext cx="8640960" cy="1296144"/>
          </a:xfrm>
        </p:spPr>
        <p:txBody>
          <a:bodyPr/>
          <a:lstStyle/>
          <a:p>
            <a:r>
              <a:rPr lang="en-GB" sz="5400" dirty="0"/>
              <a:t>Exercises</a:t>
            </a:r>
            <a:r>
              <a:rPr lang="it-IT" sz="5400" dirty="0"/>
              <a:t> 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5517232"/>
            <a:ext cx="10369152" cy="1152128"/>
          </a:xfrm>
        </p:spPr>
        <p:txBody>
          <a:bodyPr/>
          <a:lstStyle/>
          <a:p>
            <a:r>
              <a:rPr lang="it-IT" sz="3200" dirty="0"/>
              <a:t>Computer Graphics 2021</a:t>
            </a:r>
          </a:p>
          <a:p>
            <a:r>
              <a:rPr lang="it-IT" dirty="0"/>
              <a:t>Erica Stella (erica.stella@polimi.it)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23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9FC4FC1-FF15-4E83-ADC4-C362DB8B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 Ex 3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4824B6-1487-44C1-9E39-C5C0E41F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518A5C-EB08-4610-9704-9DE0A185F6F3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4FA90E-75D3-44B9-84F9-947E96A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Erica Stella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D938A3-248C-4938-83AA-B386A8D17713}"/>
              </a:ext>
            </a:extLst>
          </p:cNvPr>
          <p:cNvSpPr txBox="1"/>
          <p:nvPr/>
        </p:nvSpPr>
        <p:spPr>
          <a:xfrm>
            <a:off x="335360" y="1565965"/>
            <a:ext cx="11677782" cy="369331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#version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300 </a:t>
            </a:r>
            <a:r>
              <a:rPr lang="en-GB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es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matrix; 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//matrix to transform </a:t>
            </a:r>
            <a:r>
              <a:rPr lang="en-GB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normals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//Transform the normal with 3x3 submatrix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1" dirty="0" err="1">
                <a:solidFill>
                  <a:srgbClr val="FD9622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matrix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617F45-B0F0-44D4-9CBA-E8F3995F7E1D}"/>
              </a:ext>
            </a:extLst>
          </p:cNvPr>
          <p:cNvSpPr txBox="1"/>
          <p:nvPr/>
        </p:nvSpPr>
        <p:spPr>
          <a:xfrm>
            <a:off x="5110028" y="1013488"/>
            <a:ext cx="19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Vertex Shader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48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9FC4FC1-FF15-4E83-ADC4-C362DB8B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 Ex 3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4824B6-1487-44C1-9E39-C5C0E41F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518A5C-EB08-4610-9704-9DE0A185F6F3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4FA90E-75D3-44B9-84F9-947E96A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Erica Stella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D938A3-248C-4938-83AA-B386A8D17713}"/>
              </a:ext>
            </a:extLst>
          </p:cNvPr>
          <p:cNvSpPr txBox="1"/>
          <p:nvPr/>
        </p:nvSpPr>
        <p:spPr>
          <a:xfrm>
            <a:off x="47328" y="811596"/>
            <a:ext cx="12144672" cy="590931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normalMatrixPositionHandle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getUniformLocation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(program, 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nMatrix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lightDirectionHandle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getUniformLocation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(program, 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lightDirection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drawScene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[..]</a:t>
            </a:r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 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[..]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//To go from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normals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in local space to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normals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in camera space we need the inverse 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//transpose of the worldview matrix. Actually, we could have used just the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worldView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matrix     </a:t>
            </a:r>
          </a:p>
          <a:p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//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for the 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cubes with uniform scaling.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cubeNormalMatrix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invertMatrix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transposeMatrix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viewWorldMatrix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gl.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uniformMatrix4fv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normalMatrixPositionHandle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gl.FALSE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transposeMatrix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cubeNormalMatrix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//The direction of the directional light can be transformed with just the view matrix since</a:t>
            </a:r>
          </a:p>
          <a:p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//usually there is no scaling in this matrix (otherwise inverse transpose). 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//We can either use the 3x3 submatrix or add a 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fourth component equal to 0.0 to the 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//direction of the li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ght.</a:t>
            </a:r>
            <a:endParaRPr lang="en-GB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dirLightTransformed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utils.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multiplyMatrix3Vector3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sub3x3from4x4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viewMatrix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directionalLight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gl.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uniform3fv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lightDirectionHandle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dirLightTransformed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617F45-B0F0-44D4-9CBA-E8F3995F7E1D}"/>
              </a:ext>
            </a:extLst>
          </p:cNvPr>
          <p:cNvSpPr txBox="1"/>
          <p:nvPr/>
        </p:nvSpPr>
        <p:spPr>
          <a:xfrm>
            <a:off x="5519560" y="188640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Script.js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672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31F9D7E-83BA-4BD4-AEBD-E182638A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 4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9F6F49-F822-448B-AF99-EF252035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Complete the </a:t>
            </a:r>
            <a:r>
              <a:rPr lang="it-IT" dirty="0" err="1"/>
              <a:t>exercise</a:t>
            </a:r>
            <a:r>
              <a:rPr lang="it-IT" dirty="0"/>
              <a:t> so </a:t>
            </a:r>
            <a:r>
              <a:rPr lang="it-IT" dirty="0" err="1"/>
              <a:t>as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correct</a:t>
            </a:r>
            <a:r>
              <a:rPr lang="it-IT" dirty="0"/>
              <a:t> Lambert diffuse </a:t>
            </a:r>
            <a:r>
              <a:rPr lang="it-IT" dirty="0" err="1"/>
              <a:t>brdf</a:t>
            </a:r>
            <a:r>
              <a:rPr lang="it-IT" dirty="0"/>
              <a:t> with a point light in Camera Space.</a:t>
            </a:r>
          </a:p>
          <a:p>
            <a:r>
              <a:rPr lang="it-IT" dirty="0" err="1"/>
              <a:t>Final</a:t>
            </a:r>
            <a:r>
              <a:rPr lang="it-IT" dirty="0"/>
              <a:t> Look: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Ex 2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7A9F4-FC31-4181-8A96-D5FC77F46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6052F-E5F1-4594-A5EA-BA87230E349B}" type="slidenum">
              <a:rPr lang="it-IT" smtClean="0"/>
              <a:t>12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E22331-B1FD-451D-A26E-B5005439B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Erica Stella</a:t>
            </a:r>
          </a:p>
        </p:txBody>
      </p:sp>
    </p:spTree>
    <p:extLst>
      <p:ext uri="{BB962C8B-B14F-4D97-AF65-F5344CB8AC3E}">
        <p14:creationId xmlns:p14="http://schemas.microsoft.com/office/powerpoint/2010/main" val="364895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9FC4FC1-FF15-4E83-ADC4-C362DB8B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 Ex 4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4824B6-1487-44C1-9E39-C5C0E41F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518A5C-EB08-4610-9704-9DE0A185F6F3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4FA90E-75D3-44B9-84F9-947E96A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Erica Stella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D938A3-248C-4938-83AA-B386A8D17713}"/>
              </a:ext>
            </a:extLst>
          </p:cNvPr>
          <p:cNvSpPr txBox="1"/>
          <p:nvPr/>
        </p:nvSpPr>
        <p:spPr>
          <a:xfrm>
            <a:off x="335360" y="1363408"/>
            <a:ext cx="11677782" cy="5078313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#version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300 </a:t>
            </a:r>
            <a:r>
              <a:rPr lang="en-GB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es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F92672"/>
                </a:solidFill>
                <a:latin typeface="Consolas"/>
              </a:rPr>
              <a:t>out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 </a:t>
            </a:r>
            <a:r>
              <a:rPr lang="en-GB" i="1" dirty="0">
                <a:solidFill>
                  <a:srgbClr val="66D9EF"/>
                </a:solidFill>
                <a:latin typeface="Consolas"/>
              </a:rPr>
              <a:t>vec3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 </a:t>
            </a:r>
            <a:r>
              <a:rPr lang="en-GB" dirty="0" err="1">
                <a:solidFill>
                  <a:srgbClr val="F8F8F2"/>
                </a:solidFill>
                <a:latin typeface="Consolas"/>
              </a:rPr>
              <a:t>fsNormal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;</a:t>
            </a:r>
            <a:endParaRPr lang="en-GB" dirty="0">
              <a:latin typeface="Consolas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matrix; </a:t>
            </a:r>
          </a:p>
          <a:p>
            <a:r>
              <a:rPr lang="en-GB" dirty="0">
                <a:solidFill>
                  <a:srgbClr val="F92672"/>
                </a:solidFill>
                <a:latin typeface="Consolas"/>
              </a:rPr>
              <a:t>uniform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 </a:t>
            </a:r>
            <a:r>
              <a:rPr lang="en-GB" i="1" dirty="0">
                <a:solidFill>
                  <a:srgbClr val="66D9EF"/>
                </a:solidFill>
                <a:latin typeface="Consolas"/>
              </a:rPr>
              <a:t>mat4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F8F8F2"/>
                </a:solidFill>
                <a:latin typeface="Consolas"/>
              </a:rPr>
              <a:t>nMatrix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;</a:t>
            </a:r>
            <a:endParaRPr lang="en-GB" dirty="0"/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//matrix to transform positions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dirty="0">
                <a:solidFill>
                  <a:srgbClr val="F8F8F2"/>
                </a:solidFill>
                <a:latin typeface="Consolas"/>
              </a:rPr>
              <a:t>  </a:t>
            </a:r>
            <a:r>
              <a:rPr lang="en-GB" dirty="0" err="1">
                <a:solidFill>
                  <a:srgbClr val="F8F8F2"/>
                </a:solidFill>
                <a:latin typeface="Consolas"/>
              </a:rPr>
              <a:t>fsNormal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 </a:t>
            </a:r>
            <a:r>
              <a:rPr lang="en-GB" dirty="0">
                <a:solidFill>
                  <a:srgbClr val="F92672"/>
                </a:solidFill>
                <a:latin typeface="Consolas"/>
              </a:rPr>
              <a:t>=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 </a:t>
            </a:r>
            <a:r>
              <a:rPr lang="en-GB" i="1" dirty="0">
                <a:solidFill>
                  <a:srgbClr val="66D9EF"/>
                </a:solidFill>
                <a:latin typeface="Consolas"/>
              </a:rPr>
              <a:t>mat3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F8F8F2"/>
                </a:solidFill>
                <a:latin typeface="Consolas"/>
              </a:rPr>
              <a:t>nMatrix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) </a:t>
            </a:r>
            <a:r>
              <a:rPr lang="en-GB" dirty="0">
                <a:solidFill>
                  <a:srgbClr val="F92672"/>
                </a:solidFill>
                <a:latin typeface="Consolas"/>
              </a:rPr>
              <a:t>*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 </a:t>
            </a:r>
            <a:r>
              <a:rPr lang="en-GB" dirty="0" err="1">
                <a:solidFill>
                  <a:srgbClr val="F8F8F2"/>
                </a:solidFill>
                <a:latin typeface="Consolas"/>
              </a:rPr>
              <a:t>inNormal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; </a:t>
            </a:r>
            <a:endParaRPr lang="en-GB" dirty="0"/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//Transform positions from object space to camera space</a:t>
            </a:r>
            <a:endParaRPr lang="en-GB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GB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xyz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1" dirty="0" err="1">
                <a:solidFill>
                  <a:srgbClr val="FD9622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matrix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617F45-B0F0-44D4-9CBA-E8F3995F7E1D}"/>
              </a:ext>
            </a:extLst>
          </p:cNvPr>
          <p:cNvSpPr txBox="1"/>
          <p:nvPr/>
        </p:nvSpPr>
        <p:spPr>
          <a:xfrm>
            <a:off x="5110028" y="801285"/>
            <a:ext cx="19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Vertex Shader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347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9FC4FC1-FF15-4E83-ADC4-C362DB8B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 Ex 4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4824B6-1487-44C1-9E39-C5C0E41F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518A5C-EB08-4610-9704-9DE0A185F6F3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4FA90E-75D3-44B9-84F9-947E96A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Erica Stella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D938A3-248C-4938-83AA-B386A8D17713}"/>
              </a:ext>
            </a:extLst>
          </p:cNvPr>
          <p:cNvSpPr txBox="1"/>
          <p:nvPr/>
        </p:nvSpPr>
        <p:spPr>
          <a:xfrm>
            <a:off x="47328" y="1027620"/>
            <a:ext cx="12144672" cy="535531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//Added fourth component for homogeneous cords for matrix multiplication</a:t>
            </a:r>
          </a:p>
          <a:p>
            <a:r>
              <a:rPr lang="en-GB" i="1" dirty="0">
                <a:solidFill>
                  <a:srgbClr val="66D9EF"/>
                </a:solidFill>
                <a:latin typeface="Consolas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/>
              </a:rPr>
              <a:t> var</a:t>
            </a:r>
            <a:r>
              <a:rPr lang="en-GB" b="0" dirty="0">
                <a:solidFill>
                  <a:srgbClr val="F8F8F2"/>
                </a:solidFill>
                <a:effectLst/>
                <a:latin typeface="Consolas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/>
              </a:rPr>
              <a:t>lightPos</a:t>
            </a:r>
            <a:r>
              <a:rPr lang="en-GB" b="0" dirty="0">
                <a:solidFill>
                  <a:srgbClr val="F8F8F2"/>
                </a:solidFill>
                <a:effectLst/>
                <a:latin typeface="Consolas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/>
              </a:rPr>
              <a:t> [</a:t>
            </a:r>
            <a:r>
              <a:rPr lang="en-GB" b="0" dirty="0">
                <a:solidFill>
                  <a:srgbClr val="AE81FF"/>
                </a:solidFill>
                <a:effectLst/>
                <a:latin typeface="Consolas"/>
              </a:rPr>
              <a:t>0.0</a:t>
            </a:r>
            <a:r>
              <a:rPr lang="en-GB" b="0" dirty="0">
                <a:solidFill>
                  <a:srgbClr val="F8F8F2"/>
                </a:solidFill>
                <a:effectLst/>
                <a:latin typeface="Consolas"/>
              </a:rPr>
              <a:t>, </a:t>
            </a:r>
            <a:r>
              <a:rPr lang="en-GB" b="0" dirty="0">
                <a:solidFill>
                  <a:srgbClr val="AE81FF"/>
                </a:solidFill>
                <a:effectLst/>
                <a:latin typeface="Consolas"/>
              </a:rPr>
              <a:t>1.5</a:t>
            </a:r>
            <a:r>
              <a:rPr lang="en-GB" b="0" dirty="0">
                <a:solidFill>
                  <a:srgbClr val="F8F8F2"/>
                </a:solidFill>
                <a:effectLst/>
                <a:latin typeface="Consolas"/>
              </a:rPr>
              <a:t>, </a:t>
            </a:r>
            <a:r>
              <a:rPr lang="en-GB" b="0" dirty="0">
                <a:solidFill>
                  <a:srgbClr val="AE81FF"/>
                </a:solidFill>
                <a:effectLst/>
                <a:latin typeface="Consolas"/>
              </a:rPr>
              <a:t>2.0</a:t>
            </a:r>
            <a:r>
              <a:rPr lang="en-GB" b="0" dirty="0">
                <a:solidFill>
                  <a:srgbClr val="F8F8F2"/>
                </a:solidFill>
                <a:effectLst/>
                <a:latin typeface="Consolas"/>
              </a:rPr>
              <a:t>, </a:t>
            </a:r>
            <a:r>
              <a:rPr lang="en-GB" b="0" dirty="0">
                <a:solidFill>
                  <a:srgbClr val="AE81FF"/>
                </a:solidFill>
                <a:effectLst/>
                <a:latin typeface="Consolas"/>
              </a:rPr>
              <a:t>1.0</a:t>
            </a:r>
            <a:r>
              <a:rPr lang="en-GB" b="0" dirty="0">
                <a:solidFill>
                  <a:srgbClr val="F8F8F2"/>
                </a:solidFill>
                <a:effectLst/>
                <a:latin typeface="Consolas"/>
              </a:rPr>
              <a:t>];   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var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vertexMatrixPositionHandle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getUniformLocation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(program, 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pMatrix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lightPosLocation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getUniformLocation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(program, 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LAPos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drawScene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[..]</a:t>
            </a:r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 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[..]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//The matrix to transform positions from object space to camera space is 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//the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worldView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matrix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gl.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uniformMatrix4fv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vertexMatrixPositionHandle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gl.FALSE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transposeMatrix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viewWorldMatrix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//The position of the light needs to be transformed from world space to camera space with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//the view matrix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lightPostransformed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multiplyMatrixVector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viewMatrix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lightPos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gl.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uniform3fv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lightPosLocation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lightPostransformed.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//Only take 3 elements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[..]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617F45-B0F0-44D4-9CBA-E8F3995F7E1D}"/>
              </a:ext>
            </a:extLst>
          </p:cNvPr>
          <p:cNvSpPr txBox="1"/>
          <p:nvPr/>
        </p:nvSpPr>
        <p:spPr>
          <a:xfrm>
            <a:off x="5519560" y="404664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Script.js</a:t>
            </a:r>
            <a:endParaRPr lang="en-US" sz="24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AFB102-4624-4BA7-97C1-A4293AED1AEC}"/>
              </a:ext>
            </a:extLst>
          </p:cNvPr>
          <p:cNvSpPr txBox="1"/>
          <p:nvPr/>
        </p:nvSpPr>
        <p:spPr>
          <a:xfrm>
            <a:off x="6798197" y="451412"/>
            <a:ext cx="5222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Segoe UI Light"/>
              </a:rPr>
              <a:t>+ </a:t>
            </a:r>
            <a:r>
              <a:rPr lang="it-IT" dirty="0" err="1">
                <a:cs typeface="Segoe UI Light"/>
              </a:rPr>
              <a:t>passing</a:t>
            </a:r>
            <a:r>
              <a:rPr lang="it-IT" dirty="0">
                <a:cs typeface="Segoe UI Light"/>
              </a:rPr>
              <a:t> camera </a:t>
            </a:r>
            <a:r>
              <a:rPr lang="it-IT" dirty="0" err="1">
                <a:cs typeface="Segoe UI Light"/>
              </a:rPr>
              <a:t>space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normals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as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explained</a:t>
            </a:r>
            <a:r>
              <a:rPr lang="it-IT" dirty="0">
                <a:cs typeface="Segoe UI Light"/>
              </a:rPr>
              <a:t> in Ex 3</a:t>
            </a:r>
          </a:p>
        </p:txBody>
      </p:sp>
    </p:spTree>
    <p:extLst>
      <p:ext uri="{BB962C8B-B14F-4D97-AF65-F5344CB8AC3E}">
        <p14:creationId xmlns:p14="http://schemas.microsoft.com/office/powerpoint/2010/main" val="404099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31F9D7E-83BA-4BD4-AEBD-E182638A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 5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9F6F49-F822-448B-AF99-EF252035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Complete the </a:t>
            </a:r>
            <a:r>
              <a:rPr lang="it-IT" dirty="0" err="1"/>
              <a:t>exercise</a:t>
            </a:r>
            <a:r>
              <a:rPr lang="it-IT" dirty="0"/>
              <a:t> so </a:t>
            </a:r>
            <a:r>
              <a:rPr lang="it-IT" dirty="0" err="1"/>
              <a:t>as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correct</a:t>
            </a:r>
            <a:r>
              <a:rPr lang="it-IT" dirty="0"/>
              <a:t> Lambert diffuse </a:t>
            </a:r>
            <a:r>
              <a:rPr lang="it-IT" dirty="0" err="1"/>
              <a:t>brdf</a:t>
            </a:r>
            <a:r>
              <a:rPr lang="it-IT" dirty="0"/>
              <a:t> with a </a:t>
            </a:r>
            <a:r>
              <a:rPr lang="it-IT" dirty="0" err="1"/>
              <a:t>directional</a:t>
            </a:r>
            <a:r>
              <a:rPr lang="it-IT" dirty="0"/>
              <a:t> light in Object Space.</a:t>
            </a:r>
          </a:p>
          <a:p>
            <a:r>
              <a:rPr lang="it-IT" dirty="0" err="1"/>
              <a:t>Final</a:t>
            </a:r>
            <a:r>
              <a:rPr lang="it-IT" dirty="0"/>
              <a:t> Look: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7A9F4-FC31-4181-8A96-D5FC77F46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6052F-E5F1-4594-A5EA-BA87230E349B}" type="slidenum">
              <a:rPr lang="it-IT" smtClean="0"/>
              <a:t>15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E22331-B1FD-451D-A26E-B5005439B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Erica Stella</a:t>
            </a:r>
          </a:p>
        </p:txBody>
      </p:sp>
      <p:pic>
        <p:nvPicPr>
          <p:cNvPr id="2" name="2021-05-17 18-09-06">
            <a:hlinkClick r:id="" action="ppaction://media"/>
            <a:extLst>
              <a:ext uri="{FF2B5EF4-FFF2-40B4-BE49-F238E27FC236}">
                <a16:creationId xmlns:a16="http://schemas.microsoft.com/office/drawing/2014/main" id="{E82BFE46-6721-4626-9BF6-F3DC93F8DDF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75620" y="2245369"/>
            <a:ext cx="6840760" cy="384792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38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9FC4FC1-FF15-4E83-ADC4-C362DB8B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 Ex 5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4824B6-1487-44C1-9E39-C5C0E41F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518A5C-EB08-4610-9704-9DE0A185F6F3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4FA90E-75D3-44B9-84F9-947E96A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Erica Stella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D938A3-248C-4938-83AA-B386A8D17713}"/>
              </a:ext>
            </a:extLst>
          </p:cNvPr>
          <p:cNvSpPr txBox="1"/>
          <p:nvPr/>
        </p:nvSpPr>
        <p:spPr>
          <a:xfrm>
            <a:off x="335360" y="1565965"/>
            <a:ext cx="11677782" cy="341632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#version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300 </a:t>
            </a:r>
            <a:r>
              <a:rPr lang="en-GB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es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matrix; 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Normals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are passed as is in object space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1" dirty="0" err="1">
                <a:solidFill>
                  <a:srgbClr val="FD9622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matrix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617F45-B0F0-44D4-9CBA-E8F3995F7E1D}"/>
              </a:ext>
            </a:extLst>
          </p:cNvPr>
          <p:cNvSpPr txBox="1"/>
          <p:nvPr/>
        </p:nvSpPr>
        <p:spPr>
          <a:xfrm>
            <a:off x="5110028" y="1013488"/>
            <a:ext cx="19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Vertex Shader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6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9FC4FC1-FF15-4E83-ADC4-C362DB8B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 Ex 5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4824B6-1487-44C1-9E39-C5C0E41F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518A5C-EB08-4610-9704-9DE0A185F6F3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4FA90E-75D3-44B9-84F9-947E96A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Erica Stella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D938A3-248C-4938-83AA-B386A8D17713}"/>
              </a:ext>
            </a:extLst>
          </p:cNvPr>
          <p:cNvSpPr txBox="1"/>
          <p:nvPr/>
        </p:nvSpPr>
        <p:spPr>
          <a:xfrm>
            <a:off x="47328" y="811596"/>
            <a:ext cx="12144672" cy="369331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lightDirectionHandle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getUniformLocation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(program, 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lightDirection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drawScene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[..]</a:t>
            </a:r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 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[..]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//Transforming directions from world space to object space requires the inverse transpose </a:t>
            </a:r>
          </a:p>
          <a:p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//of the inverse world matrix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which, in the end, is just the transpose of the world matrix</a:t>
            </a:r>
            <a:endParaRPr lang="en-GB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lightDirMatrix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transposeMatrix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cubeWorldMatrix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 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lightdirTransformed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utils.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multiplyMatrix3Vector3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(utils.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sub3x3from4x4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lightDirMatrix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directionalLight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617F45-B0F0-44D4-9CBA-E8F3995F7E1D}"/>
              </a:ext>
            </a:extLst>
          </p:cNvPr>
          <p:cNvSpPr txBox="1"/>
          <p:nvPr/>
        </p:nvSpPr>
        <p:spPr>
          <a:xfrm>
            <a:off x="5519560" y="188640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Script.js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697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1F564495-60A1-42E0-A29F-26237091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DISCLAIMER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2D823E9-CE79-441A-B5B0-470C1910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exercises</a:t>
            </a:r>
            <a:r>
              <a:rPr lang="it-IT" dirty="0"/>
              <a:t> are </a:t>
            </a:r>
            <a:r>
              <a:rPr lang="it-IT" dirty="0" err="1"/>
              <a:t>purely</a:t>
            </a:r>
            <a:r>
              <a:rPr lang="it-IT" dirty="0"/>
              <a:t> for learning </a:t>
            </a:r>
            <a:r>
              <a:rPr lang="it-IT" dirty="0" err="1"/>
              <a:t>purposes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will </a:t>
            </a:r>
            <a:r>
              <a:rPr lang="it-IT" b="1" u="sng" dirty="0"/>
              <a:t>NOT</a:t>
            </a:r>
            <a:r>
              <a:rPr lang="it-IT" dirty="0"/>
              <a:t> be </a:t>
            </a:r>
            <a:r>
              <a:rPr lang="it-IT" dirty="0" err="1"/>
              <a:t>asked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exams</a:t>
            </a:r>
            <a:endParaRPr lang="it-IT" dirty="0"/>
          </a:p>
          <a:p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worry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finish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today</a:t>
            </a:r>
            <a:r>
              <a:rPr lang="it-IT" dirty="0"/>
              <a:t>, </a:t>
            </a:r>
            <a:r>
              <a:rPr lang="it-IT" dirty="0" err="1"/>
              <a:t>solutions</a:t>
            </a:r>
            <a:r>
              <a:rPr lang="it-IT" dirty="0"/>
              <a:t> will be </a:t>
            </a:r>
            <a:r>
              <a:rPr lang="it-IT" dirty="0" err="1"/>
              <a:t>posted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b="1" dirty="0" err="1"/>
              <a:t>please</a:t>
            </a:r>
            <a:r>
              <a:rPr lang="it-IT" b="1" dirty="0"/>
              <a:t> review </a:t>
            </a:r>
            <a:r>
              <a:rPr lang="it-IT" b="1" dirty="0" err="1"/>
              <a:t>them</a:t>
            </a:r>
            <a:r>
              <a:rPr lang="it-IT" b="1" dirty="0"/>
              <a:t> </a:t>
            </a:r>
            <a:r>
              <a:rPr lang="it-IT" b="1" dirty="0" err="1"/>
              <a:t>before</a:t>
            </a:r>
            <a:r>
              <a:rPr lang="it-IT" b="1" dirty="0"/>
              <a:t> the </a:t>
            </a:r>
            <a:r>
              <a:rPr lang="it-IT" b="1" dirty="0" err="1"/>
              <a:t>next</a:t>
            </a:r>
            <a:r>
              <a:rPr lang="it-IT" b="1" dirty="0"/>
              <a:t> </a:t>
            </a:r>
            <a:r>
              <a:rPr lang="it-IT" b="1" dirty="0" err="1"/>
              <a:t>lesson</a:t>
            </a:r>
            <a:r>
              <a:rPr lang="it-IT" b="1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will build </a:t>
            </a:r>
            <a:r>
              <a:rPr lang="it-IT" dirty="0" err="1"/>
              <a:t>upon</a:t>
            </a:r>
            <a:r>
              <a:rPr lang="it-IT" dirty="0"/>
              <a:t> </a:t>
            </a:r>
            <a:r>
              <a:rPr lang="it-IT" dirty="0" err="1"/>
              <a:t>them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can use the forum or </a:t>
            </a:r>
            <a:r>
              <a:rPr lang="it-IT" dirty="0" err="1"/>
              <a:t>ask</a:t>
            </a:r>
            <a:r>
              <a:rPr lang="it-IT" dirty="0"/>
              <a:t> me </a:t>
            </a:r>
            <a:r>
              <a:rPr lang="it-IT" dirty="0" err="1"/>
              <a:t>next</a:t>
            </a:r>
            <a:r>
              <a:rPr lang="it-IT" dirty="0"/>
              <a:t> time </a:t>
            </a:r>
            <a:r>
              <a:rPr lang="it-IT" dirty="0">
                <a:sym typeface="Wingdings" panose="05000000000000000000" pitchFamily="2" charset="2"/>
              </a:rPr>
              <a:t></a:t>
            </a:r>
          </a:p>
          <a:p>
            <a:r>
              <a:rPr lang="it-IT" dirty="0" err="1">
                <a:sym typeface="Wingdings" panose="05000000000000000000" pitchFamily="2" charset="2"/>
              </a:rPr>
              <a:t>Before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plunging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into</a:t>
            </a:r>
            <a:r>
              <a:rPr lang="it-IT" dirty="0">
                <a:sym typeface="Wingdings" panose="05000000000000000000" pitchFamily="2" charset="2"/>
              </a:rPr>
              <a:t> the code, </a:t>
            </a:r>
            <a:r>
              <a:rPr lang="it-IT" dirty="0" err="1">
                <a:sym typeface="Wingdings" panose="05000000000000000000" pitchFamily="2" charset="2"/>
              </a:rPr>
              <a:t>please</a:t>
            </a:r>
            <a:r>
              <a:rPr lang="it-IT" dirty="0">
                <a:sym typeface="Wingdings" panose="05000000000000000000" pitchFamily="2" charset="2"/>
              </a:rPr>
              <a:t> open the file for a </a:t>
            </a:r>
            <a:r>
              <a:rPr lang="it-IT" dirty="0" err="1">
                <a:sym typeface="Wingdings" panose="05000000000000000000" pitchFamily="2" charset="2"/>
              </a:rPr>
              <a:t>quick</a:t>
            </a:r>
            <a:r>
              <a:rPr lang="it-IT" dirty="0">
                <a:sym typeface="Wingdings" panose="05000000000000000000" pitchFamily="2" charset="2"/>
              </a:rPr>
              <a:t> look 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9C8E6D-BD35-4C05-B40B-6114119C8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6052F-E5F1-4594-A5EA-BA87230E349B}" type="slidenum">
              <a:rPr lang="it-IT" smtClean="0"/>
              <a:t>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8199FC-5831-475F-BE90-D9C32BDCE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Erica Stella</a:t>
            </a:r>
          </a:p>
        </p:txBody>
      </p:sp>
    </p:spTree>
    <p:extLst>
      <p:ext uri="{BB962C8B-B14F-4D97-AF65-F5344CB8AC3E}">
        <p14:creationId xmlns:p14="http://schemas.microsoft.com/office/powerpoint/2010/main" val="226960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31F9D7E-83BA-4BD4-AEBD-E182638A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 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9F6F49-F822-448B-AF99-EF252035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Complete the </a:t>
            </a:r>
            <a:r>
              <a:rPr lang="it-IT" dirty="0" err="1"/>
              <a:t>exercise</a:t>
            </a:r>
            <a:r>
              <a:rPr lang="it-IT" dirty="0"/>
              <a:t> so </a:t>
            </a:r>
            <a:r>
              <a:rPr lang="it-IT" dirty="0" err="1"/>
              <a:t>as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correct</a:t>
            </a:r>
            <a:r>
              <a:rPr lang="it-IT" dirty="0"/>
              <a:t> Lambert diffuse </a:t>
            </a:r>
            <a:r>
              <a:rPr lang="it-IT" dirty="0" err="1"/>
              <a:t>brdf</a:t>
            </a:r>
            <a:r>
              <a:rPr lang="it-IT" dirty="0"/>
              <a:t> with a </a:t>
            </a:r>
            <a:r>
              <a:rPr lang="it-IT" dirty="0" err="1"/>
              <a:t>directional</a:t>
            </a:r>
            <a:r>
              <a:rPr lang="it-IT" dirty="0"/>
              <a:t> light in World Space.</a:t>
            </a:r>
          </a:p>
          <a:p>
            <a:r>
              <a:rPr lang="it-IT" dirty="0" err="1"/>
              <a:t>Final</a:t>
            </a:r>
            <a:r>
              <a:rPr lang="it-IT" dirty="0"/>
              <a:t> Look: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7A9F4-FC31-4181-8A96-D5FC77F46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6052F-E5F1-4594-A5EA-BA87230E349B}" type="slidenum">
              <a:rPr lang="it-IT" smtClean="0"/>
              <a:t>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E22331-B1FD-451D-A26E-B5005439B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Erica Stella</a:t>
            </a:r>
          </a:p>
        </p:txBody>
      </p:sp>
      <p:pic>
        <p:nvPicPr>
          <p:cNvPr id="2" name="2021-05-17 18-09-06">
            <a:hlinkClick r:id="" action="ppaction://media"/>
            <a:extLst>
              <a:ext uri="{FF2B5EF4-FFF2-40B4-BE49-F238E27FC236}">
                <a16:creationId xmlns:a16="http://schemas.microsoft.com/office/drawing/2014/main" id="{E82BFE46-6721-4626-9BF6-F3DC93F8DDF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75620" y="2245369"/>
            <a:ext cx="6840760" cy="384792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60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9FC4FC1-FF15-4E83-ADC4-C362DB8B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 Ex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4824B6-1487-44C1-9E39-C5C0E41F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518A5C-EB08-4610-9704-9DE0A185F6F3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4FA90E-75D3-44B9-84F9-947E96A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Erica Stella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D938A3-248C-4938-83AA-B386A8D17713}"/>
              </a:ext>
            </a:extLst>
          </p:cNvPr>
          <p:cNvSpPr txBox="1"/>
          <p:nvPr/>
        </p:nvSpPr>
        <p:spPr>
          <a:xfrm>
            <a:off x="335360" y="1565965"/>
            <a:ext cx="11677782" cy="369331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#version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300 </a:t>
            </a:r>
            <a:r>
              <a:rPr lang="en-GB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es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matrix; 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//matrix to transform </a:t>
            </a:r>
            <a:r>
              <a:rPr lang="en-GB" b="0" dirty="0" err="1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normals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//Transform the normal with 3x3 submatrix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1" dirty="0" err="1">
                <a:solidFill>
                  <a:srgbClr val="FD9622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matrix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617F45-B0F0-44D4-9CBA-E8F3995F7E1D}"/>
              </a:ext>
            </a:extLst>
          </p:cNvPr>
          <p:cNvSpPr txBox="1"/>
          <p:nvPr/>
        </p:nvSpPr>
        <p:spPr>
          <a:xfrm>
            <a:off x="5110028" y="1013488"/>
            <a:ext cx="19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Vertex Shader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164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9FC4FC1-FF15-4E83-ADC4-C362DB8B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 Ex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4824B6-1487-44C1-9E39-C5C0E41F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518A5C-EB08-4610-9704-9DE0A185F6F3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4FA90E-75D3-44B9-84F9-947E96A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Erica Stella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D938A3-248C-4938-83AA-B386A8D17713}"/>
              </a:ext>
            </a:extLst>
          </p:cNvPr>
          <p:cNvSpPr txBox="1"/>
          <p:nvPr/>
        </p:nvSpPr>
        <p:spPr>
          <a:xfrm>
            <a:off x="47328" y="811596"/>
            <a:ext cx="12144672" cy="563231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normalMatrixPositionHandle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getUniformLocation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(program, 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nMatrix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lightDirectionHandle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getUniformLocation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(program, 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lightDirection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//In world space we need the inverse transpose of the world matrix for normal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//Since the last cube is the only one that has non-uniform scaling, we can use the world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//matrix for transforming the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normals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for the other cubes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cubeNormalMatrix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invertMatrix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transposeMatrix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cubeWorldMatrix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drawScene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[..]</a:t>
            </a:r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 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[..]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gl.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uniformMatrix4fv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normalMatrixPositionHandle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gl.FALSE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	  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transposeMatrix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cubeWorldMatrix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gl.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uniformMatrix4fv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normalMatrixPositionHandle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gl.FALSE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	  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transposeMatrix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cubeNormalMatrix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  <a:endParaRPr lang="en-GB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//Directional lights are already expressed in world coordinates, no need to transform them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  gl.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uniform3fv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lightDirectionHandle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directionalLight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617F45-B0F0-44D4-9CBA-E8F3995F7E1D}"/>
              </a:ext>
            </a:extLst>
          </p:cNvPr>
          <p:cNvSpPr txBox="1"/>
          <p:nvPr/>
        </p:nvSpPr>
        <p:spPr>
          <a:xfrm>
            <a:off x="5519560" y="188640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Script.js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41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31F9D7E-83BA-4BD4-AEBD-E182638A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 2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9F6F49-F822-448B-AF99-EF252035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Complete the </a:t>
            </a:r>
            <a:r>
              <a:rPr lang="it-IT" dirty="0" err="1"/>
              <a:t>exercise</a:t>
            </a:r>
            <a:r>
              <a:rPr lang="it-IT" dirty="0"/>
              <a:t> so </a:t>
            </a:r>
            <a:r>
              <a:rPr lang="it-IT" dirty="0" err="1"/>
              <a:t>as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correct</a:t>
            </a:r>
            <a:r>
              <a:rPr lang="it-IT" dirty="0"/>
              <a:t> Lambert diffuse </a:t>
            </a:r>
            <a:r>
              <a:rPr lang="it-IT" dirty="0" err="1"/>
              <a:t>brdf</a:t>
            </a:r>
            <a:r>
              <a:rPr lang="it-IT" dirty="0"/>
              <a:t> with a point light in World Space.</a:t>
            </a:r>
          </a:p>
          <a:p>
            <a:r>
              <a:rPr lang="it-IT" dirty="0" err="1">
                <a:latin typeface="Segoe UI Light"/>
                <a:cs typeface="Segoe UI Light"/>
              </a:rPr>
              <a:t>Final</a:t>
            </a:r>
            <a:r>
              <a:rPr lang="it-IT" dirty="0">
                <a:latin typeface="Segoe UI Light"/>
                <a:cs typeface="Segoe UI Light"/>
              </a:rPr>
              <a:t> Look: (link to video)</a:t>
            </a:r>
            <a:endParaRPr lang="it-IT" dirty="0"/>
          </a:p>
          <a:p>
            <a:r>
              <a:rPr lang="it-IT" dirty="0">
                <a:latin typeface="Segoe UI Light"/>
                <a:cs typeface="Segoe UI Light"/>
                <a:hlinkClick r:id="rId2"/>
              </a:rPr>
              <a:t>https://polimi365-my.sharepoint.com/:v:/g/personal/10395370_polimi_it/ESCaEnjbXqJMn69r36cYA3MB9-fKPAO1TJDoUfKxBqHFJw?e=sDR76x</a:t>
            </a:r>
            <a:r>
              <a:rPr lang="it-IT" dirty="0">
                <a:latin typeface="Segoe UI Light"/>
                <a:cs typeface="Segoe UI Light"/>
              </a:rPr>
              <a:t> 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7A9F4-FC31-4181-8A96-D5FC77F46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6052F-E5F1-4594-A5EA-BA87230E349B}" type="slidenum">
              <a:rPr lang="it-IT" smtClean="0"/>
              <a:t>6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E22331-B1FD-451D-A26E-B5005439B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Erica Stella</a:t>
            </a:r>
          </a:p>
        </p:txBody>
      </p:sp>
    </p:spTree>
    <p:extLst>
      <p:ext uri="{BB962C8B-B14F-4D97-AF65-F5344CB8AC3E}">
        <p14:creationId xmlns:p14="http://schemas.microsoft.com/office/powerpoint/2010/main" val="40663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9FC4FC1-FF15-4E83-ADC4-C362DB8B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 Ex 2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4824B6-1487-44C1-9E39-C5C0E41F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518A5C-EB08-4610-9704-9DE0A185F6F3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4FA90E-75D3-44B9-84F9-947E96A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Erica Stella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D938A3-248C-4938-83AA-B386A8D17713}"/>
              </a:ext>
            </a:extLst>
          </p:cNvPr>
          <p:cNvSpPr txBox="1"/>
          <p:nvPr/>
        </p:nvSpPr>
        <p:spPr>
          <a:xfrm>
            <a:off x="335360" y="1353762"/>
            <a:ext cx="11677782" cy="5078313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#version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300 </a:t>
            </a:r>
            <a:r>
              <a:rPr lang="en-GB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es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inNormal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F92672"/>
                </a:solidFill>
                <a:latin typeface="Consolas"/>
              </a:rPr>
              <a:t>out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 </a:t>
            </a:r>
            <a:r>
              <a:rPr lang="en-GB" i="1" dirty="0">
                <a:solidFill>
                  <a:srgbClr val="66D9EF"/>
                </a:solidFill>
                <a:latin typeface="Consolas"/>
              </a:rPr>
              <a:t>vec3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 </a:t>
            </a:r>
            <a:r>
              <a:rPr lang="en-GB" dirty="0" err="1">
                <a:solidFill>
                  <a:srgbClr val="F8F8F2"/>
                </a:solidFill>
                <a:latin typeface="Consolas"/>
              </a:rPr>
              <a:t>fsNormal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;</a:t>
            </a:r>
            <a:endParaRPr lang="en-GB" dirty="0">
              <a:latin typeface="Consolas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matrix; 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//matrix to transform positions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92672"/>
                </a:solidFill>
                <a:latin typeface="Consolas"/>
              </a:rPr>
              <a:t>uniform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 </a:t>
            </a:r>
            <a:r>
              <a:rPr lang="en-GB" i="1" dirty="0">
                <a:solidFill>
                  <a:srgbClr val="66D9EF"/>
                </a:solidFill>
                <a:latin typeface="Consolas"/>
              </a:rPr>
              <a:t>mat4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F8F8F2"/>
                </a:solidFill>
                <a:latin typeface="Consolas"/>
              </a:rPr>
              <a:t>nMatrix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; </a:t>
            </a:r>
            <a:r>
              <a:rPr lang="en-GB" dirty="0">
                <a:solidFill>
                  <a:srgbClr val="88846F"/>
                </a:solidFill>
                <a:latin typeface="Consolas"/>
              </a:rPr>
              <a:t>//matrix to transform </a:t>
            </a:r>
            <a:r>
              <a:rPr lang="en-GB" dirty="0" err="1">
                <a:solidFill>
                  <a:srgbClr val="88846F"/>
                </a:solidFill>
                <a:latin typeface="Consolas"/>
              </a:rPr>
              <a:t>normals</a:t>
            </a:r>
            <a:endParaRPr lang="en-GB" dirty="0" err="1">
              <a:latin typeface="Consolas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dirty="0">
                <a:solidFill>
                  <a:srgbClr val="F8F8F2"/>
                </a:solidFill>
                <a:latin typeface="Consolas"/>
              </a:rPr>
              <a:t>  </a:t>
            </a:r>
            <a:r>
              <a:rPr lang="en-GB" dirty="0" err="1">
                <a:solidFill>
                  <a:srgbClr val="F8F8F2"/>
                </a:solidFill>
                <a:latin typeface="Consolas"/>
              </a:rPr>
              <a:t>fsNormal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 </a:t>
            </a:r>
            <a:r>
              <a:rPr lang="en-GB" dirty="0">
                <a:solidFill>
                  <a:srgbClr val="F92672"/>
                </a:solidFill>
                <a:latin typeface="Consolas"/>
              </a:rPr>
              <a:t>= 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GB" dirty="0">
                <a:solidFill>
                  <a:srgbClr val="68E4FD"/>
                </a:solidFill>
                <a:latin typeface="Consolas"/>
              </a:rPr>
              <a:t>mat3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F8F8F2"/>
                </a:solidFill>
                <a:latin typeface="Consolas"/>
              </a:rPr>
              <a:t>nMatrix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) </a:t>
            </a:r>
            <a:r>
              <a:rPr lang="en-GB" dirty="0">
                <a:solidFill>
                  <a:srgbClr val="FF0000"/>
                </a:solidFill>
                <a:latin typeface="Consolas"/>
              </a:rPr>
              <a:t>*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F8F8F2"/>
                </a:solidFill>
                <a:latin typeface="Consolas"/>
              </a:rPr>
              <a:t>inNormal</a:t>
            </a:r>
            <a:r>
              <a:rPr lang="en-GB" dirty="0">
                <a:solidFill>
                  <a:srgbClr val="F8F8F2"/>
                </a:solidFill>
                <a:latin typeface="Consolas"/>
              </a:rPr>
              <a:t>;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//Transform positions from object space to world space</a:t>
            </a:r>
            <a:endParaRPr lang="en-GB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fsPosition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GB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xyz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1" dirty="0" err="1">
                <a:solidFill>
                  <a:srgbClr val="FD9622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matrix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inPosition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617F45-B0F0-44D4-9CBA-E8F3995F7E1D}"/>
              </a:ext>
            </a:extLst>
          </p:cNvPr>
          <p:cNvSpPr txBox="1"/>
          <p:nvPr/>
        </p:nvSpPr>
        <p:spPr>
          <a:xfrm>
            <a:off x="5110028" y="820577"/>
            <a:ext cx="19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Vertex Shader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62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9FC4FC1-FF15-4E83-ADC4-C362DB8B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Solution Ex 2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4824B6-1487-44C1-9E39-C5C0E41F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518A5C-EB08-4610-9704-9DE0A185F6F3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4FA90E-75D3-44B9-84F9-947E96A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Erica Stella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D938A3-248C-4938-83AA-B386A8D17713}"/>
              </a:ext>
            </a:extLst>
          </p:cNvPr>
          <p:cNvSpPr txBox="1"/>
          <p:nvPr/>
        </p:nvSpPr>
        <p:spPr>
          <a:xfrm>
            <a:off x="47328" y="1474906"/>
            <a:ext cx="12144672" cy="4247317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vertexMatrixPositionHandle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getUniformLocation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(program, 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pMatrix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lightPosLocation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getUniformLocation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(program, 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LAPos</a:t>
            </a:r>
            <a:r>
              <a:rPr lang="en-GB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drawScene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[..]</a:t>
            </a:r>
            <a:b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 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[..]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//The matrix to transform positions from object space to world space is the world matrix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gl.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uniformMatrix4fv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vertexMatrixPositionHandle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gl.FALSE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utils.</a:t>
            </a:r>
            <a:r>
              <a:rPr lang="en-GB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transposeMatrix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cubeWorldMatrix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//Position of the point light is already expressed in world coordinates, 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 need to transform it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gl.</a:t>
            </a:r>
            <a:r>
              <a:rPr lang="en-GB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uniform3fv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lightPosLocation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GB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lightPos</a:t>
            </a:r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F8F8F2"/>
                </a:solidFill>
                <a:latin typeface="Consolas" panose="020B0609020204030204" pitchFamily="49" charset="0"/>
              </a:rPr>
              <a:t>  [..]</a:t>
            </a:r>
            <a:endParaRPr lang="en-GB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617F45-B0F0-44D4-9CBA-E8F3995F7E1D}"/>
              </a:ext>
            </a:extLst>
          </p:cNvPr>
          <p:cNvSpPr txBox="1"/>
          <p:nvPr/>
        </p:nvSpPr>
        <p:spPr>
          <a:xfrm>
            <a:off x="5519560" y="851950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Script.js</a:t>
            </a:r>
            <a:endParaRPr lang="en-US" sz="24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4E57D1-9938-4D4F-A5F3-F426C7AA802F}"/>
              </a:ext>
            </a:extLst>
          </p:cNvPr>
          <p:cNvSpPr txBox="1"/>
          <p:nvPr/>
        </p:nvSpPr>
        <p:spPr>
          <a:xfrm>
            <a:off x="412830" y="5910804"/>
            <a:ext cx="50484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Segoe UI Light"/>
              </a:rPr>
              <a:t>+ </a:t>
            </a:r>
            <a:r>
              <a:rPr lang="it-IT" dirty="0" err="1">
                <a:cs typeface="Segoe UI Light"/>
              </a:rPr>
              <a:t>passing</a:t>
            </a:r>
            <a:r>
              <a:rPr lang="it-IT" dirty="0">
                <a:cs typeface="Segoe UI Light"/>
              </a:rPr>
              <a:t> world </a:t>
            </a:r>
            <a:r>
              <a:rPr lang="it-IT" dirty="0" err="1">
                <a:cs typeface="Segoe UI Light"/>
              </a:rPr>
              <a:t>space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normals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as</a:t>
            </a:r>
            <a:r>
              <a:rPr lang="it-IT" dirty="0">
                <a:cs typeface="Segoe UI Light"/>
              </a:rPr>
              <a:t> </a:t>
            </a:r>
            <a:r>
              <a:rPr lang="it-IT" dirty="0" err="1">
                <a:cs typeface="Segoe UI Light"/>
              </a:rPr>
              <a:t>explained</a:t>
            </a:r>
            <a:r>
              <a:rPr lang="it-IT" dirty="0">
                <a:cs typeface="Segoe UI Light"/>
              </a:rPr>
              <a:t> in Ex 1</a:t>
            </a:r>
          </a:p>
        </p:txBody>
      </p:sp>
    </p:spTree>
    <p:extLst>
      <p:ext uri="{BB962C8B-B14F-4D97-AF65-F5344CB8AC3E}">
        <p14:creationId xmlns:p14="http://schemas.microsoft.com/office/powerpoint/2010/main" val="419918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31F9D7E-83BA-4BD4-AEBD-E182638A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 3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9F6F49-F822-448B-AF99-EF252035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Complete the </a:t>
            </a:r>
            <a:r>
              <a:rPr lang="it-IT" dirty="0" err="1"/>
              <a:t>exercise</a:t>
            </a:r>
            <a:r>
              <a:rPr lang="it-IT" dirty="0"/>
              <a:t> so </a:t>
            </a:r>
            <a:r>
              <a:rPr lang="it-IT" dirty="0" err="1"/>
              <a:t>as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correct</a:t>
            </a:r>
            <a:r>
              <a:rPr lang="it-IT" dirty="0"/>
              <a:t> Lambert diffuse </a:t>
            </a:r>
            <a:r>
              <a:rPr lang="it-IT" dirty="0" err="1"/>
              <a:t>brdf</a:t>
            </a:r>
            <a:r>
              <a:rPr lang="it-IT" dirty="0"/>
              <a:t> with a </a:t>
            </a:r>
            <a:r>
              <a:rPr lang="it-IT" dirty="0" err="1"/>
              <a:t>directional</a:t>
            </a:r>
            <a:r>
              <a:rPr lang="it-IT" dirty="0"/>
              <a:t> light in Camera Space.</a:t>
            </a:r>
          </a:p>
          <a:p>
            <a:r>
              <a:rPr lang="it-IT" dirty="0" err="1"/>
              <a:t>Final</a:t>
            </a:r>
            <a:r>
              <a:rPr lang="it-IT" dirty="0"/>
              <a:t> Look: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Ex 1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17A9F4-FC31-4181-8A96-D5FC77F46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F6052F-E5F1-4594-A5EA-BA87230E349B}" type="slidenum">
              <a:rPr lang="it-IT" smtClean="0"/>
              <a:t>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E22331-B1FD-451D-A26E-B5005439B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Erica Stella</a:t>
            </a:r>
          </a:p>
        </p:txBody>
      </p:sp>
    </p:spTree>
    <p:extLst>
      <p:ext uri="{BB962C8B-B14F-4D97-AF65-F5344CB8AC3E}">
        <p14:creationId xmlns:p14="http://schemas.microsoft.com/office/powerpoint/2010/main" val="2418506038"/>
      </p:ext>
    </p:extLst>
  </p:cSld>
  <p:clrMapOvr>
    <a:masterClrMapping/>
  </p:clrMapOvr>
</p:sld>
</file>

<file path=ppt/theme/theme1.xml><?xml version="1.0" encoding="utf-8"?>
<a:theme xmlns:a="http://schemas.openxmlformats.org/drawingml/2006/main" name="Polim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Polimi16.9</Template>
  <TotalTime>42573</TotalTime>
  <Words>1497</Words>
  <Application>Microsoft Office PowerPoint</Application>
  <PresentationFormat>Widescreen</PresentationFormat>
  <Paragraphs>210</Paragraphs>
  <Slides>17</Slides>
  <Notes>1</Notes>
  <HiddenSlides>0</HiddenSlides>
  <MMClips>3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19" baseType="lpstr">
      <vt:lpstr>Polimi</vt:lpstr>
      <vt:lpstr>Custom Design</vt:lpstr>
      <vt:lpstr>Exercises 04</vt:lpstr>
      <vt:lpstr>DISCLAIMER</vt:lpstr>
      <vt:lpstr>Ex 1</vt:lpstr>
      <vt:lpstr>Solution Ex 1</vt:lpstr>
      <vt:lpstr>Solution Ex 1</vt:lpstr>
      <vt:lpstr>Ex 2</vt:lpstr>
      <vt:lpstr>Solution Ex 2</vt:lpstr>
      <vt:lpstr>Solution Ex 2</vt:lpstr>
      <vt:lpstr>Ex 3</vt:lpstr>
      <vt:lpstr>Solution Ex 3</vt:lpstr>
      <vt:lpstr>Solution Ex 3</vt:lpstr>
      <vt:lpstr>Ex 4</vt:lpstr>
      <vt:lpstr>Solution Ex 4</vt:lpstr>
      <vt:lpstr>Solution Ex 4</vt:lpstr>
      <vt:lpstr>Ex 5</vt:lpstr>
      <vt:lpstr>Solution Ex 5</vt:lpstr>
      <vt:lpstr>Solution Ex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02-fromColorsToAnimations</dc:title>
  <dc:creator>Andrea Romanoni</dc:creator>
  <cp:lastModifiedBy>Erica Stella</cp:lastModifiedBy>
  <cp:revision>186</cp:revision>
  <cp:lastPrinted>2020-04-27T09:43:10Z</cp:lastPrinted>
  <dcterms:created xsi:type="dcterms:W3CDTF">2019-03-27T14:41:52Z</dcterms:created>
  <dcterms:modified xsi:type="dcterms:W3CDTF">2021-05-19T11:58:38Z</dcterms:modified>
</cp:coreProperties>
</file>