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7" r:id="rId8"/>
    <p:sldId id="261" r:id="rId9"/>
    <p:sldId id="262" r:id="rId10"/>
    <p:sldId id="263" r:id="rId11"/>
    <p:sldId id="268" r:id="rId12"/>
    <p:sldId id="264" r:id="rId13"/>
    <p:sldId id="269" r:id="rId14"/>
    <p:sldId id="265" r:id="rId15"/>
    <p:sldId id="271" r:id="rId16"/>
    <p:sldId id="272" r:id="rId17"/>
    <p:sldId id="270" r:id="rId18"/>
    <p:sldId id="276" r:id="rId19"/>
    <p:sldId id="273" r:id="rId20"/>
    <p:sldId id="277" r:id="rId21"/>
    <p:sldId id="27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smtClean="0"/>
              <a:t>Visual intelligence Course </a:t>
            </a:r>
            <a:r>
              <a:rPr lang="it-IT" dirty="0" err="1" smtClean="0"/>
              <a:t>project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 smtClean="0"/>
              <a:t>Nicolò Squarzoni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824685" y="5892800"/>
            <a:ext cx="298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Verona, 05/05/2023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8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smtClean="0"/>
              <a:t>CNN vs </a:t>
            </a:r>
            <a:r>
              <a:rPr lang="it-IT" cap="none" dirty="0" err="1" smtClean="0"/>
              <a:t>Scattering</a:t>
            </a:r>
            <a:r>
              <a:rPr lang="it-IT" cap="none" dirty="0" smtClean="0"/>
              <a:t> + MLP on full </a:t>
            </a:r>
            <a:r>
              <a:rPr lang="it-IT" cap="none" dirty="0" err="1" smtClean="0"/>
              <a:t>dataset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2" y="1811884"/>
            <a:ext cx="9905999" cy="684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both models the first tentative training has been performed setting 70 training epochs, a learning rate of 0,0001, and Adam algorithm as optimizer.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45" y="2588749"/>
            <a:ext cx="4713646" cy="3388102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0" y="2585257"/>
            <a:ext cx="4579430" cy="339159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326880" y="3921821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 smtClean="0">
                <a:solidFill>
                  <a:srgbClr val="FFC000"/>
                </a:solidFill>
              </a:rPr>
              <a:t>Overfitting</a:t>
            </a:r>
            <a:r>
              <a:rPr lang="it-IT" sz="3200" b="1" dirty="0" smtClean="0">
                <a:solidFill>
                  <a:srgbClr val="FFC000"/>
                </a:solidFill>
              </a:rPr>
              <a:t>!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36627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smtClean="0"/>
              <a:t>CNN vs </a:t>
            </a:r>
            <a:r>
              <a:rPr lang="it-IT" cap="none" dirty="0" err="1" smtClean="0"/>
              <a:t>Scattering</a:t>
            </a:r>
            <a:r>
              <a:rPr lang="it-IT" cap="none" dirty="0" smtClean="0"/>
              <a:t> + MLP on full </a:t>
            </a:r>
            <a:r>
              <a:rPr lang="it-IT" cap="none" dirty="0" err="1" smtClean="0"/>
              <a:t>dataset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5126" y="1097648"/>
            <a:ext cx="9338787" cy="576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To eliminate the overfitting</a:t>
            </a:r>
            <a:r>
              <a:rPr lang="en-US" dirty="0" smtClean="0"/>
              <a:t> </a:t>
            </a:r>
            <a:r>
              <a:rPr lang="en-US" dirty="0"/>
              <a:t>it has been chosen repeat the training with a learning rate of 0,00001.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56" y="1674572"/>
            <a:ext cx="4323687" cy="3433155"/>
          </a:xfrm>
          <a:prstGeom prst="rect">
            <a:avLst/>
          </a:prstGeom>
        </p:spPr>
      </p:pic>
      <p:pic>
        <p:nvPicPr>
          <p:cNvPr id="7" name="Immagin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41" y="1674571"/>
            <a:ext cx="4353721" cy="3433156"/>
          </a:xfrm>
          <a:prstGeom prst="rect">
            <a:avLst/>
          </a:prstGeom>
        </p:spPr>
      </p:pic>
      <p:pic>
        <p:nvPicPr>
          <p:cNvPr id="11" name="Immagine 10" descr="Ritaglio scherm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25" y="5267101"/>
            <a:ext cx="4168192" cy="14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smtClean="0"/>
              <a:t>CNN vs </a:t>
            </a:r>
            <a:r>
              <a:rPr lang="it-IT" cap="none" dirty="0" err="1" smtClean="0"/>
              <a:t>Scattering</a:t>
            </a:r>
            <a:r>
              <a:rPr lang="it-IT" cap="none" dirty="0" smtClean="0"/>
              <a:t> + MLP on 20% </a:t>
            </a:r>
            <a:r>
              <a:rPr lang="it-IT" cap="none" dirty="0" err="1" smtClean="0"/>
              <a:t>dataset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2" y="1708915"/>
            <a:ext cx="9905999" cy="66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Then it has been chosen to repeat the training with only 20% of the training data and a learning rate of 0,0001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377439"/>
            <a:ext cx="4685812" cy="3832167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32" y="2377439"/>
            <a:ext cx="4750723" cy="383216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285316" y="3273428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 smtClean="0">
                <a:solidFill>
                  <a:srgbClr val="FFC000"/>
                </a:solidFill>
              </a:rPr>
              <a:t>Overfitting</a:t>
            </a:r>
            <a:r>
              <a:rPr lang="it-IT" sz="3200" b="1" dirty="0" smtClean="0">
                <a:solidFill>
                  <a:srgbClr val="FFC000"/>
                </a:solidFill>
              </a:rPr>
              <a:t>!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7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-90271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smtClean="0"/>
              <a:t>CNN vs </a:t>
            </a:r>
            <a:r>
              <a:rPr lang="it-IT" cap="none" dirty="0" err="1" smtClean="0"/>
              <a:t>Scattering</a:t>
            </a:r>
            <a:r>
              <a:rPr lang="it-IT" cap="none" dirty="0" smtClean="0"/>
              <a:t> + MLP on 20% </a:t>
            </a:r>
            <a:r>
              <a:rPr lang="it-IT" cap="none" dirty="0" err="1" smtClean="0"/>
              <a:t>dataset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41164" y="902899"/>
            <a:ext cx="9905999" cy="48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order to eliminate this effect the model has been </a:t>
            </a:r>
            <a:r>
              <a:rPr lang="en-US" dirty="0" smtClean="0"/>
              <a:t>modified</a:t>
            </a:r>
            <a:endParaRPr lang="en-US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4" y="1388299"/>
            <a:ext cx="4536180" cy="3593358"/>
          </a:xfrm>
          <a:prstGeom prst="rect">
            <a:avLst/>
          </a:prstGeom>
        </p:spPr>
      </p:pic>
      <p:pic>
        <p:nvPicPr>
          <p:cNvPr id="7" name="Immagin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85" y="1388299"/>
            <a:ext cx="4437962" cy="3593358"/>
          </a:xfrm>
          <a:prstGeom prst="rect">
            <a:avLst/>
          </a:prstGeom>
        </p:spPr>
      </p:pic>
      <p:pic>
        <p:nvPicPr>
          <p:cNvPr id="8" name="Immagine 7" descr="Ritaglio scherm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88" y="5093369"/>
            <a:ext cx="3642172" cy="16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2" y="1833851"/>
            <a:ext cx="9905999" cy="92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has been possible to color plot only the first layer because they are the only ones featuring three channels, thus being </a:t>
            </a:r>
            <a:r>
              <a:rPr lang="en-US" dirty="0" err="1"/>
              <a:t>plottable</a:t>
            </a:r>
            <a:r>
              <a:rPr lang="en-US" dirty="0"/>
              <a:t> as a colored image</a:t>
            </a:r>
          </a:p>
        </p:txBody>
      </p:sp>
      <p:pic>
        <p:nvPicPr>
          <p:cNvPr id="4" name="Immagin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3012" r="2050" b="73779"/>
          <a:stretch/>
        </p:blipFill>
        <p:spPr bwMode="auto">
          <a:xfrm>
            <a:off x="1141412" y="3891338"/>
            <a:ext cx="4482147" cy="797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176" r="2651" b="73917"/>
          <a:stretch/>
        </p:blipFill>
        <p:spPr bwMode="auto">
          <a:xfrm>
            <a:off x="6386742" y="3891338"/>
            <a:ext cx="4482147" cy="797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2194559" y="3315683"/>
            <a:ext cx="20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Before</a:t>
            </a:r>
            <a:r>
              <a:rPr lang="it-IT" sz="2400" dirty="0" smtClean="0"/>
              <a:t> training</a:t>
            </a:r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22347" y="3315683"/>
            <a:ext cx="182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After</a:t>
            </a:r>
            <a:r>
              <a:rPr lang="it-IT" sz="2400" dirty="0" smtClean="0"/>
              <a:t> training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93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1693943"/>
            <a:ext cx="10390187" cy="9815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Since from 3x3 kernels it is not possible to </a:t>
            </a:r>
            <a:r>
              <a:rPr lang="en-US" dirty="0" err="1"/>
              <a:t>recongize</a:t>
            </a:r>
            <a:r>
              <a:rPr lang="en-US" dirty="0"/>
              <a:t> any visual feature after the </a:t>
            </a:r>
            <a:r>
              <a:rPr lang="en-US" dirty="0" smtClean="0"/>
              <a:t>training, </a:t>
            </a:r>
            <a:r>
              <a:rPr lang="en-US" dirty="0"/>
              <a:t>it has been used an other CNN model, featuring 9x9 kernels in the first two convolutional layers. This model is the one used during the lab session.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97" y="2774009"/>
            <a:ext cx="6414030" cy="38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25" y="2624975"/>
            <a:ext cx="3465340" cy="3484880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9" y="2624975"/>
            <a:ext cx="3539922" cy="348488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59302" y="1969023"/>
            <a:ext cx="20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Before</a:t>
            </a:r>
            <a:r>
              <a:rPr lang="it-IT" sz="2400" dirty="0" smtClean="0"/>
              <a:t> training</a:t>
            </a:r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521430" y="1969023"/>
            <a:ext cx="182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After</a:t>
            </a:r>
            <a:r>
              <a:rPr lang="it-IT" sz="2400" dirty="0" smtClean="0"/>
              <a:t> training</a:t>
            </a:r>
            <a:endParaRPr lang="en-US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8686" y="6140982"/>
            <a:ext cx="2762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>
                <a:solidFill>
                  <a:srgbClr val="FFC000"/>
                </a:solidFill>
              </a:rPr>
              <a:t>No </a:t>
            </a:r>
            <a:r>
              <a:rPr lang="it-IT" sz="3200" b="1" dirty="0" err="1" smtClean="0">
                <a:solidFill>
                  <a:srgbClr val="FFC000"/>
                </a:solidFill>
              </a:rPr>
              <a:t>differences</a:t>
            </a:r>
            <a:r>
              <a:rPr lang="it-IT" sz="3200" b="1" dirty="0" smtClean="0">
                <a:solidFill>
                  <a:srgbClr val="FFC000"/>
                </a:solidFill>
              </a:rPr>
              <a:t>!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64825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2589" y="1250705"/>
            <a:ext cx="10257905" cy="13844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Thus a second training has been performed on the model where images were rotated with random angles in a range 0 -180° and cropped, thus performing data augmentation.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other attempt preforming only rotations between -45° and + 45° on the dataset images has been done without any better result even </a:t>
            </a:r>
            <a:r>
              <a:rPr lang="en-US" dirty="0" smtClean="0"/>
              <a:t>increasing </a:t>
            </a:r>
            <a:r>
              <a:rPr lang="en-US" dirty="0"/>
              <a:t>the numbers of training epoch to 150. In all the above tests the validation accuracy at the end of the training was always around 92%.</a:t>
            </a:r>
          </a:p>
          <a:p>
            <a:endParaRPr lang="en-US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38" y="2860962"/>
            <a:ext cx="3870814" cy="3731029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8"/>
          <a:stretch/>
        </p:blipFill>
        <p:spPr>
          <a:xfrm>
            <a:off x="6320183" y="3127273"/>
            <a:ext cx="4417348" cy="1599203"/>
          </a:xfrm>
          <a:prstGeom prst="rect">
            <a:avLst/>
          </a:prstGeom>
        </p:spPr>
      </p:pic>
      <p:pic>
        <p:nvPicPr>
          <p:cNvPr id="6" name="Immagin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5" y="4951731"/>
            <a:ext cx="5253644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5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99602" y="111441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99601" y="1202083"/>
            <a:ext cx="9905999" cy="1241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experiment was then to change the model reducing the number of filters in the first layer from 32 to 16 and reducing the number of </a:t>
            </a:r>
            <a:r>
              <a:rPr lang="en-US" dirty="0" smtClean="0"/>
              <a:t>convolutional </a:t>
            </a:r>
            <a:r>
              <a:rPr lang="en-US" dirty="0"/>
              <a:t>layers from 4 to 3, so 16, 32, 64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84" y="2511761"/>
            <a:ext cx="7427521" cy="40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99602" y="111441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99601" y="1202083"/>
            <a:ext cx="9905999" cy="1241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experiment was then to change the model reducing the number of filters in the first layer from 32 to 16 and reducing the number of </a:t>
            </a:r>
            <a:r>
              <a:rPr lang="en-US" dirty="0" smtClean="0"/>
              <a:t>convolutional </a:t>
            </a:r>
            <a:r>
              <a:rPr lang="en-US" dirty="0"/>
              <a:t>layers from 4 to 3, so 16, 32, 64 </a:t>
            </a:r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95" y="3061132"/>
            <a:ext cx="3554298" cy="3439420"/>
          </a:xfrm>
          <a:prstGeom prst="rect">
            <a:avLst/>
          </a:prstGeom>
        </p:spPr>
      </p:pic>
      <p:pic>
        <p:nvPicPr>
          <p:cNvPr id="7" name="Immagin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08" y="3061132"/>
            <a:ext cx="3548354" cy="343942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588386" y="2586450"/>
            <a:ext cx="262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Without</a:t>
            </a:r>
            <a:r>
              <a:rPr lang="it-IT" sz="2000" dirty="0" smtClean="0"/>
              <a:t> ± 45° </a:t>
            </a:r>
            <a:r>
              <a:rPr lang="it-IT" sz="2000" dirty="0" err="1" smtClean="0"/>
              <a:t>rotations</a:t>
            </a:r>
            <a:endParaRPr lang="en-US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59117" y="2586450"/>
            <a:ext cx="231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With ± 45° </a:t>
            </a:r>
            <a:r>
              <a:rPr lang="it-IT" sz="2000" dirty="0" err="1" smtClean="0"/>
              <a:t>rotations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6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motivation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scope of this project </a:t>
            </a:r>
            <a:r>
              <a:rPr lang="en-US" dirty="0" smtClean="0"/>
              <a:t>was </a:t>
            </a:r>
            <a:r>
              <a:rPr lang="en-US" dirty="0"/>
              <a:t>to classify a dataset of images divided in two classes through a Convolutional Neural Network and through a Multilayer Perceptron fed with the features generated by the </a:t>
            </a:r>
            <a:r>
              <a:rPr lang="en-US" dirty="0" smtClean="0"/>
              <a:t>Scattering </a:t>
            </a:r>
            <a:r>
              <a:rPr lang="en-US" dirty="0"/>
              <a:t>transform of the input images, eventually comparing their classification </a:t>
            </a:r>
            <a:r>
              <a:rPr lang="en-US" dirty="0" smtClean="0"/>
              <a:t>performances.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1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2" y="186256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09" y="1334929"/>
            <a:ext cx="9905999" cy="618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Since there were still several filters randomly filled it has been decided to repeat the test with a model with three layers and 8, 16, 32 filters respectively.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49" y="2120485"/>
            <a:ext cx="8010574" cy="43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3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2" y="-162881"/>
            <a:ext cx="9905998" cy="1478570"/>
          </a:xfrm>
        </p:spPr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CNN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3622" y="864417"/>
            <a:ext cx="9905999" cy="9246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only better result obtained though was the accuracy, </a:t>
            </a:r>
            <a:r>
              <a:rPr lang="en-US" dirty="0" smtClean="0"/>
              <a:t>increased </a:t>
            </a:r>
            <a:r>
              <a:rPr lang="en-US" dirty="0"/>
              <a:t>to 96</a:t>
            </a:r>
            <a:r>
              <a:rPr lang="en-US" dirty="0" smtClean="0"/>
              <a:t>%. </a:t>
            </a:r>
            <a:r>
              <a:rPr lang="en-US" dirty="0" smtClean="0"/>
              <a:t>To </a:t>
            </a:r>
            <a:r>
              <a:rPr lang="en-US" dirty="0"/>
              <a:t>explain the observed results on different models one hypothesis could be that a </a:t>
            </a:r>
            <a:r>
              <a:rPr lang="en-US" b="1" dirty="0"/>
              <a:t>too complex </a:t>
            </a:r>
            <a:r>
              <a:rPr lang="en-US" dirty="0"/>
              <a:t>model can not capture well visual features from a not very wide and various dataset.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52" y="3137793"/>
            <a:ext cx="4070989" cy="3415406"/>
          </a:xfrm>
          <a:prstGeom prst="rect">
            <a:avLst/>
          </a:prstGeom>
        </p:spPr>
      </p:pic>
      <p:pic>
        <p:nvPicPr>
          <p:cNvPr id="7" name="Immagin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7" y="3137793"/>
            <a:ext cx="4030821" cy="3415406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315977" y="5951913"/>
            <a:ext cx="9905999" cy="60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Immagin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"/>
          <a:stretch/>
        </p:blipFill>
        <p:spPr bwMode="auto">
          <a:xfrm>
            <a:off x="4955567" y="1717479"/>
            <a:ext cx="2626818" cy="1251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225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cap="none" dirty="0" err="1" smtClean="0"/>
              <a:t>visualizing</a:t>
            </a:r>
            <a:r>
              <a:rPr lang="it-IT" cap="none" dirty="0" smtClean="0"/>
              <a:t> </a:t>
            </a:r>
            <a:r>
              <a:rPr lang="it-IT" cap="none" dirty="0" err="1" smtClean="0"/>
              <a:t>scattering</a:t>
            </a:r>
            <a:r>
              <a:rPr lang="it-IT" cap="none" dirty="0" smtClean="0"/>
              <a:t> </a:t>
            </a:r>
            <a:r>
              <a:rPr lang="it-IT" cap="none" dirty="0" err="1" smtClean="0"/>
              <a:t>transform</a:t>
            </a:r>
            <a:r>
              <a:rPr lang="it-IT" cap="none" dirty="0" smtClean="0"/>
              <a:t> </a:t>
            </a:r>
            <a:r>
              <a:rPr lang="it-IT" cap="none" dirty="0" err="1" smtClean="0"/>
              <a:t>filters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2" y="1750724"/>
            <a:ext cx="9905999" cy="10922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Finally it has been plotted the representation </a:t>
            </a:r>
            <a:r>
              <a:rPr lang="en-US" dirty="0"/>
              <a:t>of </a:t>
            </a:r>
            <a:r>
              <a:rPr lang="en-US" dirty="0" err="1"/>
              <a:t>Morlet</a:t>
            </a:r>
            <a:r>
              <a:rPr lang="en-US" dirty="0"/>
              <a:t> wavelet filters used to implement the scattering transform in </a:t>
            </a:r>
            <a:r>
              <a:rPr lang="en-US" dirty="0" err="1"/>
              <a:t>Kymatio</a:t>
            </a:r>
            <a:r>
              <a:rPr lang="en-US" dirty="0"/>
              <a:t> framework plus the scaling function</a:t>
            </a:r>
          </a:p>
          <a:p>
            <a:endParaRPr lang="en-US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6" y="2986693"/>
            <a:ext cx="3560965" cy="3181349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57" y="2986694"/>
            <a:ext cx="4372207" cy="31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smtClean="0"/>
              <a:t>Technical </a:t>
            </a:r>
            <a:r>
              <a:rPr lang="it-IT" cap="none" dirty="0" err="1" smtClean="0"/>
              <a:t>choices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2032491"/>
            <a:ext cx="7345363" cy="40009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has been chosen a dataset of </a:t>
            </a:r>
            <a:r>
              <a:rPr lang="en-US" b="1" dirty="0"/>
              <a:t>128 x 128 </a:t>
            </a:r>
            <a:r>
              <a:rPr lang="en-US" dirty="0"/>
              <a:t>pixel colored images divided in two classes, </a:t>
            </a:r>
            <a:r>
              <a:rPr lang="en-US" b="1" dirty="0"/>
              <a:t>flowers and dogs</a:t>
            </a:r>
            <a:r>
              <a:rPr lang="en-US" dirty="0"/>
              <a:t>, and each class features a training subset of </a:t>
            </a:r>
            <a:r>
              <a:rPr lang="en-US" b="1" dirty="0"/>
              <a:t>1200 images </a:t>
            </a:r>
            <a:r>
              <a:rPr lang="en-US" dirty="0"/>
              <a:t>and a test subset of </a:t>
            </a:r>
            <a:r>
              <a:rPr lang="en-US" b="1" dirty="0"/>
              <a:t>400 images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the neural network training requires a consistent computational capacity and a consistent amount of time,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</a:t>
            </a:r>
            <a:r>
              <a:rPr lang="en-US" dirty="0"/>
              <a:t>has resulted a great option, due to the possibility to access for free GPUs and upload the dataset on Google </a:t>
            </a:r>
            <a:r>
              <a:rPr lang="en-US" dirty="0" smtClean="0"/>
              <a:t>Drive.</a:t>
            </a:r>
          </a:p>
          <a:p>
            <a:pPr marL="0" indent="0">
              <a:buNone/>
            </a:pPr>
            <a:r>
              <a:rPr lang="en-US" dirty="0" smtClean="0"/>
              <a:t>According </a:t>
            </a:r>
            <a:r>
              <a:rPr lang="en-US" dirty="0"/>
              <a:t>to the project requirements, the framework used to create and manage the neural networks is </a:t>
            </a:r>
            <a:r>
              <a:rPr lang="en-US" b="1" dirty="0" err="1"/>
              <a:t>Pytorch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0000" t="52730"/>
          <a:stretch/>
        </p:blipFill>
        <p:spPr>
          <a:xfrm>
            <a:off x="9705180" y="1261573"/>
            <a:ext cx="1319212" cy="131921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50913" t="52301"/>
          <a:stretch/>
        </p:blipFill>
        <p:spPr>
          <a:xfrm>
            <a:off x="10004821" y="3464415"/>
            <a:ext cx="1323180" cy="13493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48469" b="52020"/>
          <a:stretch/>
        </p:blipFill>
        <p:spPr>
          <a:xfrm>
            <a:off x="8876902" y="2451591"/>
            <a:ext cx="1389063" cy="13573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r="50361" b="53413"/>
          <a:stretch/>
        </p:blipFill>
        <p:spPr>
          <a:xfrm>
            <a:off x="8956277" y="4572795"/>
            <a:ext cx="1309688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1478570"/>
          </a:xfrm>
        </p:spPr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err="1"/>
              <a:t>D</a:t>
            </a:r>
            <a:r>
              <a:rPr lang="it-IT" cap="none" dirty="0" err="1" smtClean="0"/>
              <a:t>ataset</a:t>
            </a:r>
            <a:r>
              <a:rPr lang="it-IT" cap="none" dirty="0" smtClean="0"/>
              <a:t> Processing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8701" y="1744662"/>
            <a:ext cx="10390186" cy="760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implementation step has been the creation of a specific data structure from the image dataset to feed the neural network for training, validation and testing.</a:t>
            </a:r>
          </a:p>
          <a:p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49" y="2824162"/>
            <a:ext cx="9229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37493"/>
            <a:ext cx="9905998" cy="1478570"/>
          </a:xfrm>
        </p:spPr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err="1"/>
              <a:t>D</a:t>
            </a:r>
            <a:r>
              <a:rPr lang="it-IT" cap="none" dirty="0" err="1" smtClean="0"/>
              <a:t>ataset</a:t>
            </a:r>
            <a:r>
              <a:rPr lang="it-IT" cap="none" dirty="0" smtClean="0"/>
              <a:t> Processing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8701" y="1239837"/>
            <a:ext cx="10390186" cy="760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implementation step has been the creation of a specific data structure from the image dataset to feed the neural network for training, validation and testing.</a:t>
            </a:r>
          </a:p>
          <a:p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000250"/>
            <a:ext cx="6067425" cy="46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32743"/>
            <a:ext cx="9905998" cy="1478570"/>
          </a:xfrm>
        </p:spPr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err="1" smtClean="0"/>
              <a:t>Models</a:t>
            </a:r>
            <a:r>
              <a:rPr lang="it-IT" cap="none" dirty="0" smtClean="0"/>
              <a:t> </a:t>
            </a:r>
            <a:r>
              <a:rPr lang="it-IT" cap="none" dirty="0" err="1" smtClean="0"/>
              <a:t>definition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1182688"/>
            <a:ext cx="10231437" cy="6937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It has first been created a class inheriting from the base class </a:t>
            </a:r>
            <a:r>
              <a:rPr lang="en-US" b="1" dirty="0" err="1"/>
              <a:t>nn.Module</a:t>
            </a:r>
            <a:r>
              <a:rPr lang="en-US" b="1" dirty="0"/>
              <a:t>,</a:t>
            </a:r>
            <a:r>
              <a:rPr lang="en-US" dirty="0"/>
              <a:t> available from </a:t>
            </a:r>
            <a:r>
              <a:rPr lang="en-US" b="1" dirty="0" err="1"/>
              <a:t>Pytorch</a:t>
            </a:r>
            <a:r>
              <a:rPr lang="en-US" dirty="0"/>
              <a:t> library for the purpose of building neural </a:t>
            </a:r>
            <a:r>
              <a:rPr lang="en-US" dirty="0" smtClean="0"/>
              <a:t>networks.</a:t>
            </a:r>
            <a:endParaRPr lang="en-US" dirty="0"/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3" y="1971676"/>
            <a:ext cx="5707062" cy="4619624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 bwMode="auto">
          <a:xfrm>
            <a:off x="6375852" y="2395165"/>
            <a:ext cx="4881109" cy="531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tangolo 5"/>
          <p:cNvSpPr/>
          <p:nvPr/>
        </p:nvSpPr>
        <p:spPr>
          <a:xfrm>
            <a:off x="6375852" y="2395165"/>
            <a:ext cx="4881109" cy="5312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3347696" y="2728531"/>
            <a:ext cx="2824504" cy="621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3228975" y="2464388"/>
            <a:ext cx="3028156" cy="1289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3347696" y="2902372"/>
            <a:ext cx="2883865" cy="13791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58100" y="1998755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MLP + </a:t>
            </a:r>
            <a:r>
              <a:rPr lang="it-IT" dirty="0" err="1" smtClean="0"/>
              <a:t>Scattering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3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46188" y="170843"/>
            <a:ext cx="9905998" cy="1478570"/>
          </a:xfrm>
        </p:spPr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err="1" smtClean="0"/>
              <a:t>Models</a:t>
            </a:r>
            <a:r>
              <a:rPr lang="it-IT" cap="none" dirty="0" smtClean="0"/>
              <a:t> </a:t>
            </a:r>
            <a:r>
              <a:rPr lang="it-IT" cap="none" dirty="0" err="1" smtClean="0"/>
              <a:t>definition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9987" y="1258285"/>
            <a:ext cx="10688638" cy="7511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CNN class model inherits all the methods from ‘’</a:t>
            </a:r>
            <a:r>
              <a:rPr lang="en-US" b="1" dirty="0" err="1"/>
              <a:t>ImageClassificationBasecnn</a:t>
            </a:r>
            <a:r>
              <a:rPr lang="en-US" dirty="0" smtClean="0"/>
              <a:t>’’ and the other model from </a:t>
            </a:r>
            <a:r>
              <a:rPr lang="en-US" dirty="0"/>
              <a:t>‘</a:t>
            </a:r>
            <a:r>
              <a:rPr lang="en-US" dirty="0" smtClean="0"/>
              <a:t>’</a:t>
            </a:r>
            <a:r>
              <a:rPr lang="en-US" b="1" dirty="0" err="1" smtClean="0"/>
              <a:t>ImageClassificationBasescat</a:t>
            </a:r>
            <a:r>
              <a:rPr lang="en-US" dirty="0" smtClean="0"/>
              <a:t>’’ 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009424"/>
            <a:ext cx="5492750" cy="43818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10" y="2009423"/>
            <a:ext cx="4072928" cy="4381852"/>
          </a:xfrm>
          <a:prstGeom prst="rect">
            <a:avLst/>
          </a:prstGeom>
        </p:spPr>
      </p:pic>
      <p:pic>
        <p:nvPicPr>
          <p:cNvPr id="6" name="Immagine 5"/>
          <p:cNvPicPr/>
          <p:nvPr/>
        </p:nvPicPr>
        <p:blipFill rotWithShape="1">
          <a:blip r:embed="rId4"/>
          <a:srcRect t="1" b="16665"/>
          <a:stretch/>
        </p:blipFill>
        <p:spPr bwMode="auto">
          <a:xfrm>
            <a:off x="7405670" y="1790525"/>
            <a:ext cx="3890008" cy="190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99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smtClean="0"/>
              <a:t>Training, </a:t>
            </a:r>
            <a:r>
              <a:rPr lang="it-IT" cap="none" dirty="0" err="1"/>
              <a:t>v</a:t>
            </a:r>
            <a:r>
              <a:rPr lang="it-IT" cap="none" dirty="0" err="1" smtClean="0"/>
              <a:t>alidation</a:t>
            </a:r>
            <a:r>
              <a:rPr lang="it-IT" cap="none" dirty="0" smtClean="0"/>
              <a:t> and </a:t>
            </a:r>
            <a:r>
              <a:rPr lang="it-IT" cap="none" dirty="0" err="1" smtClean="0"/>
              <a:t>testing</a:t>
            </a:r>
            <a:r>
              <a:rPr lang="it-IT" cap="none" dirty="0" smtClean="0"/>
              <a:t> 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1737000"/>
            <a:ext cx="9905999" cy="7347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After defining the models, the training, validation and testing functions have been created</a:t>
            </a:r>
          </a:p>
        </p:txBody>
      </p:sp>
      <p:pic>
        <p:nvPicPr>
          <p:cNvPr id="9" name="Immagin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0" y="2451734"/>
            <a:ext cx="4969077" cy="3766186"/>
          </a:xfrm>
          <a:prstGeom prst="rect">
            <a:avLst/>
          </a:prstGeom>
        </p:spPr>
      </p:pic>
      <p:pic>
        <p:nvPicPr>
          <p:cNvPr id="10" name="Immagin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2"/>
          <a:stretch/>
        </p:blipFill>
        <p:spPr bwMode="auto">
          <a:xfrm>
            <a:off x="6491604" y="2791360"/>
            <a:ext cx="4555807" cy="848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03" y="3862092"/>
            <a:ext cx="5295844" cy="16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set up: </a:t>
            </a:r>
            <a:r>
              <a:rPr lang="it-IT" cap="none" dirty="0" err="1" smtClean="0"/>
              <a:t>further</a:t>
            </a:r>
            <a:r>
              <a:rPr lang="it-IT" cap="none" dirty="0" smtClean="0"/>
              <a:t> </a:t>
            </a:r>
            <a:r>
              <a:rPr lang="it-IT" cap="none" dirty="0" err="1" smtClean="0"/>
              <a:t>useful</a:t>
            </a:r>
            <a:r>
              <a:rPr lang="it-IT" cap="none" dirty="0" smtClean="0"/>
              <a:t> </a:t>
            </a:r>
            <a:r>
              <a:rPr lang="it-IT" cap="none" dirty="0" err="1" smtClean="0"/>
              <a:t>functions</a:t>
            </a:r>
            <a:endParaRPr lang="en-US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Save  and retrive </a:t>
            </a:r>
            <a:r>
              <a:rPr lang="it-IT" dirty="0" err="1" smtClean="0"/>
              <a:t>trained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Save and retrive training log with </a:t>
            </a:r>
            <a:r>
              <a:rPr lang="it-IT" dirty="0" err="1" smtClean="0"/>
              <a:t>loss</a:t>
            </a:r>
            <a:r>
              <a:rPr lang="it-IT" dirty="0" smtClean="0"/>
              <a:t> and </a:t>
            </a:r>
            <a:r>
              <a:rPr lang="it-IT" dirty="0" err="1" smtClean="0"/>
              <a:t>accuracy</a:t>
            </a: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Plot training and </a:t>
            </a:r>
            <a:r>
              <a:rPr lang="it-IT" dirty="0" err="1" smtClean="0"/>
              <a:t>validation</a:t>
            </a:r>
            <a:r>
              <a:rPr lang="it-IT" dirty="0" smtClean="0"/>
              <a:t> </a:t>
            </a:r>
            <a:r>
              <a:rPr lang="it-IT" dirty="0" err="1" smtClean="0"/>
              <a:t>loss</a:t>
            </a:r>
            <a:r>
              <a:rPr lang="it-IT" dirty="0" smtClean="0"/>
              <a:t> and </a:t>
            </a:r>
            <a:r>
              <a:rPr lang="it-IT" dirty="0" err="1" smtClean="0"/>
              <a:t>accuracy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training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Plot CNN </a:t>
            </a:r>
            <a:r>
              <a:rPr lang="it-IT" dirty="0" err="1" smtClean="0"/>
              <a:t>filters</a:t>
            </a:r>
            <a:r>
              <a:rPr lang="it-IT" dirty="0" smtClean="0"/>
              <a:t> in coloured images and in </a:t>
            </a:r>
            <a:r>
              <a:rPr lang="it-IT" dirty="0" err="1" smtClean="0"/>
              <a:t>gray</a:t>
            </a:r>
            <a:r>
              <a:rPr lang="it-IT" dirty="0" smtClean="0"/>
              <a:t> scale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Plot </a:t>
            </a:r>
            <a:r>
              <a:rPr lang="it-IT" dirty="0" err="1" smtClean="0"/>
              <a:t>Scattering</a:t>
            </a:r>
            <a:r>
              <a:rPr lang="it-IT" dirty="0" smtClean="0"/>
              <a:t> </a:t>
            </a:r>
            <a:r>
              <a:rPr lang="it-IT" dirty="0" err="1" smtClean="0"/>
              <a:t>transform</a:t>
            </a:r>
            <a:r>
              <a:rPr lang="it-IT" dirty="0" smtClean="0"/>
              <a:t> </a:t>
            </a:r>
            <a:r>
              <a:rPr lang="it-IT" dirty="0" err="1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661</TotalTime>
  <Words>900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Tw Cen MT</vt:lpstr>
      <vt:lpstr>Wingdings</vt:lpstr>
      <vt:lpstr>Circuito</vt:lpstr>
      <vt:lpstr>Visual intelligence Course project</vt:lpstr>
      <vt:lpstr>Project motivation</vt:lpstr>
      <vt:lpstr>Project set up: Technical choices</vt:lpstr>
      <vt:lpstr>Project set up: Dataset Processing</vt:lpstr>
      <vt:lpstr>Project set up: Dataset Processing</vt:lpstr>
      <vt:lpstr>Project set up: Models definition</vt:lpstr>
      <vt:lpstr>Project set up: Models definition</vt:lpstr>
      <vt:lpstr>Project set up: Training, validation and testing </vt:lpstr>
      <vt:lpstr>Project set up: further useful functions</vt:lpstr>
      <vt:lpstr>testing: CNN vs Scattering + MLP on full dataset</vt:lpstr>
      <vt:lpstr>testing: CNN vs Scattering + MLP on full dataset</vt:lpstr>
      <vt:lpstr>testing: CNN vs Scattering + MLP on 20% dataset</vt:lpstr>
      <vt:lpstr>testing: CNN vs Scattering + MLP on 20% dataset</vt:lpstr>
      <vt:lpstr>testing: visualizing CNN filters</vt:lpstr>
      <vt:lpstr>testing: visualizing CNN filters</vt:lpstr>
      <vt:lpstr>testing: visualizing CNN filters</vt:lpstr>
      <vt:lpstr>testing: visualizing CNN filters</vt:lpstr>
      <vt:lpstr>testing: visualizing CNN filters</vt:lpstr>
      <vt:lpstr>testing: visualizing CNN filters</vt:lpstr>
      <vt:lpstr>testing: visualizing CNN filters</vt:lpstr>
      <vt:lpstr>testing: visualizing CNN filters</vt:lpstr>
      <vt:lpstr>testing: visualizing scattering transform filters</vt:lpstr>
    </vt:vector>
  </TitlesOfParts>
  <Company>Fabio Perini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intelligence project</dc:title>
  <dc:creator>Squarzoni Nicolò</dc:creator>
  <cp:lastModifiedBy>Squarzoni Nicolò</cp:lastModifiedBy>
  <cp:revision>35</cp:revision>
  <dcterms:created xsi:type="dcterms:W3CDTF">2023-05-03T08:52:54Z</dcterms:created>
  <dcterms:modified xsi:type="dcterms:W3CDTF">2023-05-03T20:35:29Z</dcterms:modified>
</cp:coreProperties>
</file>