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6" r:id="rId6"/>
    <p:sldId id="265" r:id="rId7"/>
    <p:sldId id="267" r:id="rId8"/>
    <p:sldId id="264" r:id="rId9"/>
    <p:sldId id="268" r:id="rId10"/>
    <p:sldId id="269" r:id="rId11"/>
    <p:sldId id="270" r:id="rId12"/>
    <p:sldId id="262" r:id="rId13"/>
    <p:sldId id="261" r:id="rId1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A3E"/>
    <a:srgbClr val="1C4958"/>
    <a:srgbClr val="4472AA"/>
    <a:srgbClr val="233B57"/>
    <a:srgbClr val="0B414D"/>
    <a:srgbClr val="156082"/>
    <a:srgbClr val="40CBC3"/>
    <a:srgbClr val="121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017" autoAdjust="0"/>
  </p:normalViewPr>
  <p:slideViewPr>
    <p:cSldViewPr snapToGrid="0">
      <p:cViewPr varScale="1">
        <p:scale>
          <a:sx n="43" d="100"/>
          <a:sy n="43" d="100"/>
        </p:scale>
        <p:origin x="2496" y="4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61689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37503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258505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105182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D733223-5372-4878-9979-AC1E8E593133}" type="datetimeFigureOut">
              <a:rPr lang="pt-BR" smtClean="0"/>
              <a:t>17/12/2024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01866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D733223-5372-4878-9979-AC1E8E593133}" type="datetimeFigureOut">
              <a:rPr lang="pt-BR" smtClean="0"/>
              <a:t>17/12/2024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18741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D733223-5372-4878-9979-AC1E8E593133}" type="datetimeFigureOut">
              <a:rPr lang="pt-BR" smtClean="0"/>
              <a:t>17/12/2024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270430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D733223-5372-4878-9979-AC1E8E593133}" type="datetimeFigureOut">
              <a:rPr lang="pt-BR" smtClean="0"/>
              <a:t>17/12/2024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65662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33223-5372-4878-9979-AC1E8E593133}" type="datetimeFigureOut">
              <a:rPr lang="pt-BR" smtClean="0"/>
              <a:t>17/12/2024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405310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D733223-5372-4878-9979-AC1E8E593133}" type="datetimeFigureOut">
              <a:rPr lang="pt-BR" smtClean="0"/>
              <a:t>17/12/2024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30199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D733223-5372-4878-9979-AC1E8E593133}" type="datetimeFigureOut">
              <a:rPr lang="pt-BR" smtClean="0"/>
              <a:t>17/12/2024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12E892A-C1A0-4733-A4EA-5EF4A5993B59}" type="slidenum">
              <a:rPr lang="pt-BR" smtClean="0"/>
              <a:t>‹nº›</a:t>
            </a:fld>
            <a:endParaRPr lang="pt-BR"/>
          </a:p>
        </p:txBody>
      </p:sp>
    </p:spTree>
    <p:extLst>
      <p:ext uri="{BB962C8B-B14F-4D97-AF65-F5344CB8AC3E}">
        <p14:creationId xmlns:p14="http://schemas.microsoft.com/office/powerpoint/2010/main" val="150311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6D733223-5372-4878-9979-AC1E8E593133}" type="datetimeFigureOut">
              <a:rPr lang="pt-BR" smtClean="0"/>
              <a:t>17/12/2024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312E892A-C1A0-4733-A4EA-5EF4A5993B59}" type="slidenum">
              <a:rPr lang="pt-BR" smtClean="0"/>
              <a:t>‹nº›</a:t>
            </a:fld>
            <a:endParaRPr lang="pt-BR"/>
          </a:p>
        </p:txBody>
      </p:sp>
    </p:spTree>
    <p:extLst>
      <p:ext uri="{BB962C8B-B14F-4D97-AF65-F5344CB8AC3E}">
        <p14:creationId xmlns:p14="http://schemas.microsoft.com/office/powerpoint/2010/main" val="763363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icolyjjang/bootcamp-genai-caixa/blob/main/criando-ebook/README.md"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86C7D-B1CE-218F-11E3-892EE6F61C5B}"/>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A93FB416-5C56-D736-6264-5EE603B2FEE1}"/>
              </a:ext>
            </a:extLst>
          </p:cNvPr>
          <p:cNvSpPr/>
          <p:nvPr/>
        </p:nvSpPr>
        <p:spPr>
          <a:xfrm>
            <a:off x="0" y="0"/>
            <a:ext cx="9601200" cy="12801600"/>
          </a:xfrm>
          <a:prstGeom prst="rect">
            <a:avLst/>
          </a:prstGeom>
          <a:solidFill>
            <a:srgbClr val="192A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800" b="1" dirty="0">
                <a:solidFill>
                  <a:schemeClr val="bg1"/>
                </a:solidFill>
                <a:latin typeface="Georgia" panose="02040502050405020303" pitchFamily="18" charset="0"/>
              </a:rPr>
              <a:t>Enfrentando os Dragões da Perseverança</a:t>
            </a:r>
          </a:p>
          <a:p>
            <a:pPr algn="ctr"/>
            <a:endParaRPr lang="pt-BR" dirty="0">
              <a:latin typeface="Georgia" panose="02040502050405020303" pitchFamily="18" charset="0"/>
            </a:endParaRPr>
          </a:p>
        </p:txBody>
      </p:sp>
      <p:pic>
        <p:nvPicPr>
          <p:cNvPr id="1026" name="Picture 2" descr="quero um caveleiro montado em um dragão, ambos no centro da imagem, com uma cor padrão no fundo (azul,verde ou dourado), as escamas do dragão são feitas de códigos binários brilhantes realistico">
            <a:extLst>
              <a:ext uri="{FF2B5EF4-FFF2-40B4-BE49-F238E27FC236}">
                <a16:creationId xmlns:a16="http://schemas.microsoft.com/office/drawing/2014/main" id="{245E5D07-6B3C-219D-A7D0-90EEEAE51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454566"/>
            <a:ext cx="7391400" cy="7391400"/>
          </a:xfrm>
          <a:prstGeom prst="rect">
            <a:avLst/>
          </a:prstGeom>
          <a:solidFill>
            <a:srgbClr val="192A3E"/>
          </a:solidFill>
        </p:spPr>
      </p:pic>
      <p:sp>
        <p:nvSpPr>
          <p:cNvPr id="3" name="Retângulo 2">
            <a:extLst>
              <a:ext uri="{FF2B5EF4-FFF2-40B4-BE49-F238E27FC236}">
                <a16:creationId xmlns:a16="http://schemas.microsoft.com/office/drawing/2014/main" id="{0F987B0E-9771-4899-D1A5-A552B3D00867}"/>
              </a:ext>
            </a:extLst>
          </p:cNvPr>
          <p:cNvSpPr/>
          <p:nvPr/>
        </p:nvSpPr>
        <p:spPr>
          <a:xfrm>
            <a:off x="2682240" y="11201400"/>
            <a:ext cx="4206240" cy="960120"/>
          </a:xfrm>
          <a:prstGeom prst="rect">
            <a:avLst/>
          </a:prstGeom>
          <a:solidFill>
            <a:srgbClr val="233B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400" dirty="0">
                <a:latin typeface="Georgia" panose="02040502050405020303" pitchFamily="18" charset="0"/>
                <a:cs typeface="Segoe UI" panose="020B0502040204020203" pitchFamily="34" charset="0"/>
              </a:rPr>
              <a:t>Nicoly Jang</a:t>
            </a:r>
          </a:p>
        </p:txBody>
      </p:sp>
      <p:sp>
        <p:nvSpPr>
          <p:cNvPr id="6" name="Retângulo 5">
            <a:extLst>
              <a:ext uri="{FF2B5EF4-FFF2-40B4-BE49-F238E27FC236}">
                <a16:creationId xmlns:a16="http://schemas.microsoft.com/office/drawing/2014/main" id="{4E401571-9B74-57F7-AE14-03742CAF0F93}"/>
              </a:ext>
            </a:extLst>
          </p:cNvPr>
          <p:cNvSpPr/>
          <p:nvPr/>
        </p:nvSpPr>
        <p:spPr>
          <a:xfrm>
            <a:off x="-15240" y="2022008"/>
            <a:ext cx="9601200" cy="1015663"/>
          </a:xfrm>
          <a:prstGeom prst="rect">
            <a:avLst/>
          </a:prstGeom>
          <a:solidFill>
            <a:srgbClr val="233B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D800A4B8-8BA5-7D20-393E-54379F82DC64}"/>
              </a:ext>
            </a:extLst>
          </p:cNvPr>
          <p:cNvSpPr txBox="1"/>
          <p:nvPr/>
        </p:nvSpPr>
        <p:spPr>
          <a:xfrm>
            <a:off x="472440" y="2240280"/>
            <a:ext cx="8671560" cy="954107"/>
          </a:xfrm>
          <a:prstGeom prst="rect">
            <a:avLst/>
          </a:prstGeom>
          <a:noFill/>
        </p:spPr>
        <p:txBody>
          <a:bodyPr wrap="square" rtlCol="0">
            <a:spAutoFit/>
          </a:bodyPr>
          <a:lstStyle/>
          <a:p>
            <a:pPr algn="ctr"/>
            <a:r>
              <a:rPr lang="pt-BR" sz="2800" b="1" dirty="0">
                <a:solidFill>
                  <a:schemeClr val="bg1"/>
                </a:solidFill>
                <a:latin typeface="Georgia" panose="02040502050405020303" pitchFamily="18" charset="0"/>
              </a:rPr>
              <a:t>Enfrentando os Dragões da Perseverança</a:t>
            </a:r>
          </a:p>
          <a:p>
            <a:pPr algn="ctr"/>
            <a:endParaRPr lang="pt-BR" sz="2800" dirty="0"/>
          </a:p>
        </p:txBody>
      </p:sp>
      <p:sp>
        <p:nvSpPr>
          <p:cNvPr id="12" name="Retângulo 11">
            <a:extLst>
              <a:ext uri="{FF2B5EF4-FFF2-40B4-BE49-F238E27FC236}">
                <a16:creationId xmlns:a16="http://schemas.microsoft.com/office/drawing/2014/main" id="{FFB318EC-7B3B-FF07-AFC9-2E8E8BF9F4AC}"/>
              </a:ext>
            </a:extLst>
          </p:cNvPr>
          <p:cNvSpPr/>
          <p:nvPr/>
        </p:nvSpPr>
        <p:spPr>
          <a:xfrm>
            <a:off x="1104900" y="864662"/>
            <a:ext cx="7664278" cy="923330"/>
          </a:xfrm>
          <a:prstGeom prst="rect">
            <a:avLst/>
          </a:prstGeom>
          <a:noFill/>
        </p:spPr>
        <p:txBody>
          <a:bodyPr wrap="none" lIns="91440" tIns="45720" rIns="91440" bIns="45720">
            <a:spAutoFit/>
          </a:bodyPr>
          <a:lstStyle/>
          <a:p>
            <a:pPr algn="ctr"/>
            <a:r>
              <a:rPr lang="pt-BR" sz="5400" b="1" dirty="0">
                <a:solidFill>
                  <a:schemeClr val="bg1"/>
                </a:solidFill>
                <a:latin typeface="Georgia" panose="02040502050405020303" pitchFamily="18" charset="0"/>
              </a:rPr>
              <a:t>Cavaleiros do Código</a:t>
            </a:r>
            <a:endParaRPr lang="pt-BR" sz="5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64725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9A977-DBF5-F23E-5756-8B825C699E36}"/>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9CC69EFF-3BA7-6B9D-1DDC-F7195554C7BC}"/>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85929C05-ECF4-D021-96F3-B223BE69BB43}"/>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5" name="CaixaDeTexto 4">
            <a:extLst>
              <a:ext uri="{FF2B5EF4-FFF2-40B4-BE49-F238E27FC236}">
                <a16:creationId xmlns:a16="http://schemas.microsoft.com/office/drawing/2014/main" id="{BCD62833-11E7-A447-8C7E-BC981CCD889F}"/>
              </a:ext>
            </a:extLst>
          </p:cNvPr>
          <p:cNvSpPr txBox="1"/>
          <p:nvPr/>
        </p:nvSpPr>
        <p:spPr>
          <a:xfrm>
            <a:off x="8692587" y="12281444"/>
            <a:ext cx="433125"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10</a:t>
            </a:r>
          </a:p>
        </p:txBody>
      </p:sp>
      <p:sp>
        <p:nvSpPr>
          <p:cNvPr id="6" name="CaixaDeTexto 5">
            <a:extLst>
              <a:ext uri="{FF2B5EF4-FFF2-40B4-BE49-F238E27FC236}">
                <a16:creationId xmlns:a16="http://schemas.microsoft.com/office/drawing/2014/main" id="{A450040E-75AC-98C0-CA2E-76F209DD4DFD}"/>
              </a:ext>
            </a:extLst>
          </p:cNvPr>
          <p:cNvSpPr txBox="1"/>
          <p:nvPr/>
        </p:nvSpPr>
        <p:spPr>
          <a:xfrm>
            <a:off x="1242646" y="680694"/>
            <a:ext cx="7883066" cy="6119047"/>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A jornada do cavaleiro do código é repleta de desafios, mas também de recompensas. Cada bug derrotado, cada código funcional é uma vitória que deve ser celebrada.</a:t>
            </a:r>
          </a:p>
          <a:p>
            <a:pPr algn="just">
              <a:lnSpc>
                <a:spcPct val="150000"/>
              </a:lnSpc>
            </a:pPr>
            <a:r>
              <a:rPr lang="pt-BR" sz="2400" dirty="0">
                <a:solidFill>
                  <a:schemeClr val="bg1"/>
                </a:solidFill>
                <a:latin typeface="Georgia" panose="02040502050405020303" pitchFamily="18" charset="0"/>
              </a:rPr>
              <a:t>A celebração dos momentos de sucesso é essencial para manter a motivação, a paixão e o entusiasmo pela programação. Compartilhe suas conquistas com outros cavaleiros, busque feedback, reconheça seu progresso e sinta orgulho de seus feitos.</a:t>
            </a:r>
          </a:p>
          <a:p>
            <a:pPr algn="just">
              <a:lnSpc>
                <a:spcPct val="150000"/>
              </a:lnSpc>
            </a:pPr>
            <a:r>
              <a:rPr lang="pt-BR" sz="2400" dirty="0">
                <a:solidFill>
                  <a:schemeClr val="bg1"/>
                </a:solidFill>
                <a:latin typeface="Georgia" panose="02040502050405020303" pitchFamily="18" charset="0"/>
              </a:rPr>
              <a:t>Cada vitória é um passo em direção à maestria. Um lembrete de que estás no caminho certo e de que a perseverança vale a pena.</a:t>
            </a:r>
          </a:p>
        </p:txBody>
      </p:sp>
      <p:sp>
        <p:nvSpPr>
          <p:cNvPr id="7" name="Retângulo 6">
            <a:extLst>
              <a:ext uri="{FF2B5EF4-FFF2-40B4-BE49-F238E27FC236}">
                <a16:creationId xmlns:a16="http://schemas.microsoft.com/office/drawing/2014/main" id="{B26E5552-4DA8-D347-5467-76A6289A061F}"/>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2" name="Imagem 1" descr="Imagem digital fictícia de personagem de desenho animado&#10;&#10;Descrição gerada automaticamente com confiança média">
            <a:extLst>
              <a:ext uri="{FF2B5EF4-FFF2-40B4-BE49-F238E27FC236}">
                <a16:creationId xmlns:a16="http://schemas.microsoft.com/office/drawing/2014/main" id="{7086715A-BC73-78D2-7F67-9DB2648D518F}"/>
              </a:ext>
            </a:extLst>
          </p:cNvPr>
          <p:cNvPicPr>
            <a:picLocks noChangeAspect="1"/>
          </p:cNvPicPr>
          <p:nvPr/>
        </p:nvPicPr>
        <p:blipFill>
          <a:blip r:embed="rId2"/>
          <a:stretch>
            <a:fillRect/>
          </a:stretch>
        </p:blipFill>
        <p:spPr>
          <a:xfrm>
            <a:off x="2296063" y="6926438"/>
            <a:ext cx="5009074" cy="5009074"/>
          </a:xfrm>
          <a:prstGeom prst="rect">
            <a:avLst/>
          </a:prstGeom>
          <a:effectLst>
            <a:softEdge rad="127000"/>
          </a:effectLst>
        </p:spPr>
      </p:pic>
    </p:spTree>
    <p:extLst>
      <p:ext uri="{BB962C8B-B14F-4D97-AF65-F5344CB8AC3E}">
        <p14:creationId xmlns:p14="http://schemas.microsoft.com/office/powerpoint/2010/main" val="351504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E1343-AF97-F81B-996D-34FEA7F88298}"/>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EE3FCC61-2388-B5F7-9826-0F912746184E}"/>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9" name="CaixaDeTexto 8">
            <a:extLst>
              <a:ext uri="{FF2B5EF4-FFF2-40B4-BE49-F238E27FC236}">
                <a16:creationId xmlns:a16="http://schemas.microsoft.com/office/drawing/2014/main" id="{3650E299-DFED-AA4A-B9C1-DC4849CAF9EC}"/>
              </a:ext>
            </a:extLst>
          </p:cNvPr>
          <p:cNvSpPr txBox="1"/>
          <p:nvPr/>
        </p:nvSpPr>
        <p:spPr>
          <a:xfrm>
            <a:off x="439988" y="658889"/>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05</a:t>
            </a:r>
          </a:p>
        </p:txBody>
      </p:sp>
      <p:sp>
        <p:nvSpPr>
          <p:cNvPr id="2" name="CaixaDeTexto 1">
            <a:extLst>
              <a:ext uri="{FF2B5EF4-FFF2-40B4-BE49-F238E27FC236}">
                <a16:creationId xmlns:a16="http://schemas.microsoft.com/office/drawing/2014/main" id="{44ACE8DB-7F95-5494-F054-EF3247B68E84}"/>
              </a:ext>
            </a:extLst>
          </p:cNvPr>
          <p:cNvSpPr txBox="1"/>
          <p:nvPr/>
        </p:nvSpPr>
        <p:spPr>
          <a:xfrm>
            <a:off x="8666480" y="12281444"/>
            <a:ext cx="459232"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11</a:t>
            </a:r>
          </a:p>
        </p:txBody>
      </p:sp>
      <p:sp>
        <p:nvSpPr>
          <p:cNvPr id="5" name="CaixaDeTexto 4">
            <a:extLst>
              <a:ext uri="{FF2B5EF4-FFF2-40B4-BE49-F238E27FC236}">
                <a16:creationId xmlns:a16="http://schemas.microsoft.com/office/drawing/2014/main" id="{FD01E905-1FFD-33BC-BC04-D63C2AD96342}"/>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6" name="Retângulo 5">
            <a:extLst>
              <a:ext uri="{FF2B5EF4-FFF2-40B4-BE49-F238E27FC236}">
                <a16:creationId xmlns:a16="http://schemas.microsoft.com/office/drawing/2014/main" id="{EA160218-D3FC-7E14-EE2D-BB94DD8CB726}"/>
              </a:ext>
            </a:extLst>
          </p:cNvPr>
          <p:cNvSpPr/>
          <p:nvPr/>
        </p:nvSpPr>
        <p:spPr>
          <a:xfrm>
            <a:off x="448056" y="8761741"/>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a:extLst>
              <a:ext uri="{FF2B5EF4-FFF2-40B4-BE49-F238E27FC236}">
                <a16:creationId xmlns:a16="http://schemas.microsoft.com/office/drawing/2014/main" id="{3FAD8618-E6D5-430E-187D-0F06DCD0DAF1}"/>
              </a:ext>
            </a:extLst>
          </p:cNvPr>
          <p:cNvSpPr txBox="1"/>
          <p:nvPr/>
        </p:nvSpPr>
        <p:spPr>
          <a:xfrm>
            <a:off x="439988" y="6694908"/>
            <a:ext cx="8705088" cy="193899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Inspire-se e siga adiante, nobre cavaleiro</a:t>
            </a:r>
          </a:p>
        </p:txBody>
      </p:sp>
    </p:spTree>
    <p:extLst>
      <p:ext uri="{BB962C8B-B14F-4D97-AF65-F5344CB8AC3E}">
        <p14:creationId xmlns:p14="http://schemas.microsoft.com/office/powerpoint/2010/main" val="277169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C227D-D42F-72D3-6F24-24170092C00C}"/>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3D4DE979-0B6F-C012-6CA9-0FEBC9F55C7B}"/>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552F66EC-7BEC-54C5-6237-6C6F4E0E2118}"/>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pic>
        <p:nvPicPr>
          <p:cNvPr id="9218" name="Picture 2">
            <a:extLst>
              <a:ext uri="{FF2B5EF4-FFF2-40B4-BE49-F238E27FC236}">
                <a16:creationId xmlns:a16="http://schemas.microsoft.com/office/drawing/2014/main" id="{53C7C6F4-6C37-7457-79E2-DE51CABBA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526" y="5807327"/>
            <a:ext cx="4746147" cy="610218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C8DA86FB-DB15-9932-743A-574436C5D38B}"/>
              </a:ext>
            </a:extLst>
          </p:cNvPr>
          <p:cNvSpPr txBox="1"/>
          <p:nvPr/>
        </p:nvSpPr>
        <p:spPr>
          <a:xfrm>
            <a:off x="1242646" y="680694"/>
            <a:ext cx="7883066" cy="5011052"/>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Você </a:t>
            </a:r>
            <a:r>
              <a:rPr lang="pt-BR" sz="2400">
                <a:solidFill>
                  <a:schemeClr val="bg1"/>
                </a:solidFill>
                <a:latin typeface="Georgia" panose="02040502050405020303" pitchFamily="18" charset="0"/>
              </a:rPr>
              <a:t>está preparado </a:t>
            </a:r>
            <a:r>
              <a:rPr lang="pt-BR" sz="2400" dirty="0">
                <a:solidFill>
                  <a:schemeClr val="bg1"/>
                </a:solidFill>
                <a:latin typeface="Georgia" panose="02040502050405020303" pitchFamily="18" charset="0"/>
              </a:rPr>
              <a:t>para a jornada? Prepare sua armadura, afie sua espada e siga em frente.</a:t>
            </a:r>
          </a:p>
          <a:p>
            <a:pPr algn="just">
              <a:lnSpc>
                <a:spcPct val="150000"/>
              </a:lnSpc>
            </a:pPr>
            <a:r>
              <a:rPr lang="pt-BR" sz="2400" dirty="0">
                <a:solidFill>
                  <a:schemeClr val="bg1"/>
                </a:solidFill>
                <a:latin typeface="Georgia" panose="02040502050405020303" pitchFamily="18" charset="0"/>
              </a:rPr>
              <a:t>Lembre-se da importância da perseverança, da paixão e do propósito.</a:t>
            </a:r>
          </a:p>
          <a:p>
            <a:pPr algn="just">
              <a:lnSpc>
                <a:spcPct val="150000"/>
              </a:lnSpc>
            </a:pPr>
            <a:r>
              <a:rPr lang="pt-BR" sz="2400" dirty="0">
                <a:solidFill>
                  <a:schemeClr val="bg1"/>
                </a:solidFill>
                <a:latin typeface="Georgia" panose="02040502050405020303" pitchFamily="18" charset="0"/>
              </a:rPr>
              <a:t>Não desista de seus sonhos, enfrente os dragões com coragem e estratégia, e celebre cada vitória durante sua jornada.</a:t>
            </a:r>
          </a:p>
          <a:p>
            <a:pPr algn="just">
              <a:lnSpc>
                <a:spcPct val="150000"/>
              </a:lnSpc>
            </a:pPr>
            <a:r>
              <a:rPr lang="pt-BR" sz="2400" dirty="0">
                <a:solidFill>
                  <a:schemeClr val="bg1"/>
                </a:solidFill>
                <a:latin typeface="Georgia" panose="02040502050405020303" pitchFamily="18" charset="0"/>
              </a:rPr>
              <a:t>Você tem o potencial para se tornar um grande cavaleiro do código!</a:t>
            </a:r>
          </a:p>
        </p:txBody>
      </p:sp>
      <p:sp>
        <p:nvSpPr>
          <p:cNvPr id="6" name="Retângulo 5">
            <a:extLst>
              <a:ext uri="{FF2B5EF4-FFF2-40B4-BE49-F238E27FC236}">
                <a16:creationId xmlns:a16="http://schemas.microsoft.com/office/drawing/2014/main" id="{C172BB77-4A4D-90B8-3300-B89365E598BD}"/>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940924F9-7F0C-AC33-EC7E-A2DF9598FFF0}"/>
              </a:ext>
            </a:extLst>
          </p:cNvPr>
          <p:cNvSpPr txBox="1"/>
          <p:nvPr/>
        </p:nvSpPr>
        <p:spPr>
          <a:xfrm>
            <a:off x="8692587" y="12281444"/>
            <a:ext cx="433125"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12</a:t>
            </a:r>
          </a:p>
        </p:txBody>
      </p:sp>
    </p:spTree>
    <p:extLst>
      <p:ext uri="{BB962C8B-B14F-4D97-AF65-F5344CB8AC3E}">
        <p14:creationId xmlns:p14="http://schemas.microsoft.com/office/powerpoint/2010/main" val="342594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85D1-0843-53DF-E941-6BCD1876DC2E}"/>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0C0FAD36-65C7-5F23-3926-36899AD87B31}"/>
              </a:ext>
            </a:extLst>
          </p:cNvPr>
          <p:cNvSpPr/>
          <p:nvPr/>
        </p:nvSpPr>
        <p:spPr>
          <a:xfrm>
            <a:off x="0" y="0"/>
            <a:ext cx="9601200" cy="12801600"/>
          </a:xfrm>
          <a:prstGeom prst="rect">
            <a:avLst/>
          </a:prstGeom>
          <a:solidFill>
            <a:srgbClr val="192A3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0E20F146-79D8-4C38-A554-BCCA3203967A}"/>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5" name="CaixaDeTexto 4">
            <a:extLst>
              <a:ext uri="{FF2B5EF4-FFF2-40B4-BE49-F238E27FC236}">
                <a16:creationId xmlns:a16="http://schemas.microsoft.com/office/drawing/2014/main" id="{3F897B2D-F8CE-1BCA-2557-9241DE3488C3}"/>
              </a:ext>
            </a:extLst>
          </p:cNvPr>
          <p:cNvSpPr txBox="1"/>
          <p:nvPr/>
        </p:nvSpPr>
        <p:spPr>
          <a:xfrm>
            <a:off x="8692587" y="12281444"/>
            <a:ext cx="433125"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13</a:t>
            </a:r>
          </a:p>
        </p:txBody>
      </p:sp>
      <p:sp>
        <p:nvSpPr>
          <p:cNvPr id="6" name="CaixaDeTexto 5">
            <a:extLst>
              <a:ext uri="{FF2B5EF4-FFF2-40B4-BE49-F238E27FC236}">
                <a16:creationId xmlns:a16="http://schemas.microsoft.com/office/drawing/2014/main" id="{76B5FF0D-F5CD-E9BF-5C5A-66AF59936A98}"/>
              </a:ext>
            </a:extLst>
          </p:cNvPr>
          <p:cNvSpPr txBox="1"/>
          <p:nvPr/>
        </p:nvSpPr>
        <p:spPr>
          <a:xfrm>
            <a:off x="1242646" y="1101970"/>
            <a:ext cx="7449941" cy="707886"/>
          </a:xfrm>
          <a:prstGeom prst="rect">
            <a:avLst/>
          </a:prstGeom>
          <a:noFill/>
        </p:spPr>
        <p:txBody>
          <a:bodyPr wrap="square" rtlCol="0">
            <a:spAutoFit/>
          </a:bodyPr>
          <a:lstStyle/>
          <a:p>
            <a:r>
              <a:rPr lang="pt-BR" sz="4000" dirty="0">
                <a:solidFill>
                  <a:schemeClr val="bg1"/>
                </a:solidFill>
                <a:latin typeface="Georgia" panose="02040502050405020303" pitchFamily="18" charset="0"/>
              </a:rPr>
              <a:t>Obrigada por chegar até aqui!</a:t>
            </a:r>
          </a:p>
        </p:txBody>
      </p:sp>
      <p:sp>
        <p:nvSpPr>
          <p:cNvPr id="7" name="CaixaDeTexto 6">
            <a:extLst>
              <a:ext uri="{FF2B5EF4-FFF2-40B4-BE49-F238E27FC236}">
                <a16:creationId xmlns:a16="http://schemas.microsoft.com/office/drawing/2014/main" id="{99946B32-8030-2E7A-82E5-BB565046E90B}"/>
              </a:ext>
            </a:extLst>
          </p:cNvPr>
          <p:cNvSpPr txBox="1"/>
          <p:nvPr/>
        </p:nvSpPr>
        <p:spPr>
          <a:xfrm>
            <a:off x="1242646" y="2345292"/>
            <a:ext cx="7197970" cy="5011052"/>
          </a:xfrm>
          <a:prstGeom prst="rect">
            <a:avLst/>
          </a:prstGeom>
          <a:noFill/>
        </p:spPr>
        <p:txBody>
          <a:bodyPr wrap="square" rtlCol="0">
            <a:spAutoFit/>
          </a:bodyPr>
          <a:lstStyle/>
          <a:p>
            <a:pPr algn="just">
              <a:lnSpc>
                <a:spcPct val="150000"/>
              </a:lnSpc>
            </a:pPr>
            <a:r>
              <a:rPr lang="pt-BR" sz="2400" dirty="0">
                <a:solidFill>
                  <a:schemeClr val="bg1"/>
                </a:solidFill>
                <a:latin typeface="Georgia" panose="02040502050405020303" pitchFamily="18" charset="0"/>
              </a:rPr>
              <a:t>Esse e-book foi gerado por uma IA e diagramado por um humano. O passo a passo completo está disponível no meu GitHub.</a:t>
            </a:r>
          </a:p>
          <a:p>
            <a:pPr algn="just">
              <a:lnSpc>
                <a:spcPct val="150000"/>
              </a:lnSpc>
            </a:pPr>
            <a:r>
              <a:rPr lang="pt-BR" sz="2400" dirty="0">
                <a:solidFill>
                  <a:schemeClr val="bg1"/>
                </a:solidFill>
                <a:latin typeface="Georgia" panose="02040502050405020303" pitchFamily="18" charset="0"/>
              </a:rPr>
              <a:t>Lembre-se, o conteúdo foi criado para fins didáticos e pode conter erros gerados pela IA, já que não houve uma validação humana cuidadosa.</a:t>
            </a:r>
          </a:p>
          <a:p>
            <a:pPr algn="just">
              <a:lnSpc>
                <a:spcPct val="150000"/>
              </a:lnSpc>
            </a:pPr>
            <a:r>
              <a:rPr lang="pt-BR" sz="2400" dirty="0">
                <a:solidFill>
                  <a:schemeClr val="bg1"/>
                </a:solidFill>
                <a:latin typeface="Georgia" panose="02040502050405020303" pitchFamily="18" charset="0"/>
              </a:rPr>
              <a:t>A jornada de aprendizado é cheia de desafios, e o mais importante é continuar persistindo. Boa sorte na sua jornada como cavaleiro do código!</a:t>
            </a:r>
          </a:p>
        </p:txBody>
      </p:sp>
      <p:pic>
        <p:nvPicPr>
          <p:cNvPr id="8198" name="Picture 6">
            <a:extLst>
              <a:ext uri="{FF2B5EF4-FFF2-40B4-BE49-F238E27FC236}">
                <a16:creationId xmlns:a16="http://schemas.microsoft.com/office/drawing/2014/main" id="{8B135974-595C-A514-20AD-DB649BAA0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120" y="8006943"/>
            <a:ext cx="3108960" cy="1769659"/>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631A6DCB-34FD-8B2D-4188-DDF282F5E43E}"/>
              </a:ext>
            </a:extLst>
          </p:cNvPr>
          <p:cNvSpPr txBox="1"/>
          <p:nvPr/>
        </p:nvSpPr>
        <p:spPr>
          <a:xfrm>
            <a:off x="1201615" y="10006980"/>
            <a:ext cx="7280032" cy="461665"/>
          </a:xfrm>
          <a:prstGeom prst="rect">
            <a:avLst/>
          </a:prstGeom>
          <a:noFill/>
        </p:spPr>
        <p:txBody>
          <a:bodyPr wrap="square" rtlCol="0">
            <a:spAutoFit/>
          </a:bodyPr>
          <a:lstStyle/>
          <a:p>
            <a:endParaRPr lang="pt-BR" sz="2400" dirty="0">
              <a:solidFill>
                <a:schemeClr val="bg1"/>
              </a:solidFill>
              <a:latin typeface="Georgia" panose="02040502050405020303" pitchFamily="18" charset="0"/>
            </a:endParaRPr>
          </a:p>
        </p:txBody>
      </p:sp>
      <p:sp>
        <p:nvSpPr>
          <p:cNvPr id="2" name="CaixaDeTexto 1">
            <a:extLst>
              <a:ext uri="{FF2B5EF4-FFF2-40B4-BE49-F238E27FC236}">
                <a16:creationId xmlns:a16="http://schemas.microsoft.com/office/drawing/2014/main" id="{6F6567B1-D672-9F1D-FEA0-948298327464}"/>
              </a:ext>
            </a:extLst>
          </p:cNvPr>
          <p:cNvSpPr txBox="1"/>
          <p:nvPr/>
        </p:nvSpPr>
        <p:spPr>
          <a:xfrm>
            <a:off x="1242646" y="10201835"/>
            <a:ext cx="7449941" cy="830997"/>
          </a:xfrm>
          <a:prstGeom prst="rect">
            <a:avLst/>
          </a:prstGeom>
          <a:noFill/>
        </p:spPr>
        <p:txBody>
          <a:bodyPr wrap="square" rtlCol="0">
            <a:spAutoFit/>
          </a:bodyPr>
          <a:lstStyle/>
          <a:p>
            <a:pPr algn="just"/>
            <a:r>
              <a:rPr lang="pt-BR" sz="2400" dirty="0">
                <a:solidFill>
                  <a:schemeClr val="bg1"/>
                </a:solidFill>
                <a:latin typeface="Georgia" panose="02040502050405020303" pitchFamily="18" charset="0"/>
              </a:rPr>
              <a:t>https://github.com/nicolyjjang/</a:t>
            </a:r>
            <a:r>
              <a:rPr lang="pt-BR" sz="2400" dirty="0">
                <a:solidFill>
                  <a:schemeClr val="bg1"/>
                </a:solidFill>
                <a:latin typeface="Georgia" panose="02040502050405020303" pitchFamily="18" charset="0"/>
                <a:hlinkClick r:id="rId3">
                  <a:extLst>
                    <a:ext uri="{A12FA001-AC4F-418D-AE19-62706E023703}">
                      <ahyp:hlinkClr xmlns:ahyp="http://schemas.microsoft.com/office/drawing/2018/hyperlinkcolor" val="tx"/>
                    </a:ext>
                  </a:extLst>
                </a:hlinkClick>
              </a:rPr>
              <a:t>bootcamp-genai-caixa</a:t>
            </a:r>
            <a:r>
              <a:rPr lang="pt-BR" sz="2400" dirty="0">
                <a:solidFill>
                  <a:schemeClr val="bg1"/>
                </a:solidFill>
                <a:latin typeface="Georgia" panose="02040502050405020303" pitchFamily="18" charset="0"/>
              </a:rPr>
              <a:t>/blob/main/criando-ebook/README.md</a:t>
            </a:r>
          </a:p>
        </p:txBody>
      </p:sp>
    </p:spTree>
    <p:extLst>
      <p:ext uri="{BB962C8B-B14F-4D97-AF65-F5344CB8AC3E}">
        <p14:creationId xmlns:p14="http://schemas.microsoft.com/office/powerpoint/2010/main" val="27975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12C609E-7468-EFBC-697E-D133418C14ED}"/>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6" name="CaixaDeTexto 5">
            <a:extLst>
              <a:ext uri="{FF2B5EF4-FFF2-40B4-BE49-F238E27FC236}">
                <a16:creationId xmlns:a16="http://schemas.microsoft.com/office/drawing/2014/main" id="{F1320060-AB4A-31EC-A0B4-128F8BB32F0F}"/>
              </a:ext>
            </a:extLst>
          </p:cNvPr>
          <p:cNvSpPr txBox="1"/>
          <p:nvPr/>
        </p:nvSpPr>
        <p:spPr>
          <a:xfrm>
            <a:off x="3445900" y="520431"/>
            <a:ext cx="2709396" cy="707886"/>
          </a:xfrm>
          <a:prstGeom prst="rect">
            <a:avLst/>
          </a:prstGeom>
          <a:noFill/>
        </p:spPr>
        <p:txBody>
          <a:bodyPr wrap="none" rtlCol="0">
            <a:spAutoFit/>
          </a:bodyPr>
          <a:lstStyle/>
          <a:p>
            <a:r>
              <a:rPr lang="pt-BR" sz="4000" dirty="0">
                <a:solidFill>
                  <a:schemeClr val="bg1"/>
                </a:solidFill>
                <a:latin typeface="Georgia" panose="02040502050405020303" pitchFamily="18" charset="0"/>
              </a:rPr>
              <a:t>Introdução</a:t>
            </a:r>
          </a:p>
        </p:txBody>
      </p:sp>
      <p:sp>
        <p:nvSpPr>
          <p:cNvPr id="10" name="CaixaDeTexto 9">
            <a:extLst>
              <a:ext uri="{FF2B5EF4-FFF2-40B4-BE49-F238E27FC236}">
                <a16:creationId xmlns:a16="http://schemas.microsoft.com/office/drawing/2014/main" id="{D6418854-EAEC-388C-1A7F-7A08C123F2BE}"/>
              </a:ext>
            </a:extLst>
          </p:cNvPr>
          <p:cNvSpPr txBox="1"/>
          <p:nvPr/>
        </p:nvSpPr>
        <p:spPr>
          <a:xfrm>
            <a:off x="1206658" y="1551491"/>
            <a:ext cx="7187879" cy="1046440"/>
          </a:xfrm>
          <a:prstGeom prst="rect">
            <a:avLst/>
          </a:prstGeom>
          <a:noFill/>
        </p:spPr>
        <p:txBody>
          <a:bodyPr wrap="square" rtlCol="0">
            <a:spAutoFit/>
          </a:bodyPr>
          <a:lstStyle/>
          <a:p>
            <a:pPr algn="ctr"/>
            <a:r>
              <a:rPr lang="pt-BR" sz="3000" dirty="0">
                <a:solidFill>
                  <a:schemeClr val="bg1"/>
                </a:solidFill>
                <a:latin typeface="Georgia" panose="02040502050405020303" pitchFamily="18" charset="0"/>
              </a:rPr>
              <a:t>A jornada do cavaleiro em busca da </a:t>
            </a:r>
            <a:r>
              <a:rPr lang="pt-BR" sz="3200" dirty="0">
                <a:solidFill>
                  <a:schemeClr val="bg1"/>
                </a:solidFill>
                <a:latin typeface="Georgia" panose="02040502050405020303" pitchFamily="18" charset="0"/>
              </a:rPr>
              <a:t>maestria</a:t>
            </a:r>
            <a:r>
              <a:rPr lang="pt-BR" sz="3000" dirty="0">
                <a:solidFill>
                  <a:schemeClr val="bg1"/>
                </a:solidFill>
                <a:latin typeface="Georgia" panose="02040502050405020303" pitchFamily="18" charset="0"/>
              </a:rPr>
              <a:t> do código</a:t>
            </a:r>
          </a:p>
        </p:txBody>
      </p:sp>
      <p:pic>
        <p:nvPicPr>
          <p:cNvPr id="3076" name="Picture 4">
            <a:extLst>
              <a:ext uri="{FF2B5EF4-FFF2-40B4-BE49-F238E27FC236}">
                <a16:creationId xmlns:a16="http://schemas.microsoft.com/office/drawing/2014/main" id="{5439B3C1-ECDD-6951-FFBC-C87464276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001" y="3012262"/>
            <a:ext cx="4445197" cy="5715255"/>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AD2F9820-C28B-18C6-1F7A-861B35FC7A97}"/>
              </a:ext>
            </a:extLst>
          </p:cNvPr>
          <p:cNvSpPr txBox="1"/>
          <p:nvPr/>
        </p:nvSpPr>
        <p:spPr>
          <a:xfrm>
            <a:off x="475488" y="8843144"/>
            <a:ext cx="8650224" cy="3139321"/>
          </a:xfrm>
          <a:prstGeom prst="rect">
            <a:avLst/>
          </a:prstGeom>
          <a:noFill/>
        </p:spPr>
        <p:txBody>
          <a:bodyPr wrap="square" rtlCol="0">
            <a:spAutoFit/>
          </a:bodyPr>
          <a:lstStyle/>
          <a:p>
            <a:pPr algn="just">
              <a:lnSpc>
                <a:spcPct val="150000"/>
              </a:lnSpc>
            </a:pPr>
            <a:r>
              <a:rPr lang="pt-BR" sz="2400" dirty="0">
                <a:solidFill>
                  <a:schemeClr val="bg1"/>
                </a:solidFill>
                <a:latin typeface="Georgia" panose="02040502050405020303" pitchFamily="18" charset="0"/>
              </a:rPr>
              <a:t>A jornada para dominar o código é como a jornada de um cavaleiro em busca da glória. O cavaleiro enfrenta desafios, supera obstáculos e luta contra dragões, mas no fim, a recompensa é a maestria do código, que lhe permitirá realizar grandes feitos.</a:t>
            </a:r>
          </a:p>
          <a:p>
            <a:endParaRPr lang="pt-BR" dirty="0"/>
          </a:p>
        </p:txBody>
      </p:sp>
      <p:sp>
        <p:nvSpPr>
          <p:cNvPr id="12" name="CaixaDeTexto 11">
            <a:extLst>
              <a:ext uri="{FF2B5EF4-FFF2-40B4-BE49-F238E27FC236}">
                <a16:creationId xmlns:a16="http://schemas.microsoft.com/office/drawing/2014/main" id="{614A4E5C-C787-632F-847E-2EA80F2DC0AD}"/>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15" name="CaixaDeTexto 14">
            <a:extLst>
              <a:ext uri="{FF2B5EF4-FFF2-40B4-BE49-F238E27FC236}">
                <a16:creationId xmlns:a16="http://schemas.microsoft.com/office/drawing/2014/main" id="{654A9DD5-13F4-D3D8-5BD9-75C7BE333F99}"/>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2</a:t>
            </a:r>
          </a:p>
        </p:txBody>
      </p:sp>
    </p:spTree>
    <p:extLst>
      <p:ext uri="{BB962C8B-B14F-4D97-AF65-F5344CB8AC3E}">
        <p14:creationId xmlns:p14="http://schemas.microsoft.com/office/powerpoint/2010/main" val="38870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12356-2A5C-970F-662D-E403379A2A2D}"/>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3218CF72-C10B-41B5-48C7-DECC61F15BBF}"/>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D613A0C5-6E15-3B8B-7C32-7B79FF77816F}"/>
              </a:ext>
            </a:extLst>
          </p:cNvPr>
          <p:cNvSpPr txBox="1"/>
          <p:nvPr/>
        </p:nvSpPr>
        <p:spPr>
          <a:xfrm>
            <a:off x="439988" y="6546592"/>
            <a:ext cx="8705088" cy="286232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Escalando a curva de aprendizado – Enfrentando a frustração</a:t>
            </a:r>
          </a:p>
        </p:txBody>
      </p:sp>
      <p:sp>
        <p:nvSpPr>
          <p:cNvPr id="9" name="CaixaDeTexto 8">
            <a:extLst>
              <a:ext uri="{FF2B5EF4-FFF2-40B4-BE49-F238E27FC236}">
                <a16:creationId xmlns:a16="http://schemas.microsoft.com/office/drawing/2014/main" id="{37E81CFD-189E-A11A-7F99-F0E192E2BEA4}"/>
              </a:ext>
            </a:extLst>
          </p:cNvPr>
          <p:cNvSpPr txBox="1"/>
          <p:nvPr/>
        </p:nvSpPr>
        <p:spPr>
          <a:xfrm>
            <a:off x="439988" y="658369"/>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01</a:t>
            </a:r>
          </a:p>
        </p:txBody>
      </p:sp>
      <p:sp>
        <p:nvSpPr>
          <p:cNvPr id="10" name="Retângulo 9">
            <a:extLst>
              <a:ext uri="{FF2B5EF4-FFF2-40B4-BE49-F238E27FC236}">
                <a16:creationId xmlns:a16="http://schemas.microsoft.com/office/drawing/2014/main" id="{50687CCB-DDB6-436A-48E8-FCF5960A9C15}"/>
              </a:ext>
            </a:extLst>
          </p:cNvPr>
          <p:cNvSpPr/>
          <p:nvPr/>
        </p:nvSpPr>
        <p:spPr>
          <a:xfrm>
            <a:off x="439988" y="9408914"/>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CaixaDeTexto 11">
            <a:extLst>
              <a:ext uri="{FF2B5EF4-FFF2-40B4-BE49-F238E27FC236}">
                <a16:creationId xmlns:a16="http://schemas.microsoft.com/office/drawing/2014/main" id="{03B257FA-1E54-D44B-2903-9DD585B3F383}"/>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3</a:t>
            </a:r>
          </a:p>
        </p:txBody>
      </p:sp>
      <p:sp>
        <p:nvSpPr>
          <p:cNvPr id="13" name="CaixaDeTexto 12">
            <a:extLst>
              <a:ext uri="{FF2B5EF4-FFF2-40B4-BE49-F238E27FC236}">
                <a16:creationId xmlns:a16="http://schemas.microsoft.com/office/drawing/2014/main" id="{8DA87701-1339-291E-EF2B-9FCF0DB25956}"/>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Tree>
    <p:extLst>
      <p:ext uri="{BB962C8B-B14F-4D97-AF65-F5344CB8AC3E}">
        <p14:creationId xmlns:p14="http://schemas.microsoft.com/office/powerpoint/2010/main" val="338161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43250-EE32-A103-F4FE-862F2582503B}"/>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441D7713-B9FD-5286-6E97-C5118C958216}"/>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5" name="CaixaDeTexto 4">
            <a:extLst>
              <a:ext uri="{FF2B5EF4-FFF2-40B4-BE49-F238E27FC236}">
                <a16:creationId xmlns:a16="http://schemas.microsoft.com/office/drawing/2014/main" id="{4E8EA17E-AEB1-6134-D889-B2F6BBFAD956}"/>
              </a:ext>
            </a:extLst>
          </p:cNvPr>
          <p:cNvSpPr txBox="1"/>
          <p:nvPr/>
        </p:nvSpPr>
        <p:spPr>
          <a:xfrm>
            <a:off x="1129420" y="702308"/>
            <a:ext cx="7996292" cy="5565050"/>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No início da jornada, o cavaleiro enfrenta a curva de aprendizado, uma caminho íngreme e desafiador. Muitas vezes, o cavaleiro pode se sentir perdido em um labirinto de códigos e erros. </a:t>
            </a:r>
          </a:p>
          <a:p>
            <a:pPr algn="just">
              <a:lnSpc>
                <a:spcPct val="150000"/>
              </a:lnSpc>
            </a:pPr>
            <a:r>
              <a:rPr lang="pt-BR" sz="2400" dirty="0">
                <a:solidFill>
                  <a:schemeClr val="bg1"/>
                </a:solidFill>
                <a:latin typeface="Georgia" panose="02040502050405020303" pitchFamily="18" charset="0"/>
              </a:rPr>
              <a:t>A frustração é um dragão feroz que pode tentar demover o cavaleiro, mas é nesse momento que a persistência se torna a sua maior arma.</a:t>
            </a:r>
          </a:p>
          <a:p>
            <a:pPr algn="just">
              <a:lnSpc>
                <a:spcPct val="150000"/>
              </a:lnSpc>
            </a:pPr>
            <a:r>
              <a:rPr lang="pt-BR" sz="2400" dirty="0">
                <a:solidFill>
                  <a:schemeClr val="bg1"/>
                </a:solidFill>
                <a:latin typeface="Georgia" panose="02040502050405020303" pitchFamily="18" charset="0"/>
              </a:rPr>
              <a:t>Lembre-se cada erro é uma oportunidade de aprendizado, uma chance de fortalecer sua armadura e se preparar para futuros desafios.</a:t>
            </a:r>
          </a:p>
        </p:txBody>
      </p:sp>
      <p:sp>
        <p:nvSpPr>
          <p:cNvPr id="11" name="CaixaDeTexto 10">
            <a:extLst>
              <a:ext uri="{FF2B5EF4-FFF2-40B4-BE49-F238E27FC236}">
                <a16:creationId xmlns:a16="http://schemas.microsoft.com/office/drawing/2014/main" id="{8B87BE43-D60E-0C66-3D5F-9D90CCB36DEE}"/>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4</a:t>
            </a:r>
          </a:p>
        </p:txBody>
      </p:sp>
      <p:sp>
        <p:nvSpPr>
          <p:cNvPr id="12" name="CaixaDeTexto 11">
            <a:extLst>
              <a:ext uri="{FF2B5EF4-FFF2-40B4-BE49-F238E27FC236}">
                <a16:creationId xmlns:a16="http://schemas.microsoft.com/office/drawing/2014/main" id="{03D9BB9B-1194-1C15-3A33-DC965088DEAB}"/>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pic>
        <p:nvPicPr>
          <p:cNvPr id="14" name="Imagem 13" descr="Imagem digital fictícia de personagem de desenho animado&#10;&#10;Descrição gerada automaticamente com confiança média">
            <a:extLst>
              <a:ext uri="{FF2B5EF4-FFF2-40B4-BE49-F238E27FC236}">
                <a16:creationId xmlns:a16="http://schemas.microsoft.com/office/drawing/2014/main" id="{1C38AB79-E955-C34A-3F26-738FC5A73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582" y="6534243"/>
            <a:ext cx="5196036" cy="5196036"/>
          </a:xfrm>
          <a:prstGeom prst="rect">
            <a:avLst/>
          </a:prstGeom>
          <a:effectLst>
            <a:softEdge rad="127000"/>
          </a:effectLst>
        </p:spPr>
      </p:pic>
      <p:sp>
        <p:nvSpPr>
          <p:cNvPr id="15" name="Retângulo 14">
            <a:extLst>
              <a:ext uri="{FF2B5EF4-FFF2-40B4-BE49-F238E27FC236}">
                <a16:creationId xmlns:a16="http://schemas.microsoft.com/office/drawing/2014/main" id="{FA313000-CFDD-5861-5D24-E5D719E454E9}"/>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77071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9C33D-8FA3-8A64-945B-42CA796C4404}"/>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E8970271-5897-BAFE-163E-8FF3EEE532EB}"/>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2EFA668F-7B58-A08B-4D77-5CF3BB15F7CC}"/>
              </a:ext>
            </a:extLst>
          </p:cNvPr>
          <p:cNvSpPr txBox="1"/>
          <p:nvPr/>
        </p:nvSpPr>
        <p:spPr>
          <a:xfrm>
            <a:off x="439988" y="6546592"/>
            <a:ext cx="8705088" cy="193899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Derrotando os dragões dos bugs e erros</a:t>
            </a:r>
          </a:p>
        </p:txBody>
      </p:sp>
      <p:sp>
        <p:nvSpPr>
          <p:cNvPr id="9" name="CaixaDeTexto 8">
            <a:extLst>
              <a:ext uri="{FF2B5EF4-FFF2-40B4-BE49-F238E27FC236}">
                <a16:creationId xmlns:a16="http://schemas.microsoft.com/office/drawing/2014/main" id="{F93655AA-8BD1-3FEE-05EC-8BDEACE4E738}"/>
              </a:ext>
            </a:extLst>
          </p:cNvPr>
          <p:cNvSpPr txBox="1"/>
          <p:nvPr/>
        </p:nvSpPr>
        <p:spPr>
          <a:xfrm>
            <a:off x="420624" y="988073"/>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02</a:t>
            </a:r>
          </a:p>
        </p:txBody>
      </p:sp>
      <p:sp>
        <p:nvSpPr>
          <p:cNvPr id="10" name="Retângulo 9">
            <a:extLst>
              <a:ext uri="{FF2B5EF4-FFF2-40B4-BE49-F238E27FC236}">
                <a16:creationId xmlns:a16="http://schemas.microsoft.com/office/drawing/2014/main" id="{2DED19E2-C050-9AB1-1D12-12CB9F471CF2}"/>
              </a:ext>
            </a:extLst>
          </p:cNvPr>
          <p:cNvSpPr/>
          <p:nvPr/>
        </p:nvSpPr>
        <p:spPr>
          <a:xfrm>
            <a:off x="448056" y="8575163"/>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5191062C-FC0C-55EC-871D-509713961959}"/>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5</a:t>
            </a:r>
          </a:p>
        </p:txBody>
      </p:sp>
      <p:sp>
        <p:nvSpPr>
          <p:cNvPr id="5" name="CaixaDeTexto 4">
            <a:extLst>
              <a:ext uri="{FF2B5EF4-FFF2-40B4-BE49-F238E27FC236}">
                <a16:creationId xmlns:a16="http://schemas.microsoft.com/office/drawing/2014/main" id="{5D146D1C-DEB8-3B32-1FFF-9C25A3683C1D}"/>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Tree>
    <p:extLst>
      <p:ext uri="{BB962C8B-B14F-4D97-AF65-F5344CB8AC3E}">
        <p14:creationId xmlns:p14="http://schemas.microsoft.com/office/powerpoint/2010/main" val="288330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9B29F-DCFC-54A8-56D8-B043AA511C0F}"/>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3D507849-7EB3-3E92-08EE-425BD7E5A24B}"/>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pic>
        <p:nvPicPr>
          <p:cNvPr id="4" name="Imagem 3" descr="Imagem digital fictícia de personagem de desenho animado&#10;&#10;Descrição gerada automaticamente com confiança baixa">
            <a:extLst>
              <a:ext uri="{FF2B5EF4-FFF2-40B4-BE49-F238E27FC236}">
                <a16:creationId xmlns:a16="http://schemas.microsoft.com/office/drawing/2014/main" id="{35E66539-C7FB-F1E3-7E43-91EB90F9F1F2}"/>
              </a:ext>
            </a:extLst>
          </p:cNvPr>
          <p:cNvPicPr>
            <a:picLocks noChangeAspect="1"/>
          </p:cNvPicPr>
          <p:nvPr/>
        </p:nvPicPr>
        <p:blipFill>
          <a:blip r:embed="rId2"/>
          <a:stretch>
            <a:fillRect/>
          </a:stretch>
        </p:blipFill>
        <p:spPr>
          <a:xfrm>
            <a:off x="2328020" y="6400800"/>
            <a:ext cx="5196035" cy="5196035"/>
          </a:xfrm>
          <a:prstGeom prst="rect">
            <a:avLst/>
          </a:prstGeom>
          <a:effectLst>
            <a:softEdge rad="127000"/>
          </a:effectLst>
        </p:spPr>
      </p:pic>
      <p:sp>
        <p:nvSpPr>
          <p:cNvPr id="7" name="CaixaDeTexto 6">
            <a:extLst>
              <a:ext uri="{FF2B5EF4-FFF2-40B4-BE49-F238E27FC236}">
                <a16:creationId xmlns:a16="http://schemas.microsoft.com/office/drawing/2014/main" id="{FB96B1D9-DEE3-69F2-5829-3EEA6809C1EF}"/>
              </a:ext>
            </a:extLst>
          </p:cNvPr>
          <p:cNvSpPr txBox="1"/>
          <p:nvPr/>
        </p:nvSpPr>
        <p:spPr>
          <a:xfrm>
            <a:off x="1242646" y="680694"/>
            <a:ext cx="7883066" cy="5565050"/>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Os bugs e erros são os dragões do código, eles assumem diversas formas, desde erros de sintaxe, lógica falha até bugs de códigos complexos e difíceis de achar.</a:t>
            </a:r>
          </a:p>
          <a:p>
            <a:pPr algn="just">
              <a:lnSpc>
                <a:spcPct val="150000"/>
              </a:lnSpc>
            </a:pPr>
            <a:r>
              <a:rPr lang="pt-BR" sz="2400" dirty="0">
                <a:solidFill>
                  <a:schemeClr val="bg1"/>
                </a:solidFill>
                <a:latin typeface="Georgia" panose="02040502050405020303" pitchFamily="18" charset="0"/>
              </a:rPr>
              <a:t>O cavaleiro precisa aprender a combater esses dragões com inteligência, utilizando suas armas: ferramentas de depuração, leitura atenta do código, testes rigorosos e a habilidade de pensar com um programador.</a:t>
            </a:r>
          </a:p>
          <a:p>
            <a:pPr algn="just">
              <a:lnSpc>
                <a:spcPct val="150000"/>
              </a:lnSpc>
            </a:pPr>
            <a:r>
              <a:rPr lang="pt-BR" sz="2400" dirty="0">
                <a:solidFill>
                  <a:schemeClr val="bg1"/>
                </a:solidFill>
                <a:latin typeface="Georgia" panose="02040502050405020303" pitchFamily="18" charset="0"/>
              </a:rPr>
              <a:t>Compreender a lógica do código, a estrutura de dados e as boas práticas de programação são essenciais para derrotar os dragões.</a:t>
            </a:r>
          </a:p>
        </p:txBody>
      </p:sp>
      <p:sp>
        <p:nvSpPr>
          <p:cNvPr id="8" name="Retângulo 7">
            <a:extLst>
              <a:ext uri="{FF2B5EF4-FFF2-40B4-BE49-F238E27FC236}">
                <a16:creationId xmlns:a16="http://schemas.microsoft.com/office/drawing/2014/main" id="{D09E3C04-8739-73A9-5AF1-93DEEE0193B1}"/>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CaixaDeTexto 10">
            <a:extLst>
              <a:ext uri="{FF2B5EF4-FFF2-40B4-BE49-F238E27FC236}">
                <a16:creationId xmlns:a16="http://schemas.microsoft.com/office/drawing/2014/main" id="{2002BB59-2A47-EC17-62CA-B3C0A9DBF4FF}"/>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13" name="CaixaDeTexto 12">
            <a:extLst>
              <a:ext uri="{FF2B5EF4-FFF2-40B4-BE49-F238E27FC236}">
                <a16:creationId xmlns:a16="http://schemas.microsoft.com/office/drawing/2014/main" id="{D8B42DCD-E9F5-EA2B-10F8-6762906E0F29}"/>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6</a:t>
            </a:r>
          </a:p>
        </p:txBody>
      </p:sp>
    </p:spTree>
    <p:extLst>
      <p:ext uri="{BB962C8B-B14F-4D97-AF65-F5344CB8AC3E}">
        <p14:creationId xmlns:p14="http://schemas.microsoft.com/office/powerpoint/2010/main" val="400621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11CEA-8A7E-90F9-3243-055875402341}"/>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B1BB0A43-A48D-F20B-E40E-D7384A27F1CB}"/>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9" name="CaixaDeTexto 8">
            <a:extLst>
              <a:ext uri="{FF2B5EF4-FFF2-40B4-BE49-F238E27FC236}">
                <a16:creationId xmlns:a16="http://schemas.microsoft.com/office/drawing/2014/main" id="{DB94DF00-247E-5188-4B7B-A5375A774C3D}"/>
              </a:ext>
            </a:extLst>
          </p:cNvPr>
          <p:cNvSpPr txBox="1"/>
          <p:nvPr/>
        </p:nvSpPr>
        <p:spPr>
          <a:xfrm>
            <a:off x="439988" y="658889"/>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03</a:t>
            </a:r>
          </a:p>
        </p:txBody>
      </p:sp>
      <p:sp>
        <p:nvSpPr>
          <p:cNvPr id="2" name="CaixaDeTexto 1">
            <a:extLst>
              <a:ext uri="{FF2B5EF4-FFF2-40B4-BE49-F238E27FC236}">
                <a16:creationId xmlns:a16="http://schemas.microsoft.com/office/drawing/2014/main" id="{658437BC-8E87-7794-AF8D-89E39B0E22B1}"/>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7</a:t>
            </a:r>
          </a:p>
        </p:txBody>
      </p:sp>
      <p:sp>
        <p:nvSpPr>
          <p:cNvPr id="5" name="CaixaDeTexto 4">
            <a:extLst>
              <a:ext uri="{FF2B5EF4-FFF2-40B4-BE49-F238E27FC236}">
                <a16:creationId xmlns:a16="http://schemas.microsoft.com/office/drawing/2014/main" id="{2980AF6E-125C-8438-18CD-179D032A51A6}"/>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6" name="Retângulo 5">
            <a:extLst>
              <a:ext uri="{FF2B5EF4-FFF2-40B4-BE49-F238E27FC236}">
                <a16:creationId xmlns:a16="http://schemas.microsoft.com/office/drawing/2014/main" id="{5D3C6A43-2F73-0724-F632-5E26471AFFAC}"/>
              </a:ext>
            </a:extLst>
          </p:cNvPr>
          <p:cNvSpPr/>
          <p:nvPr/>
        </p:nvSpPr>
        <p:spPr>
          <a:xfrm>
            <a:off x="439988" y="9408914"/>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a:extLst>
              <a:ext uri="{FF2B5EF4-FFF2-40B4-BE49-F238E27FC236}">
                <a16:creationId xmlns:a16="http://schemas.microsoft.com/office/drawing/2014/main" id="{65803EA1-D44C-3AB9-BBDE-868425B97EBF}"/>
              </a:ext>
            </a:extLst>
          </p:cNvPr>
          <p:cNvSpPr txBox="1"/>
          <p:nvPr/>
        </p:nvSpPr>
        <p:spPr>
          <a:xfrm>
            <a:off x="439988" y="6546592"/>
            <a:ext cx="8705088" cy="286232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Construindo a autoconfiança – A prática como caminho</a:t>
            </a:r>
          </a:p>
        </p:txBody>
      </p:sp>
    </p:spTree>
    <p:extLst>
      <p:ext uri="{BB962C8B-B14F-4D97-AF65-F5344CB8AC3E}">
        <p14:creationId xmlns:p14="http://schemas.microsoft.com/office/powerpoint/2010/main" val="374088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A1889-B781-6850-6F4B-2DE060F7D1D3}"/>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FD22EFD3-43AB-C686-CEFA-53933877645E}"/>
              </a:ext>
            </a:extLst>
          </p:cNvPr>
          <p:cNvSpPr/>
          <p:nvPr/>
        </p:nvSpPr>
        <p:spPr>
          <a:xfrm>
            <a:off x="0" y="0"/>
            <a:ext cx="9601200" cy="12801600"/>
          </a:xfrm>
          <a:prstGeom prst="rect">
            <a:avLst/>
          </a:prstGeom>
          <a:gradFill flip="none" rotWithShape="1">
            <a:gsLst>
              <a:gs pos="100000">
                <a:srgbClr val="1C4958">
                  <a:lumMod val="100000"/>
                </a:srgbClr>
              </a:gs>
              <a:gs pos="8000">
                <a:srgbClr val="192A3E"/>
              </a:gs>
              <a:gs pos="62000">
                <a:srgbClr val="192A3E"/>
              </a:gs>
              <a:gs pos="29000">
                <a:srgbClr val="1C4958">
                  <a:lumMod val="100000"/>
                </a:srgb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dirty="0"/>
          </a:p>
        </p:txBody>
      </p:sp>
      <p:sp>
        <p:nvSpPr>
          <p:cNvPr id="4" name="CaixaDeTexto 3">
            <a:extLst>
              <a:ext uri="{FF2B5EF4-FFF2-40B4-BE49-F238E27FC236}">
                <a16:creationId xmlns:a16="http://schemas.microsoft.com/office/drawing/2014/main" id="{04071F93-2CD0-4C98-DEFD-9A71D0EBB3D8}"/>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5" name="CaixaDeTexto 4">
            <a:extLst>
              <a:ext uri="{FF2B5EF4-FFF2-40B4-BE49-F238E27FC236}">
                <a16:creationId xmlns:a16="http://schemas.microsoft.com/office/drawing/2014/main" id="{1785EE0C-6FE1-53F0-5084-755AEC52A88D}"/>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8</a:t>
            </a:r>
          </a:p>
        </p:txBody>
      </p:sp>
      <p:sp>
        <p:nvSpPr>
          <p:cNvPr id="6" name="CaixaDeTexto 5">
            <a:extLst>
              <a:ext uri="{FF2B5EF4-FFF2-40B4-BE49-F238E27FC236}">
                <a16:creationId xmlns:a16="http://schemas.microsoft.com/office/drawing/2014/main" id="{2939D52E-5FA8-F0B6-E6D0-532D5277D61F}"/>
              </a:ext>
            </a:extLst>
          </p:cNvPr>
          <p:cNvSpPr txBox="1"/>
          <p:nvPr/>
        </p:nvSpPr>
        <p:spPr>
          <a:xfrm>
            <a:off x="1242646" y="680694"/>
            <a:ext cx="7883066" cy="6119047"/>
          </a:xfrm>
          <a:prstGeom prst="rect">
            <a:avLst/>
          </a:prstGeom>
          <a:noFill/>
        </p:spPr>
        <p:txBody>
          <a:bodyPr wrap="square">
            <a:spAutoFit/>
          </a:bodyPr>
          <a:lstStyle/>
          <a:p>
            <a:pPr algn="just">
              <a:lnSpc>
                <a:spcPct val="150000"/>
              </a:lnSpc>
            </a:pPr>
            <a:r>
              <a:rPr lang="pt-BR" sz="2400" dirty="0">
                <a:solidFill>
                  <a:schemeClr val="bg1"/>
                </a:solidFill>
                <a:latin typeface="Georgia" panose="02040502050405020303" pitchFamily="18" charset="0"/>
              </a:rPr>
              <a:t>A autoconfiança é a armadura do cavaleiro, protegendo-o dos ataques da dúvida e do medo. Ela é forjada através da prática constante, do aprendizado contínuo e da superação de desafios.</a:t>
            </a:r>
          </a:p>
          <a:p>
            <a:pPr algn="just">
              <a:lnSpc>
                <a:spcPct val="150000"/>
              </a:lnSpc>
            </a:pPr>
            <a:r>
              <a:rPr lang="pt-BR" sz="2400" dirty="0">
                <a:solidFill>
                  <a:schemeClr val="bg1"/>
                </a:solidFill>
                <a:latin typeface="Georgia" panose="02040502050405020303" pitchFamily="18" charset="0"/>
              </a:rPr>
              <a:t>Cada projeto concluído, cada código escrito com sucesso, é um passo para fortalecer sua armadura e aumentar sua autoconfiança.</a:t>
            </a:r>
          </a:p>
          <a:p>
            <a:pPr algn="just">
              <a:lnSpc>
                <a:spcPct val="150000"/>
              </a:lnSpc>
            </a:pPr>
            <a:r>
              <a:rPr lang="pt-BR" sz="2400" dirty="0">
                <a:solidFill>
                  <a:schemeClr val="bg1"/>
                </a:solidFill>
                <a:latin typeface="Georgia" panose="02040502050405020303" pitchFamily="18" charset="0"/>
              </a:rPr>
              <a:t>Não tenha medo de errar, de tentar e de falhar. A prática é o caminho para o sucesso, a chave para construir a autoconfiança e se tornar um cavaleiro do código forte e experiente.</a:t>
            </a:r>
          </a:p>
        </p:txBody>
      </p:sp>
      <p:sp>
        <p:nvSpPr>
          <p:cNvPr id="7" name="Retângulo 6">
            <a:extLst>
              <a:ext uri="{FF2B5EF4-FFF2-40B4-BE49-F238E27FC236}">
                <a16:creationId xmlns:a16="http://schemas.microsoft.com/office/drawing/2014/main" id="{1E0E3896-D49A-1D44-D36A-7957762E67B8}"/>
              </a:ext>
            </a:extLst>
          </p:cNvPr>
          <p:cNvSpPr/>
          <p:nvPr/>
        </p:nvSpPr>
        <p:spPr>
          <a:xfrm rot="5400000">
            <a:off x="67333" y="649219"/>
            <a:ext cx="1547446" cy="249008"/>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descr="Imagem digital fictícia de personagem de jogo de vídeo game&#10;&#10;Descrição gerada automaticamente com confiança média">
            <a:extLst>
              <a:ext uri="{FF2B5EF4-FFF2-40B4-BE49-F238E27FC236}">
                <a16:creationId xmlns:a16="http://schemas.microsoft.com/office/drawing/2014/main" id="{F659D486-1405-F5F2-2E49-4C06D19AB49C}"/>
              </a:ext>
            </a:extLst>
          </p:cNvPr>
          <p:cNvPicPr>
            <a:picLocks noChangeAspect="1"/>
          </p:cNvPicPr>
          <p:nvPr/>
        </p:nvPicPr>
        <p:blipFill>
          <a:blip r:embed="rId2"/>
          <a:stretch>
            <a:fillRect/>
          </a:stretch>
        </p:blipFill>
        <p:spPr>
          <a:xfrm>
            <a:off x="2296063" y="6926438"/>
            <a:ext cx="5009074" cy="5009074"/>
          </a:xfrm>
          <a:prstGeom prst="rect">
            <a:avLst/>
          </a:prstGeom>
          <a:effectLst>
            <a:softEdge rad="127000"/>
          </a:effectLst>
        </p:spPr>
      </p:pic>
    </p:spTree>
    <p:extLst>
      <p:ext uri="{BB962C8B-B14F-4D97-AF65-F5344CB8AC3E}">
        <p14:creationId xmlns:p14="http://schemas.microsoft.com/office/powerpoint/2010/main" val="415851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6A1DE-E148-77E4-468D-511560CDA4C5}"/>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B90728A6-02B1-109C-AE44-5AE950B6FE80}"/>
              </a:ext>
            </a:extLst>
          </p:cNvPr>
          <p:cNvSpPr/>
          <p:nvPr/>
        </p:nvSpPr>
        <p:spPr>
          <a:xfrm>
            <a:off x="0" y="0"/>
            <a:ext cx="9601200" cy="12801600"/>
          </a:xfrm>
          <a:prstGeom prst="rect">
            <a:avLst/>
          </a:prstGeom>
          <a:solidFill>
            <a:srgbClr val="192A3E"/>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pt-BR" dirty="0"/>
          </a:p>
        </p:txBody>
      </p:sp>
      <p:sp>
        <p:nvSpPr>
          <p:cNvPr id="9" name="CaixaDeTexto 8">
            <a:extLst>
              <a:ext uri="{FF2B5EF4-FFF2-40B4-BE49-F238E27FC236}">
                <a16:creationId xmlns:a16="http://schemas.microsoft.com/office/drawing/2014/main" id="{6BD0AD83-0BAF-8717-77ED-E85C47DE87FC}"/>
              </a:ext>
            </a:extLst>
          </p:cNvPr>
          <p:cNvSpPr txBox="1"/>
          <p:nvPr/>
        </p:nvSpPr>
        <p:spPr>
          <a:xfrm>
            <a:off x="439988" y="658889"/>
            <a:ext cx="8705088" cy="6247864"/>
          </a:xfrm>
          <a:prstGeom prst="rect">
            <a:avLst/>
          </a:prstGeom>
          <a:noFill/>
        </p:spPr>
        <p:txBody>
          <a:bodyPr wrap="square" rtlCol="0">
            <a:spAutoFit/>
          </a:bodyPr>
          <a:lstStyle/>
          <a:p>
            <a:pPr algn="ctr"/>
            <a:r>
              <a:rPr lang="pt-BR" sz="40000" dirty="0">
                <a:ln>
                  <a:solidFill>
                    <a:schemeClr val="bg1"/>
                  </a:solidFill>
                </a:ln>
                <a:noFill/>
                <a:latin typeface="Georgia" panose="02040502050405020303" pitchFamily="18" charset="0"/>
              </a:rPr>
              <a:t>04</a:t>
            </a:r>
          </a:p>
        </p:txBody>
      </p:sp>
      <p:sp>
        <p:nvSpPr>
          <p:cNvPr id="2" name="CaixaDeTexto 1">
            <a:extLst>
              <a:ext uri="{FF2B5EF4-FFF2-40B4-BE49-F238E27FC236}">
                <a16:creationId xmlns:a16="http://schemas.microsoft.com/office/drawing/2014/main" id="{06CD5E7D-65A2-42E8-C559-268D94A4F16F}"/>
              </a:ext>
            </a:extLst>
          </p:cNvPr>
          <p:cNvSpPr txBox="1"/>
          <p:nvPr/>
        </p:nvSpPr>
        <p:spPr>
          <a:xfrm>
            <a:off x="8788772" y="12281444"/>
            <a:ext cx="33694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9</a:t>
            </a:r>
          </a:p>
        </p:txBody>
      </p:sp>
      <p:sp>
        <p:nvSpPr>
          <p:cNvPr id="5" name="CaixaDeTexto 4">
            <a:extLst>
              <a:ext uri="{FF2B5EF4-FFF2-40B4-BE49-F238E27FC236}">
                <a16:creationId xmlns:a16="http://schemas.microsoft.com/office/drawing/2014/main" id="{D7B69AAC-8AD1-54DF-F82E-7A21A5911588}"/>
              </a:ext>
            </a:extLst>
          </p:cNvPr>
          <p:cNvSpPr txBox="1"/>
          <p:nvPr/>
        </p:nvSpPr>
        <p:spPr>
          <a:xfrm>
            <a:off x="2956560" y="12281169"/>
            <a:ext cx="3688080" cy="338554"/>
          </a:xfrm>
          <a:prstGeom prst="rect">
            <a:avLst/>
          </a:prstGeom>
          <a:noFill/>
        </p:spPr>
        <p:txBody>
          <a:bodyPr wrap="square" rtlCol="0">
            <a:spAutoFit/>
          </a:bodyPr>
          <a:lstStyle/>
          <a:p>
            <a:pPr algn="ctr"/>
            <a:r>
              <a:rPr lang="pt-BR" sz="1600" dirty="0">
                <a:solidFill>
                  <a:schemeClr val="bg1"/>
                </a:solidFill>
                <a:latin typeface="Georgia" panose="02040502050405020303" pitchFamily="18" charset="0"/>
              </a:rPr>
              <a:t>Cavaleiros do Código –  Nicoly Jang</a:t>
            </a:r>
          </a:p>
        </p:txBody>
      </p:sp>
      <p:sp>
        <p:nvSpPr>
          <p:cNvPr id="6" name="Retângulo 5">
            <a:extLst>
              <a:ext uri="{FF2B5EF4-FFF2-40B4-BE49-F238E27FC236}">
                <a16:creationId xmlns:a16="http://schemas.microsoft.com/office/drawing/2014/main" id="{85349828-D64C-692C-D144-953E584FA90A}"/>
              </a:ext>
            </a:extLst>
          </p:cNvPr>
          <p:cNvSpPr/>
          <p:nvPr/>
        </p:nvSpPr>
        <p:spPr>
          <a:xfrm>
            <a:off x="448056" y="8761741"/>
            <a:ext cx="8705088" cy="228862"/>
          </a:xfrm>
          <a:prstGeom prst="rect">
            <a:avLst/>
          </a:prstGeom>
          <a:gradFill>
            <a:gsLst>
              <a:gs pos="64000">
                <a:srgbClr val="1C4958">
                  <a:lumMod val="100000"/>
                </a:srgbClr>
              </a:gs>
              <a:gs pos="2000">
                <a:srgbClr val="1C4958"/>
              </a:gs>
              <a:gs pos="93000">
                <a:srgbClr val="233B57">
                  <a:lumMod val="90000"/>
                </a:srgbClr>
              </a:gs>
              <a:gs pos="36000">
                <a:srgbClr val="1C4958">
                  <a:lumMod val="100000"/>
                </a:srgb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CaixaDeTexto 6">
            <a:extLst>
              <a:ext uri="{FF2B5EF4-FFF2-40B4-BE49-F238E27FC236}">
                <a16:creationId xmlns:a16="http://schemas.microsoft.com/office/drawing/2014/main" id="{9B3E64F9-F45E-7F0A-2BCB-DD0BADDEDDAE}"/>
              </a:ext>
            </a:extLst>
          </p:cNvPr>
          <p:cNvSpPr txBox="1"/>
          <p:nvPr/>
        </p:nvSpPr>
        <p:spPr>
          <a:xfrm>
            <a:off x="439988" y="6694908"/>
            <a:ext cx="8705088" cy="1938992"/>
          </a:xfrm>
          <a:prstGeom prst="rect">
            <a:avLst/>
          </a:prstGeom>
          <a:noFill/>
        </p:spPr>
        <p:txBody>
          <a:bodyPr wrap="square" rtlCol="0">
            <a:spAutoFit/>
          </a:bodyPr>
          <a:lstStyle/>
          <a:p>
            <a:pPr algn="ctr"/>
            <a:r>
              <a:rPr lang="pt-BR" sz="6000" dirty="0">
                <a:solidFill>
                  <a:schemeClr val="bg1"/>
                </a:solidFill>
                <a:latin typeface="Georgia" panose="02040502050405020303" pitchFamily="18" charset="0"/>
              </a:rPr>
              <a:t>Celebrando os momentos de vitória </a:t>
            </a:r>
          </a:p>
        </p:txBody>
      </p:sp>
    </p:spTree>
    <p:extLst>
      <p:ext uri="{BB962C8B-B14F-4D97-AF65-F5344CB8AC3E}">
        <p14:creationId xmlns:p14="http://schemas.microsoft.com/office/powerpoint/2010/main" val="111990640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191</TotalTime>
  <Words>736</Words>
  <Application>Microsoft Office PowerPoint</Application>
  <PresentationFormat>Papel A3 (297 x 420 mm)</PresentationFormat>
  <Paragraphs>62</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Aptos</vt:lpstr>
      <vt:lpstr>Aptos Display</vt:lpstr>
      <vt:lpstr>Arial</vt:lpstr>
      <vt:lpstr>Georgia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Nicoly Jang</dc:creator>
  <cp:lastModifiedBy>Nicoly Jang</cp:lastModifiedBy>
  <cp:revision>3</cp:revision>
  <dcterms:created xsi:type="dcterms:W3CDTF">2024-12-17T00:32:34Z</dcterms:created>
  <dcterms:modified xsi:type="dcterms:W3CDTF">2024-12-17T15:28:03Z</dcterms:modified>
</cp:coreProperties>
</file>