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524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1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2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5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3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01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39DDDF-B05B-42A8-B22C-0DAC8EF1C671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AE4C05-F5D6-49CF-BA9E-695FF0DB5DE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9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6" y="2403309"/>
            <a:ext cx="8361229" cy="2098226"/>
          </a:xfrm>
        </p:spPr>
        <p:txBody>
          <a:bodyPr/>
          <a:lstStyle/>
          <a:p>
            <a:r>
              <a:rPr lang="en-US" sz="4400" b="1" dirty="0"/>
              <a:t>Life Cycle Assessment and Comparison of Different Electrodes for Their Use in Microbial Electrolysis Cells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3355" y="4927205"/>
            <a:ext cx="5864773" cy="108623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Nicoly </a:t>
            </a:r>
            <a:r>
              <a:rPr lang="en-US" sz="3600" b="1" dirty="0" smtClean="0">
                <a:solidFill>
                  <a:schemeClr val="tx1"/>
                </a:solidFill>
              </a:rPr>
              <a:t>Welter		CSC593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54" y="295517"/>
            <a:ext cx="1293186" cy="12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niversity of Rhode Is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74" y="417953"/>
            <a:ext cx="2587626" cy="12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Microbial Electrolysis Cells (MECs) are </a:t>
            </a:r>
            <a:r>
              <a:rPr lang="en-US" sz="2400" dirty="0"/>
              <a:t>processes that combine the treatment of wastewater with the simultaneous generation of </a:t>
            </a:r>
            <a:r>
              <a:rPr lang="en-US" sz="2400" dirty="0" smtClean="0"/>
              <a:t>value-added </a:t>
            </a:r>
            <a:r>
              <a:rPr lang="en-US" sz="2400" dirty="0"/>
              <a:t>chemicals, such as </a:t>
            </a:r>
            <a:r>
              <a:rPr lang="en-US" sz="2400" dirty="0" smtClean="0"/>
              <a:t>hydrogen.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efficiency of the MECs depends of several factors such as the substrate, the bacterial inoculum, the set-up configuration, and the characteristics of the electrodes.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material and surface characteristics of the electrodes can interfere in the biocompatibility, bacterial adhesion and mass, and electrodes </a:t>
            </a:r>
            <a:r>
              <a:rPr lang="en-US" sz="2400" dirty="0" smtClean="0"/>
              <a:t>transfer, </a:t>
            </a:r>
            <a:r>
              <a:rPr lang="en-US" sz="2400" dirty="0"/>
              <a:t>therefore fully affecting the hydrogen </a:t>
            </a:r>
            <a:r>
              <a:rPr lang="en-US" sz="2400" dirty="0" smtClean="0"/>
              <a:t>production. </a:t>
            </a:r>
            <a:endParaRPr lang="en-US" sz="2400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1" y="1661545"/>
            <a:ext cx="5218386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goal of this Life Cycle Assessment is to compare the overall environmental impacts associated with the use of a Platinum/Carbon electrode and a Stainless Steel electrode for wastewater treatment and hydrogen gas </a:t>
            </a:r>
            <a:r>
              <a:rPr lang="en-US" sz="2400" dirty="0" smtClean="0"/>
              <a:t>production.</a:t>
            </a:r>
            <a:endParaRPr lang="en-US" sz="2400" b="1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/>
          <p:nvPr/>
        </p:nvPicPr>
        <p:blipFill rotWithShape="1">
          <a:blip r:embed="rId4"/>
          <a:srcRect r="44939"/>
          <a:stretch/>
        </p:blipFill>
        <p:spPr>
          <a:xfrm>
            <a:off x="7236372" y="1797270"/>
            <a:ext cx="4545725" cy="40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5117" y="2317531"/>
            <a:ext cx="10405242" cy="348417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impact assessment was conducted based on the </a:t>
            </a:r>
            <a:r>
              <a:rPr lang="en-US" sz="2400" dirty="0" err="1"/>
              <a:t>ReCiPe</a:t>
            </a:r>
            <a:r>
              <a:rPr lang="en-US" sz="2400" dirty="0"/>
              <a:t> Midpoint (E) V1.13 methods, and the following categories were analyzed: Climate Change Impact, </a:t>
            </a:r>
            <a:r>
              <a:rPr lang="en-US" sz="2400" dirty="0" err="1"/>
              <a:t>Terrestial</a:t>
            </a:r>
            <a:r>
              <a:rPr lang="en-US" sz="2400" dirty="0"/>
              <a:t> Acidification, Freshwater Eutrophication, Human Toxicity, Ozone Depletion and Photochemical Oxidant </a:t>
            </a:r>
            <a:r>
              <a:rPr lang="en-US" sz="2400" dirty="0" smtClean="0"/>
              <a:t>Formation </a:t>
            </a:r>
            <a:r>
              <a:rPr lang="en-US" sz="2400" dirty="0"/>
              <a:t>Potential</a:t>
            </a:r>
            <a:r>
              <a:rPr lang="en-US" sz="2400" dirty="0" smtClean="0"/>
              <a:t>.</a:t>
            </a:r>
          </a:p>
          <a:p>
            <a:pPr algn="just"/>
            <a:r>
              <a:rPr lang="pt-BR" sz="2400" dirty="0" smtClean="0"/>
              <a:t>The </a:t>
            </a:r>
            <a:r>
              <a:rPr lang="pt-BR" sz="2400" dirty="0" err="1" smtClean="0"/>
              <a:t>electrodes</a:t>
            </a:r>
            <a:r>
              <a:rPr lang="pt-BR" sz="2400" dirty="0" smtClean="0"/>
              <a:t> information was </a:t>
            </a:r>
            <a:r>
              <a:rPr lang="pt-BR" sz="2400" dirty="0" err="1" smtClean="0"/>
              <a:t>obtained</a:t>
            </a:r>
            <a:r>
              <a:rPr lang="pt-BR" sz="2400" dirty="0" smtClean="0"/>
              <a:t> from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paper</a:t>
            </a:r>
            <a:r>
              <a:rPr lang="pt-BR" sz="2400" dirty="0" smtClean="0"/>
              <a:t> “</a:t>
            </a:r>
            <a:r>
              <a:rPr lang="en-US" sz="2400" dirty="0"/>
              <a:t>Nutrient recovery and energy production from </a:t>
            </a:r>
            <a:r>
              <a:rPr lang="en-US" sz="2400" dirty="0" err="1"/>
              <a:t>digestate</a:t>
            </a:r>
            <a:r>
              <a:rPr lang="en-US" sz="2400" dirty="0"/>
              <a:t> using microbial electrochemical technologies (METs</a:t>
            </a:r>
            <a:r>
              <a:rPr lang="en-US" sz="2400" dirty="0" smtClean="0"/>
              <a:t>)” published on the Journal of Cleaner Production by </a:t>
            </a:r>
            <a:r>
              <a:rPr lang="en-US" sz="2400" dirty="0" err="1" smtClean="0"/>
              <a:t>Pepè</a:t>
            </a:r>
            <a:r>
              <a:rPr lang="en-US" sz="2400" dirty="0" smtClean="0"/>
              <a:t> </a:t>
            </a:r>
            <a:r>
              <a:rPr lang="en-US" sz="2400" dirty="0" err="1" smtClean="0"/>
              <a:t>Sciarra</a:t>
            </a:r>
            <a:r>
              <a:rPr lang="en-US" sz="2400" dirty="0" smtClean="0"/>
              <a:t> et al. (2019).</a:t>
            </a: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Table 1 – </a:t>
            </a:r>
            <a:r>
              <a:rPr lang="en-US" sz="2400" dirty="0" smtClean="0"/>
              <a:t>Main characteristics of each electrode</a:t>
            </a:r>
            <a:endParaRPr lang="en-US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13210"/>
              </p:ext>
            </p:extLst>
          </p:nvPr>
        </p:nvGraphicFramePr>
        <p:xfrm>
          <a:off x="1371598" y="2602623"/>
          <a:ext cx="9711560" cy="28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780">
                  <a:extLst>
                    <a:ext uri="{9D8B030D-6E8A-4147-A177-3AD203B41FA5}">
                      <a16:colId xmlns:a16="http://schemas.microsoft.com/office/drawing/2014/main" val="608682617"/>
                    </a:ext>
                  </a:extLst>
                </a:gridCol>
                <a:gridCol w="4855780">
                  <a:extLst>
                    <a:ext uri="{9D8B030D-6E8A-4147-A177-3AD203B41FA5}">
                      <a16:colId xmlns:a16="http://schemas.microsoft.com/office/drawing/2014/main" val="1155123523"/>
                    </a:ext>
                  </a:extLst>
                </a:gridCol>
              </a:tblGrid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Platinum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 smtClean="0"/>
                        <a:t>Stainless</a:t>
                      </a:r>
                      <a:r>
                        <a:rPr lang="pt-BR" sz="2400" baseline="0" dirty="0" smtClean="0"/>
                        <a:t> Steel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97403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A= 7 cm</a:t>
                      </a:r>
                      <a:r>
                        <a:rPr lang="pt-BR" sz="2400" baseline="30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A= 7cm</a:t>
                      </a:r>
                      <a:r>
                        <a:rPr lang="pt-BR" sz="2400" baseline="30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52944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2.8 mg </a:t>
                      </a:r>
                      <a:r>
                        <a:rPr lang="pt-BR" sz="2400" dirty="0" err="1" smtClean="0"/>
                        <a:t>of</a:t>
                      </a:r>
                      <a:r>
                        <a:rPr lang="pt-BR" sz="2400" dirty="0" smtClean="0"/>
                        <a:t> </a:t>
                      </a:r>
                      <a:r>
                        <a:rPr lang="pt-BR" sz="2400" dirty="0" err="1" smtClean="0"/>
                        <a:t>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Փ</a:t>
                      </a:r>
                      <a:r>
                        <a:rPr lang="en-US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1 mm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92093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140 mg </a:t>
                      </a:r>
                      <a:r>
                        <a:rPr lang="pt-BR" sz="2400" dirty="0" err="1" smtClean="0"/>
                        <a:t>of</a:t>
                      </a:r>
                      <a:r>
                        <a:rPr lang="pt-BR" sz="2400" dirty="0" smtClean="0"/>
                        <a:t> C</a:t>
                      </a:r>
                      <a:r>
                        <a:rPr lang="en-US" sz="2400" dirty="0" err="1" smtClean="0"/>
                        <a:t>arbon</a:t>
                      </a:r>
                      <a:r>
                        <a:rPr lang="en-US" sz="2400" baseline="0" dirty="0" smtClean="0"/>
                        <a:t> cloth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10000</a:t>
                      </a:r>
                      <a:r>
                        <a:rPr lang="pt-BR" sz="2400" baseline="0" dirty="0" smtClean="0"/>
                        <a:t> mg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98512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r>
                        <a:rPr lang="el-G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μ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of binder PTFE = 0.22 mg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66515"/>
                  </a:ext>
                </a:extLst>
              </a:tr>
              <a:tr h="46749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 min </a:t>
                      </a:r>
                      <a:r>
                        <a:rPr lang="pt-BR" sz="2400" dirty="0" err="1" smtClean="0"/>
                        <a:t>at</a:t>
                      </a:r>
                      <a:r>
                        <a:rPr lang="pt-BR" sz="2400" dirty="0" smtClean="0"/>
                        <a:t> 350°C</a:t>
                      </a:r>
                      <a:r>
                        <a:rPr lang="pt-BR" sz="2400" baseline="0" dirty="0" smtClean="0"/>
                        <a:t> = 2.5 kwh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801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88276" y="6488668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Pepè</a:t>
            </a:r>
            <a:r>
              <a:rPr lang="en-US" dirty="0"/>
              <a:t> </a:t>
            </a:r>
            <a:r>
              <a:rPr lang="en-US" dirty="0" err="1"/>
              <a:t>Sciarra</a:t>
            </a:r>
            <a:r>
              <a:rPr lang="en-US" dirty="0"/>
              <a:t>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7614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Results</a:t>
            </a:r>
            <a:endParaRPr lang="en-US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79894"/>
              </p:ext>
            </p:extLst>
          </p:nvPr>
        </p:nvGraphicFramePr>
        <p:xfrm>
          <a:off x="1371598" y="2218999"/>
          <a:ext cx="10279117" cy="409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617">
                  <a:extLst>
                    <a:ext uri="{9D8B030D-6E8A-4147-A177-3AD203B41FA5}">
                      <a16:colId xmlns:a16="http://schemas.microsoft.com/office/drawing/2014/main" val="715753579"/>
                    </a:ext>
                  </a:extLst>
                </a:gridCol>
                <a:gridCol w="2173111">
                  <a:extLst>
                    <a:ext uri="{9D8B030D-6E8A-4147-A177-3AD203B41FA5}">
                      <a16:colId xmlns:a16="http://schemas.microsoft.com/office/drawing/2014/main" val="1801291431"/>
                    </a:ext>
                  </a:extLst>
                </a:gridCol>
                <a:gridCol w="2259813">
                  <a:extLst>
                    <a:ext uri="{9D8B030D-6E8A-4147-A177-3AD203B41FA5}">
                      <a16:colId xmlns:a16="http://schemas.microsoft.com/office/drawing/2014/main" val="3162480803"/>
                    </a:ext>
                  </a:extLst>
                </a:gridCol>
                <a:gridCol w="1431576">
                  <a:extLst>
                    <a:ext uri="{9D8B030D-6E8A-4147-A177-3AD203B41FA5}">
                      <a16:colId xmlns:a16="http://schemas.microsoft.com/office/drawing/2014/main" val="3061436760"/>
                    </a:ext>
                  </a:extLst>
                </a:gridCol>
              </a:tblGrid>
              <a:tr h="423966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/>
                        <a:t>Impact category</a:t>
                      </a:r>
                      <a:endParaRPr lang="en-US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 smtClean="0"/>
                        <a:t>Stainless</a:t>
                      </a:r>
                      <a:r>
                        <a:rPr lang="pt-BR" sz="2000" dirty="0" smtClean="0"/>
                        <a:t> Steel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Platinum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88714"/>
                  </a:ext>
                </a:extLst>
              </a:tr>
              <a:tr h="702894">
                <a:tc>
                  <a:txBody>
                    <a:bodyPr/>
                    <a:lstStyle/>
                    <a:p>
                      <a:pPr algn="l"/>
                      <a:r>
                        <a:rPr lang="pt-BR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pt-B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Warming</a:t>
                      </a:r>
                      <a:r>
                        <a:rPr lang="pt-B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(CO2-eq)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0.018066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 smtClean="0">
                          <a:effectLst/>
                        </a:rPr>
                        <a:t>1.941508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107.47x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17854"/>
                  </a:ext>
                </a:extLst>
              </a:tr>
              <a:tr h="706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Terrestial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Acidification (SO2-eq.)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0.000078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0.019214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246.33x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63044"/>
                  </a:ext>
                </a:extLst>
              </a:tr>
              <a:tr h="427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Freshwater Eutrophication (P-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1.028305e-06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0.000153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148.79x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66049"/>
                  </a:ext>
                </a:extLst>
              </a:tr>
              <a:tr h="427499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</a:t>
                      </a:r>
                      <a:r>
                        <a:rPr lang="en-US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Toxicity (1,4- DCB-</a:t>
                      </a:r>
                      <a:r>
                        <a:rPr lang="en-US" sz="20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0.119789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8.742151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72.98x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53043"/>
                  </a:ext>
                </a:extLst>
              </a:tr>
              <a:tr h="702894">
                <a:tc>
                  <a:txBody>
                    <a:bodyPr/>
                    <a:lstStyle/>
                    <a:p>
                      <a:pPr algn="l"/>
                      <a:r>
                        <a:rPr lang="pt-BR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Ozone</a:t>
                      </a:r>
                      <a:r>
                        <a:rPr lang="pt-B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Depletion</a:t>
                      </a:r>
                      <a:r>
                        <a:rPr lang="pt-B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(CFC-11-eq.)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7.981917e-10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8.484071e-08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106.29x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22005"/>
                  </a:ext>
                </a:extLst>
              </a:tr>
              <a:tr h="706592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Photochemical</a:t>
                      </a:r>
                      <a:r>
                        <a:rPr lang="en-US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Oxidant Formation (C2H4-eq.)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0.000116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0.009186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79.19x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9949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88276" y="6488668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Pepè</a:t>
            </a:r>
            <a:r>
              <a:rPr lang="en-US" dirty="0"/>
              <a:t> </a:t>
            </a:r>
            <a:r>
              <a:rPr lang="en-US" dirty="0" err="1"/>
              <a:t>Sciarra</a:t>
            </a:r>
            <a:r>
              <a:rPr lang="en-US" dirty="0"/>
              <a:t> et al. (2019).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1371599" y="1497716"/>
            <a:ext cx="1027911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 smtClean="0"/>
              <a:t>Table 2 – </a:t>
            </a:r>
            <a:r>
              <a:rPr lang="en-US" sz="2400" dirty="0" smtClean="0"/>
              <a:t>Overall difference between the different electrodes in each impact 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Results</a:t>
            </a:r>
            <a:endParaRPr lang="en-US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96321"/>
              </p:ext>
            </p:extLst>
          </p:nvPr>
        </p:nvGraphicFramePr>
        <p:xfrm>
          <a:off x="1371600" y="2254477"/>
          <a:ext cx="10279117" cy="4029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676">
                  <a:extLst>
                    <a:ext uri="{9D8B030D-6E8A-4147-A177-3AD203B41FA5}">
                      <a16:colId xmlns:a16="http://schemas.microsoft.com/office/drawing/2014/main" val="715753579"/>
                    </a:ext>
                  </a:extLst>
                </a:gridCol>
                <a:gridCol w="2364827">
                  <a:extLst>
                    <a:ext uri="{9D8B030D-6E8A-4147-A177-3AD203B41FA5}">
                      <a16:colId xmlns:a16="http://schemas.microsoft.com/office/drawing/2014/main" val="1801291431"/>
                    </a:ext>
                  </a:extLst>
                </a:gridCol>
                <a:gridCol w="2175642">
                  <a:extLst>
                    <a:ext uri="{9D8B030D-6E8A-4147-A177-3AD203B41FA5}">
                      <a16:colId xmlns:a16="http://schemas.microsoft.com/office/drawing/2014/main" val="3162480803"/>
                    </a:ext>
                  </a:extLst>
                </a:gridCol>
                <a:gridCol w="1749972">
                  <a:extLst>
                    <a:ext uri="{9D8B030D-6E8A-4147-A177-3AD203B41FA5}">
                      <a16:colId xmlns:a16="http://schemas.microsoft.com/office/drawing/2014/main" val="3061436760"/>
                    </a:ext>
                  </a:extLst>
                </a:gridCol>
              </a:tblGrid>
              <a:tr h="447646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Parameter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 smtClean="0"/>
                        <a:t>Stainless</a:t>
                      </a:r>
                      <a:r>
                        <a:rPr lang="pt-BR" sz="2400" dirty="0" smtClean="0"/>
                        <a:t> Steel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Platinum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 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88714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en-US" sz="2400" b="1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3−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removal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21.4 ± 1.4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30.83 ± 0.79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00B050"/>
                          </a:solidFill>
                        </a:rPr>
                        <a:t>+1.44x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17854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sz="2400" b="1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removal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9.86 ± 0.73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4.52 ± 0.45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-2.18x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63044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 removal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27.64 ± 1.78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39.81 ± 2.34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00B050"/>
                          </a:solidFill>
                        </a:rPr>
                        <a:t>+1.44x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66049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Coulombic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Efficiency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107</a:t>
                      </a:r>
                      <a:r>
                        <a:rPr lang="en-US" sz="2400" dirty="0">
                          <a:effectLst/>
                        </a:rPr>
                        <a:t> ± 3.1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99 ± 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-1.08x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53043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 Efficiency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186.4</a:t>
                      </a:r>
                      <a:r>
                        <a:rPr lang="en-US" sz="2400" dirty="0">
                          <a:effectLst/>
                        </a:rPr>
                        <a:t> ± 3.2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192.3 ± 2.6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-1.03x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22005"/>
                  </a:ext>
                </a:extLst>
              </a:tr>
              <a:tr h="45137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Efficiency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60.8 ± 1.1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38.5 ± 0.4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-1.57x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99494"/>
                  </a:ext>
                </a:extLst>
              </a:tr>
              <a:tr h="805763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Hydrogen yield (lkg</a:t>
                      </a:r>
                      <a:r>
                        <a:rPr lang="en-US" sz="2400" b="1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kg</a:t>
                      </a:r>
                      <a:r>
                        <a:rPr lang="en-US" sz="2400" b="1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24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0.13 ± 0.00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0.14 ± 0.003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solidFill>
                            <a:srgbClr val="00B050"/>
                          </a:solidFill>
                        </a:rPr>
                        <a:t>+1.07x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85575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88276" y="6488668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Pepè</a:t>
            </a:r>
            <a:r>
              <a:rPr lang="en-US" dirty="0"/>
              <a:t> </a:t>
            </a:r>
            <a:r>
              <a:rPr lang="en-US" dirty="0" err="1"/>
              <a:t>Sciarra</a:t>
            </a:r>
            <a:r>
              <a:rPr lang="en-US" dirty="0"/>
              <a:t> et al. (2019).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1371599" y="1497716"/>
            <a:ext cx="1027911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b="1" dirty="0" smtClean="0"/>
              <a:t>Table 3 – </a:t>
            </a:r>
            <a:r>
              <a:rPr lang="en-US" sz="2400" dirty="0" smtClean="0"/>
              <a:t>Overall difference in the MECs efficiencies using the different electrodes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7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The MEC system with </a:t>
            </a:r>
            <a:r>
              <a:rPr lang="pt-BR" sz="2400" dirty="0" err="1" smtClean="0"/>
              <a:t>the</a:t>
            </a:r>
            <a:r>
              <a:rPr lang="pt-BR" sz="2400" dirty="0" smtClean="0"/>
              <a:t> Platinum </a:t>
            </a:r>
            <a:r>
              <a:rPr lang="en-US" sz="2400" dirty="0" smtClean="0"/>
              <a:t>electrode presented </a:t>
            </a:r>
            <a:r>
              <a:rPr lang="pt-BR" sz="2400" dirty="0" smtClean="0"/>
              <a:t>a 1.44 times </a:t>
            </a:r>
            <a:r>
              <a:rPr lang="pt-BR" sz="2400" dirty="0" err="1" smtClean="0"/>
              <a:t>higher</a:t>
            </a:r>
            <a:r>
              <a:rPr lang="pt-BR" sz="2400" dirty="0" smtClean="0"/>
              <a:t> COD </a:t>
            </a:r>
            <a:r>
              <a:rPr lang="pt-BR" sz="2400" dirty="0" err="1" smtClean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PO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</a:rPr>
              <a:t>3−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removal</a:t>
            </a:r>
            <a:r>
              <a:rPr lang="en-US" sz="2400" dirty="0" smtClean="0"/>
              <a:t>, and </a:t>
            </a:r>
            <a:r>
              <a:rPr lang="pt-BR" sz="2400" dirty="0" smtClean="0"/>
              <a:t>1.07 times </a:t>
            </a:r>
            <a:r>
              <a:rPr lang="en-US" sz="2400" dirty="0" smtClean="0"/>
              <a:t>higher hydrogen production </a:t>
            </a:r>
            <a:r>
              <a:rPr lang="pt-BR" sz="2400" dirty="0" smtClean="0"/>
              <a:t>than </a:t>
            </a:r>
            <a:r>
              <a:rPr lang="en-US" sz="2400" dirty="0" smtClean="0"/>
              <a:t>the one using a Stainless Steel electrode</a:t>
            </a:r>
            <a:r>
              <a:rPr lang="pt-BR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 smtClean="0"/>
              <a:t>However the Platinum system was overall 127 times more environmentally impactful than the SS system.</a:t>
            </a:r>
          </a:p>
          <a:p>
            <a:pPr algn="just"/>
            <a:r>
              <a:rPr lang="en-US" sz="2400" dirty="0" smtClean="0"/>
              <a:t>Considering the sustainability and the higher price of the Platinum electrodes, for this case in specifics, it would no be worth it to invest on Pt electrodes.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5117" y="2317531"/>
            <a:ext cx="10405242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THANK YOU!</a:t>
            </a:r>
            <a:endParaRPr lang="en-US" sz="7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2" descr="University of Rhode Island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06" y="6247669"/>
            <a:ext cx="655986" cy="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University of Rhode Is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92" y="6247669"/>
            <a:ext cx="131260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7538</TotalTime>
  <Words>463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Life Cycle Assessment and Comparison of Different Electrodes for Their Use in Microbial Electrolysis Cells</vt:lpstr>
      <vt:lpstr>1. Introduction</vt:lpstr>
      <vt:lpstr>2. Goal</vt:lpstr>
      <vt:lpstr>3. Methods</vt:lpstr>
      <vt:lpstr>3. Methods</vt:lpstr>
      <vt:lpstr>4. Results</vt:lpstr>
      <vt:lpstr>4. Results</vt:lpstr>
      <vt:lpstr>5. Conclusions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Bioelectrochemical system</dc:title>
  <dc:creator>Nicoly Welter</dc:creator>
  <cp:lastModifiedBy>Nicoly Welter</cp:lastModifiedBy>
  <cp:revision>115</cp:revision>
  <dcterms:created xsi:type="dcterms:W3CDTF">2022-09-26T18:07:31Z</dcterms:created>
  <dcterms:modified xsi:type="dcterms:W3CDTF">2023-12-12T20:29:23Z</dcterms:modified>
</cp:coreProperties>
</file>