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4"/>
  </p:sldMasterIdLst>
  <p:notesMasterIdLst>
    <p:notesMasterId r:id="rId24"/>
  </p:notesMasterIdLst>
  <p:handoutMasterIdLst>
    <p:handoutMasterId r:id="rId25"/>
  </p:handoutMasterIdLst>
  <p:sldIdLst>
    <p:sldId id="256" r:id="rId5"/>
    <p:sldId id="278" r:id="rId6"/>
    <p:sldId id="275" r:id="rId7"/>
    <p:sldId id="258" r:id="rId8"/>
    <p:sldId id="267" r:id="rId9"/>
    <p:sldId id="268" r:id="rId10"/>
    <p:sldId id="260" r:id="rId11"/>
    <p:sldId id="261" r:id="rId12"/>
    <p:sldId id="277" r:id="rId13"/>
    <p:sldId id="262" r:id="rId14"/>
    <p:sldId id="263" r:id="rId15"/>
    <p:sldId id="276" r:id="rId16"/>
    <p:sldId id="265" r:id="rId17"/>
    <p:sldId id="266" r:id="rId18"/>
    <p:sldId id="269" r:id="rId19"/>
    <p:sldId id="270" r:id="rId20"/>
    <p:sldId id="271" r:id="rId21"/>
    <p:sldId id="272" r:id="rId22"/>
    <p:sldId id="274"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A3A24E-9328-4692-9F6E-6808BE4FE30B}" v="5" dt="2021-09-19T21:54:40.2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720" autoAdjust="0"/>
    <p:restoredTop sz="75843" autoAdjust="0"/>
  </p:normalViewPr>
  <p:slideViewPr>
    <p:cSldViewPr>
      <p:cViewPr varScale="1">
        <p:scale>
          <a:sx n="50" d="100"/>
          <a:sy n="50" d="100"/>
        </p:scale>
        <p:origin x="1428" y="44"/>
      </p:cViewPr>
      <p:guideLst>
        <p:guide orient="horz" pos="2160"/>
        <p:guide pos="2880"/>
      </p:guideLst>
    </p:cSldViewPr>
  </p:slideViewPr>
  <p:notesTextViewPr>
    <p:cViewPr>
      <p:scale>
        <a:sx n="100" d="100"/>
        <a:sy n="100" d="100"/>
      </p:scale>
      <p:origin x="0" y="0"/>
    </p:cViewPr>
  </p:notesTextViewPr>
  <p:notesViewPr>
    <p:cSldViewPr>
      <p:cViewPr varScale="1">
        <p:scale>
          <a:sx n="51" d="100"/>
          <a:sy n="51" d="100"/>
        </p:scale>
        <p:origin x="2692" y="2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IST 625/425 Enterprise Risk Management for Information Professionals</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2D2A6D-996C-44DD-B429-B7FE5069B132}" type="datetimeFigureOut">
              <a:rPr lang="en-US" smtClean="0"/>
              <a:t>9/24/2021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(C) Dr. M. L. Kaarst-Brown, Syracuse University</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E76DC9-2E05-4540-96CB-AD53228DBF1D}" type="slidenum">
              <a:rPr lang="en-US" smtClean="0"/>
              <a:t>‹#›</a:t>
            </a:fld>
            <a:endParaRPr lang="en-US"/>
          </a:p>
        </p:txBody>
      </p:sp>
    </p:spTree>
    <p:extLst>
      <p:ext uri="{BB962C8B-B14F-4D97-AF65-F5344CB8AC3E}">
        <p14:creationId xmlns:p14="http://schemas.microsoft.com/office/powerpoint/2010/main" val="3972965279"/>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IST 625/425 Enterprise Risk Management</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168389-56A3-4806-80D4-63A2AD879278}" type="datetimeFigureOut">
              <a:rPr lang="en-US" smtClean="0"/>
              <a:pPr/>
              <a:t>9/24/2021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a:t>(C) Dr. M. L. Kaarst-Brown, Syracuse University</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FFE05C-67D9-4914-AFE9-CA1817D56DE3}" type="slidenum">
              <a:rPr lang="en-US" smtClean="0"/>
              <a:pPr/>
              <a:t>‹#›</a:t>
            </a:fld>
            <a:endParaRPr lang="en-US"/>
          </a:p>
        </p:txBody>
      </p:sp>
    </p:spTree>
    <p:extLst>
      <p:ext uri="{BB962C8B-B14F-4D97-AF65-F5344CB8AC3E}">
        <p14:creationId xmlns:p14="http://schemas.microsoft.com/office/powerpoint/2010/main" val="3327253338"/>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FFE05C-67D9-4914-AFE9-CA1817D56DE3}" type="slidenum">
              <a:rPr lang="en-US" smtClean="0"/>
              <a:pPr/>
              <a:t>1</a:t>
            </a:fld>
            <a:endParaRPr lang="en-US"/>
          </a:p>
        </p:txBody>
      </p:sp>
      <p:sp>
        <p:nvSpPr>
          <p:cNvPr id="5" name="Date Placeholder 4"/>
          <p:cNvSpPr>
            <a:spLocks noGrp="1"/>
          </p:cNvSpPr>
          <p:nvPr>
            <p:ph type="dt" idx="11"/>
          </p:nvPr>
        </p:nvSpPr>
        <p:spPr/>
        <p:txBody>
          <a:bodyPr/>
          <a:lstStyle/>
          <a:p>
            <a:fld id="{A3AF0937-807B-4045-A863-7A3574AAFC03}" type="datetime1">
              <a:rPr lang="en-US" smtClean="0"/>
              <a:t>9/24/2021</a:t>
            </a:fld>
            <a:endParaRPr lang="en-US"/>
          </a:p>
        </p:txBody>
      </p:sp>
      <p:sp>
        <p:nvSpPr>
          <p:cNvPr id="6" name="Footer Placeholder 5"/>
          <p:cNvSpPr>
            <a:spLocks noGrp="1"/>
          </p:cNvSpPr>
          <p:nvPr>
            <p:ph type="ftr" sz="quarter" idx="12"/>
          </p:nvPr>
        </p:nvSpPr>
        <p:spPr/>
        <p:txBody>
          <a:bodyPr/>
          <a:lstStyle/>
          <a:p>
            <a:r>
              <a:rPr lang="en-US"/>
              <a:t>(C) Dr. M. L. Kaarst-Brown, Syracuse University</a:t>
            </a:r>
          </a:p>
        </p:txBody>
      </p:sp>
      <p:sp>
        <p:nvSpPr>
          <p:cNvPr id="7" name="Header Placeholder 6"/>
          <p:cNvSpPr>
            <a:spLocks noGrp="1"/>
          </p:cNvSpPr>
          <p:nvPr>
            <p:ph type="hdr" sz="quarter" idx="13"/>
          </p:nvPr>
        </p:nvSpPr>
        <p:spPr/>
        <p:txBody>
          <a:bodyPr/>
          <a:lstStyle/>
          <a:p>
            <a:r>
              <a:rPr lang="en-US"/>
              <a:t>IST 625/425 Enterprise Risk Management for Information Professionals</a:t>
            </a:r>
          </a:p>
        </p:txBody>
      </p:sp>
    </p:spTree>
    <p:extLst>
      <p:ext uri="{BB962C8B-B14F-4D97-AF65-F5344CB8AC3E}">
        <p14:creationId xmlns:p14="http://schemas.microsoft.com/office/powerpoint/2010/main" val="5445103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E2F7D4-F5A0-453F-ABE2-246317EDBEBE}" type="slidenum">
              <a:rPr lang="en-US"/>
              <a:pPr/>
              <a:t>11</a:t>
            </a:fld>
            <a:endParaRPr lang="en-US"/>
          </a:p>
        </p:txBody>
      </p:sp>
      <p:sp>
        <p:nvSpPr>
          <p:cNvPr id="97282" name="Rectangle 2"/>
          <p:cNvSpPr>
            <a:spLocks noGrp="1" noRot="1" noChangeAspect="1" noChangeArrowheads="1" noTextEdit="1"/>
          </p:cNvSpPr>
          <p:nvPr>
            <p:ph type="sldImg"/>
          </p:nvPr>
        </p:nvSpPr>
        <p:spPr>
          <a:xfrm>
            <a:off x="1130300" y="674688"/>
            <a:ext cx="4597400" cy="3448050"/>
          </a:xfrm>
          <a:ln/>
        </p:spPr>
      </p:sp>
      <p:sp>
        <p:nvSpPr>
          <p:cNvPr id="97283" name="Rectangle 3"/>
          <p:cNvSpPr>
            <a:spLocks noGrp="1" noChangeArrowheads="1"/>
          </p:cNvSpPr>
          <p:nvPr>
            <p:ph type="body" idx="1"/>
          </p:nvPr>
        </p:nvSpPr>
        <p:spPr>
          <a:xfrm>
            <a:off x="914400" y="4347148"/>
            <a:ext cx="5029200" cy="4122295"/>
          </a:xfrm>
        </p:spPr>
        <p:txBody>
          <a:bodyPr/>
          <a:lstStyle/>
          <a:p>
            <a:r>
              <a:rPr lang="en-US"/>
              <a:t>This slide shows several ways to collect data.  You have no doubt been exposed to one or more of these methods in the past.  More importantly, you may have used one or more of these.  They all have their own peculiar pluses and minuses.  </a:t>
            </a:r>
          </a:p>
          <a:p>
            <a:r>
              <a:rPr lang="en-US"/>
              <a:t> I make a distinction here between surveys and questionnaires. Just think of the old familiar course evaluation form that you always get at the end of courses at SU.  The top part, where you fill in the little dots, is what I think of as a survey. The bottom, where there are "free-form" questions, is what I think of as a questionnaire. </a:t>
            </a:r>
          </a:p>
        </p:txBody>
      </p:sp>
      <p:sp>
        <p:nvSpPr>
          <p:cNvPr id="2" name="Date Placeholder 1"/>
          <p:cNvSpPr>
            <a:spLocks noGrp="1"/>
          </p:cNvSpPr>
          <p:nvPr>
            <p:ph type="dt" idx="10"/>
          </p:nvPr>
        </p:nvSpPr>
        <p:spPr/>
        <p:txBody>
          <a:bodyPr/>
          <a:lstStyle/>
          <a:p>
            <a:fld id="{0D984536-917D-4534-BE55-F3BF662B1B36}" type="datetime1">
              <a:rPr lang="en-US" smtClean="0"/>
              <a:t>9/24/2021</a:t>
            </a:fld>
            <a:endParaRPr lang="en-US"/>
          </a:p>
        </p:txBody>
      </p:sp>
      <p:sp>
        <p:nvSpPr>
          <p:cNvPr id="3" name="Footer Placeholder 2"/>
          <p:cNvSpPr>
            <a:spLocks noGrp="1"/>
          </p:cNvSpPr>
          <p:nvPr>
            <p:ph type="ftr" sz="quarter" idx="11"/>
          </p:nvPr>
        </p:nvSpPr>
        <p:spPr/>
        <p:txBody>
          <a:bodyPr/>
          <a:lstStyle/>
          <a:p>
            <a:r>
              <a:rPr lang="en-US"/>
              <a:t>(C) Dr. M. L. Kaarst-Brown, Syracuse University</a:t>
            </a:r>
          </a:p>
        </p:txBody>
      </p:sp>
      <p:sp>
        <p:nvSpPr>
          <p:cNvPr id="4" name="Header Placeholder 3"/>
          <p:cNvSpPr>
            <a:spLocks noGrp="1"/>
          </p:cNvSpPr>
          <p:nvPr>
            <p:ph type="hdr" sz="quarter" idx="12"/>
          </p:nvPr>
        </p:nvSpPr>
        <p:spPr/>
        <p:txBody>
          <a:bodyPr/>
          <a:lstStyle/>
          <a:p>
            <a:r>
              <a:rPr lang="en-US"/>
              <a:t>IST 625/425 Enterprise Risk Management</a:t>
            </a:r>
          </a:p>
        </p:txBody>
      </p:sp>
    </p:spTree>
    <p:extLst>
      <p:ext uri="{BB962C8B-B14F-4D97-AF65-F5344CB8AC3E}">
        <p14:creationId xmlns:p14="http://schemas.microsoft.com/office/powerpoint/2010/main" val="42784108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1E7196-C843-47CA-9A3C-3912534A4631}" type="slidenum">
              <a:rPr lang="en-US"/>
              <a:pPr/>
              <a:t>12</a:t>
            </a:fld>
            <a:endParaRPr lang="en-US"/>
          </a:p>
        </p:txBody>
      </p:sp>
      <p:sp>
        <p:nvSpPr>
          <p:cNvPr id="99330" name="Rectangle 2"/>
          <p:cNvSpPr>
            <a:spLocks noGrp="1" noRot="1" noChangeAspect="1" noChangeArrowheads="1" noTextEdit="1"/>
          </p:cNvSpPr>
          <p:nvPr>
            <p:ph type="sldImg"/>
          </p:nvPr>
        </p:nvSpPr>
        <p:spPr>
          <a:xfrm>
            <a:off x="1130300" y="674688"/>
            <a:ext cx="4597400" cy="3448050"/>
          </a:xfrm>
          <a:ln/>
        </p:spPr>
      </p:sp>
      <p:sp>
        <p:nvSpPr>
          <p:cNvPr id="99331" name="Rectangle 3"/>
          <p:cNvSpPr>
            <a:spLocks noGrp="1" noChangeArrowheads="1"/>
          </p:cNvSpPr>
          <p:nvPr>
            <p:ph type="body" idx="1"/>
          </p:nvPr>
        </p:nvSpPr>
        <p:spPr>
          <a:xfrm>
            <a:off x="914400" y="4347148"/>
            <a:ext cx="5029200" cy="4122295"/>
          </a:xfrm>
        </p:spPr>
        <p:txBody>
          <a:bodyPr/>
          <a:lstStyle/>
          <a:p>
            <a:r>
              <a:rPr lang="en-US"/>
              <a:t>We've already talked about the pros and cons of some of the data collection methods. This slide provides some other characteristics noticed in the past by researchers. Myers focuses on interviews and focus group meetings, as do Barton, Walker and Shenkir. Tom Peltier has also emphasized the focus group method in his risk analysis, but this is best where you are trying to generate change or encourage consensus around issues. Similar to the scenario work we will be doing in class in a few weeks. </a:t>
            </a:r>
          </a:p>
          <a:p>
            <a:r>
              <a:rPr lang="en-US"/>
              <a:t>Focus groups, if they can be organized, provide the unique opportunity to see how members of the organization agree or disagree about various aspects of risk -- a built-in comparison and contrast as seen by the organizational members. The same thing can be done with surveys and questionnaires using a Delphi technique. The Delphi technique has several rounds of questionnaires with reporting back on responses. This allows reflection and narrowing down to key issues on which there is some agreement. Some of you may be familiar with this technique, but it is beyond the intent of this project. </a:t>
            </a:r>
          </a:p>
        </p:txBody>
      </p:sp>
    </p:spTree>
    <p:extLst>
      <p:ext uri="{BB962C8B-B14F-4D97-AF65-F5344CB8AC3E}">
        <p14:creationId xmlns:p14="http://schemas.microsoft.com/office/powerpoint/2010/main" val="14441002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927FBB-1E83-438C-83B5-449D3347E32E}" type="slidenum">
              <a:rPr lang="en-US"/>
              <a:pPr/>
              <a:t>13</a:t>
            </a:fld>
            <a:endParaRPr lang="en-US"/>
          </a:p>
        </p:txBody>
      </p:sp>
      <p:sp>
        <p:nvSpPr>
          <p:cNvPr id="101378" name="Rectangle 2"/>
          <p:cNvSpPr>
            <a:spLocks noGrp="1" noRot="1" noChangeAspect="1" noChangeArrowheads="1" noTextEdit="1"/>
          </p:cNvSpPr>
          <p:nvPr>
            <p:ph type="sldImg"/>
          </p:nvPr>
        </p:nvSpPr>
        <p:spPr>
          <a:xfrm>
            <a:off x="1130300" y="674688"/>
            <a:ext cx="4597400" cy="3448050"/>
          </a:xfrm>
          <a:ln/>
        </p:spPr>
      </p:sp>
      <p:sp>
        <p:nvSpPr>
          <p:cNvPr id="101379" name="Rectangle 3"/>
          <p:cNvSpPr>
            <a:spLocks noGrp="1" noChangeArrowheads="1"/>
          </p:cNvSpPr>
          <p:nvPr>
            <p:ph type="body" idx="1"/>
          </p:nvPr>
        </p:nvSpPr>
        <p:spPr>
          <a:xfrm>
            <a:off x="914400" y="4347148"/>
            <a:ext cx="5029200" cy="4122295"/>
          </a:xfrm>
        </p:spPr>
        <p:txBody>
          <a:bodyPr>
            <a:normAutofit lnSpcReduction="10000"/>
          </a:bodyPr>
          <a:lstStyle/>
          <a:p>
            <a:r>
              <a:rPr lang="en-US"/>
              <a:t>As a general rule, you can ask more questions in surveys and questionnaires, but you get very little depth, explanation</a:t>
            </a:r>
            <a:r>
              <a:rPr lang="en-US" baseline="0"/>
              <a:t> or context</a:t>
            </a:r>
            <a:r>
              <a:rPr lang="en-US"/>
              <a:t>.  </a:t>
            </a:r>
          </a:p>
          <a:p>
            <a:endParaRPr lang="en-US"/>
          </a:p>
          <a:p>
            <a:r>
              <a:rPr lang="en-US"/>
              <a:t>With interviews you ask fewer questions, but you get more depth. There are three traps to avoid.  One is to have a survey or questionnaire with too many questions.  For instance it would be tempting to construct a survey form with all the questions in Appendix A of the Barton et al. book.  The average person will throw such a survey into the trash very quickly.   </a:t>
            </a:r>
          </a:p>
          <a:p>
            <a:r>
              <a:rPr lang="en-US"/>
              <a:t>Another is to do a survey and/or questionnaire and have one or more inane or confusing questions.  </a:t>
            </a:r>
          </a:p>
          <a:p>
            <a:endParaRPr lang="en-US"/>
          </a:p>
          <a:p>
            <a:r>
              <a:rPr lang="en-US"/>
              <a:t>Finally, in face-to-face interviews be careful of getting bogged down at first in the unimportant questions to the extent that you do not make it to the important ones. For example, you may ask a question like, "How long has this  organization been in business."  You expect a short answer back, but the person will go on for ten minutes trying to answer that one question because the  organization has a complicated history. </a:t>
            </a:r>
          </a:p>
          <a:p>
            <a:r>
              <a:rPr lang="en-US"/>
              <a:t>Prioritize your questions. At the end of the interview, ask if you may contact them by phone or email to confirm points if needed or ask a few additional questions for clarification.</a:t>
            </a:r>
          </a:p>
          <a:p>
            <a:endParaRPr lang="en-US"/>
          </a:p>
          <a:p>
            <a:r>
              <a:rPr lang="en-US"/>
              <a:t>Be respectful of your interviewees time! They are doing you a favor and taking precious time away from their business activities.</a:t>
            </a:r>
          </a:p>
          <a:p>
            <a:r>
              <a:rPr lang="en-US"/>
              <a:t> </a:t>
            </a:r>
          </a:p>
        </p:txBody>
      </p:sp>
      <p:sp>
        <p:nvSpPr>
          <p:cNvPr id="2" name="Date Placeholder 1"/>
          <p:cNvSpPr>
            <a:spLocks noGrp="1"/>
          </p:cNvSpPr>
          <p:nvPr>
            <p:ph type="dt" idx="10"/>
          </p:nvPr>
        </p:nvSpPr>
        <p:spPr/>
        <p:txBody>
          <a:bodyPr/>
          <a:lstStyle/>
          <a:p>
            <a:fld id="{298541F3-983F-4482-9EB9-1F7C6E748073}" type="datetime1">
              <a:rPr lang="en-US" smtClean="0"/>
              <a:t>9/24/2021</a:t>
            </a:fld>
            <a:endParaRPr lang="en-US"/>
          </a:p>
        </p:txBody>
      </p:sp>
      <p:sp>
        <p:nvSpPr>
          <p:cNvPr id="3" name="Footer Placeholder 2"/>
          <p:cNvSpPr>
            <a:spLocks noGrp="1"/>
          </p:cNvSpPr>
          <p:nvPr>
            <p:ph type="ftr" sz="quarter" idx="11"/>
          </p:nvPr>
        </p:nvSpPr>
        <p:spPr/>
        <p:txBody>
          <a:bodyPr/>
          <a:lstStyle/>
          <a:p>
            <a:r>
              <a:rPr lang="en-US"/>
              <a:t>(C) Dr. M. L. Kaarst-Brown, Syracuse University</a:t>
            </a:r>
          </a:p>
        </p:txBody>
      </p:sp>
      <p:sp>
        <p:nvSpPr>
          <p:cNvPr id="4" name="Header Placeholder 3"/>
          <p:cNvSpPr>
            <a:spLocks noGrp="1"/>
          </p:cNvSpPr>
          <p:nvPr>
            <p:ph type="hdr" sz="quarter" idx="12"/>
          </p:nvPr>
        </p:nvSpPr>
        <p:spPr/>
        <p:txBody>
          <a:bodyPr/>
          <a:lstStyle/>
          <a:p>
            <a:r>
              <a:rPr lang="en-US"/>
              <a:t>IST 625/425 Enterprise Risk Management</a:t>
            </a:r>
          </a:p>
        </p:txBody>
      </p:sp>
    </p:spTree>
    <p:extLst>
      <p:ext uri="{BB962C8B-B14F-4D97-AF65-F5344CB8AC3E}">
        <p14:creationId xmlns:p14="http://schemas.microsoft.com/office/powerpoint/2010/main" val="18434909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E6C6B0-DB72-4B38-8099-EF93608453F5}" type="slidenum">
              <a:rPr lang="en-US"/>
              <a:pPr/>
              <a:t>14</a:t>
            </a:fld>
            <a:endParaRPr lang="en-US"/>
          </a:p>
        </p:txBody>
      </p:sp>
      <p:sp>
        <p:nvSpPr>
          <p:cNvPr id="103426" name="Rectangle 2"/>
          <p:cNvSpPr>
            <a:spLocks noGrp="1" noRot="1" noChangeAspect="1" noChangeArrowheads="1" noTextEdit="1"/>
          </p:cNvSpPr>
          <p:nvPr>
            <p:ph type="sldImg"/>
          </p:nvPr>
        </p:nvSpPr>
        <p:spPr>
          <a:xfrm>
            <a:off x="1130300" y="674688"/>
            <a:ext cx="4597400" cy="3448050"/>
          </a:xfrm>
          <a:ln/>
        </p:spPr>
      </p:sp>
      <p:sp>
        <p:nvSpPr>
          <p:cNvPr id="103427" name="Rectangle 3"/>
          <p:cNvSpPr>
            <a:spLocks noGrp="1" noChangeArrowheads="1"/>
          </p:cNvSpPr>
          <p:nvPr>
            <p:ph type="body" idx="1"/>
          </p:nvPr>
        </p:nvSpPr>
        <p:spPr>
          <a:xfrm>
            <a:off x="914400" y="4347148"/>
            <a:ext cx="5029200" cy="4122295"/>
          </a:xfrm>
        </p:spPr>
        <p:txBody>
          <a:bodyPr/>
          <a:lstStyle/>
          <a:p>
            <a:r>
              <a:rPr lang="en-US"/>
              <a:t>Your analysis will be determined by several conditions.  You may discover some key conclusions early on, and the rest of the time is spent just getting a greater understanding of the situation.  You may take a strategy of focusing on several key questions.  It is perfectly okay to work backward from your planned presentation.  That is, you consider what sorts of things you want to be able to tell the world, then you collect data and analyze it with that viewpoint in mind.  Finally, your analytical process will be impacted by the data collection that you choose.  For example, the use of surveys and questionnaires entails that the collection and analysis are two distinct phases (and can be done by different people).  The use of interviews or focus groups means that the collection and analysis are intertwined because humans (you) just naturally engage in analysis when someone speaks to them.</a:t>
            </a:r>
          </a:p>
        </p:txBody>
      </p:sp>
      <p:sp>
        <p:nvSpPr>
          <p:cNvPr id="2" name="Date Placeholder 1"/>
          <p:cNvSpPr>
            <a:spLocks noGrp="1"/>
          </p:cNvSpPr>
          <p:nvPr>
            <p:ph type="dt" idx="10"/>
          </p:nvPr>
        </p:nvSpPr>
        <p:spPr/>
        <p:txBody>
          <a:bodyPr/>
          <a:lstStyle/>
          <a:p>
            <a:fld id="{1798BF00-B384-4FA5-93EB-55B5B62AFB75}" type="datetime1">
              <a:rPr lang="en-US" smtClean="0"/>
              <a:t>9/24/2021</a:t>
            </a:fld>
            <a:endParaRPr lang="en-US"/>
          </a:p>
        </p:txBody>
      </p:sp>
      <p:sp>
        <p:nvSpPr>
          <p:cNvPr id="3" name="Footer Placeholder 2"/>
          <p:cNvSpPr>
            <a:spLocks noGrp="1"/>
          </p:cNvSpPr>
          <p:nvPr>
            <p:ph type="ftr" sz="quarter" idx="11"/>
          </p:nvPr>
        </p:nvSpPr>
        <p:spPr/>
        <p:txBody>
          <a:bodyPr/>
          <a:lstStyle/>
          <a:p>
            <a:r>
              <a:rPr lang="en-US"/>
              <a:t>(C) Dr. M. L. Kaarst-Brown, Syracuse University</a:t>
            </a:r>
          </a:p>
        </p:txBody>
      </p:sp>
      <p:sp>
        <p:nvSpPr>
          <p:cNvPr id="4" name="Header Placeholder 3"/>
          <p:cNvSpPr>
            <a:spLocks noGrp="1"/>
          </p:cNvSpPr>
          <p:nvPr>
            <p:ph type="hdr" sz="quarter" idx="12"/>
          </p:nvPr>
        </p:nvSpPr>
        <p:spPr/>
        <p:txBody>
          <a:bodyPr/>
          <a:lstStyle/>
          <a:p>
            <a:r>
              <a:rPr lang="en-US"/>
              <a:t>IST 625/425 Enterprise Risk Management</a:t>
            </a:r>
          </a:p>
        </p:txBody>
      </p:sp>
    </p:spTree>
    <p:extLst>
      <p:ext uri="{BB962C8B-B14F-4D97-AF65-F5344CB8AC3E}">
        <p14:creationId xmlns:p14="http://schemas.microsoft.com/office/powerpoint/2010/main" val="39235024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4D1956-A140-4C0E-BCC2-F3AFD13C4BF6}" type="slidenum">
              <a:rPr lang="en-US"/>
              <a:pPr/>
              <a:t>15</a:t>
            </a:fld>
            <a:endParaRPr lang="en-US"/>
          </a:p>
        </p:txBody>
      </p:sp>
      <p:sp>
        <p:nvSpPr>
          <p:cNvPr id="113666" name="Rectangle 2"/>
          <p:cNvSpPr>
            <a:spLocks noGrp="1" noRot="1" noChangeAspect="1" noChangeArrowheads="1" noTextEdit="1"/>
          </p:cNvSpPr>
          <p:nvPr>
            <p:ph type="sldImg"/>
          </p:nvPr>
        </p:nvSpPr>
        <p:spPr>
          <a:xfrm>
            <a:off x="1130300" y="674688"/>
            <a:ext cx="4597400" cy="3448050"/>
          </a:xfrm>
          <a:ln/>
        </p:spPr>
      </p:sp>
      <p:sp>
        <p:nvSpPr>
          <p:cNvPr id="113667" name="Rectangle 3"/>
          <p:cNvSpPr>
            <a:spLocks noGrp="1" noChangeArrowheads="1"/>
          </p:cNvSpPr>
          <p:nvPr>
            <p:ph type="body" idx="1"/>
          </p:nvPr>
        </p:nvSpPr>
        <p:spPr>
          <a:xfrm>
            <a:off x="914400" y="4347148"/>
            <a:ext cx="5029200" cy="4122295"/>
          </a:xfrm>
        </p:spPr>
        <p:txBody>
          <a:bodyPr/>
          <a:lstStyle/>
          <a:p>
            <a:r>
              <a:rPr lang="en-US">
                <a:latin typeface="Tahoma" pitchFamily="34" charset="0"/>
              </a:rPr>
              <a:t>It is important to keep an open dialogue not only with your teammates, but also with the instructor and the teaching assistant. Keep us informed about your progress though the various steps in your study (planning, analysis, etc.)</a:t>
            </a:r>
          </a:p>
          <a:p>
            <a:r>
              <a:rPr lang="en-US">
                <a:latin typeface="Tahoma" pitchFamily="34" charset="0"/>
              </a:rPr>
              <a:t>There are some basic parts to your final report. Keep in mind that you may want to use some tables and charts to present data or analysis in a more organized and concise format.</a:t>
            </a:r>
          </a:p>
        </p:txBody>
      </p:sp>
      <p:sp>
        <p:nvSpPr>
          <p:cNvPr id="2" name="Date Placeholder 1"/>
          <p:cNvSpPr>
            <a:spLocks noGrp="1"/>
          </p:cNvSpPr>
          <p:nvPr>
            <p:ph type="dt" idx="10"/>
          </p:nvPr>
        </p:nvSpPr>
        <p:spPr/>
        <p:txBody>
          <a:bodyPr/>
          <a:lstStyle/>
          <a:p>
            <a:fld id="{1BC89D95-1BF7-4CCD-94B9-77B1B033EDF7}" type="datetime1">
              <a:rPr lang="en-US" smtClean="0"/>
              <a:t>9/24/2021</a:t>
            </a:fld>
            <a:endParaRPr lang="en-US"/>
          </a:p>
        </p:txBody>
      </p:sp>
      <p:sp>
        <p:nvSpPr>
          <p:cNvPr id="3" name="Footer Placeholder 2"/>
          <p:cNvSpPr>
            <a:spLocks noGrp="1"/>
          </p:cNvSpPr>
          <p:nvPr>
            <p:ph type="ftr" sz="quarter" idx="11"/>
          </p:nvPr>
        </p:nvSpPr>
        <p:spPr/>
        <p:txBody>
          <a:bodyPr/>
          <a:lstStyle/>
          <a:p>
            <a:r>
              <a:rPr lang="en-US"/>
              <a:t>(C) Dr. M. L. Kaarst-Brown, Syracuse University</a:t>
            </a:r>
          </a:p>
        </p:txBody>
      </p:sp>
      <p:sp>
        <p:nvSpPr>
          <p:cNvPr id="4" name="Header Placeholder 3"/>
          <p:cNvSpPr>
            <a:spLocks noGrp="1"/>
          </p:cNvSpPr>
          <p:nvPr>
            <p:ph type="hdr" sz="quarter" idx="12"/>
          </p:nvPr>
        </p:nvSpPr>
        <p:spPr/>
        <p:txBody>
          <a:bodyPr/>
          <a:lstStyle/>
          <a:p>
            <a:r>
              <a:rPr lang="en-US"/>
              <a:t>IST 625/425 Enterprise Risk Management</a:t>
            </a:r>
          </a:p>
        </p:txBody>
      </p:sp>
    </p:spTree>
    <p:extLst>
      <p:ext uri="{BB962C8B-B14F-4D97-AF65-F5344CB8AC3E}">
        <p14:creationId xmlns:p14="http://schemas.microsoft.com/office/powerpoint/2010/main" val="19182802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881A89-C1D4-4FB0-8D7D-80D1FF7BBECE}" type="slidenum">
              <a:rPr lang="en-US"/>
              <a:pPr/>
              <a:t>16</a:t>
            </a:fld>
            <a:endParaRPr lang="en-US"/>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normAutofit lnSpcReduction="10000"/>
          </a:bodyPr>
          <a:lstStyle/>
          <a:p>
            <a:r>
              <a:rPr lang="en-US">
                <a:latin typeface="Tahoma" pitchFamily="34" charset="0"/>
              </a:rPr>
              <a:t>First, you will want to have an introduction to share the purpose of your report. A reader should understand from the beginning what the purpose of the report is and what it is about.</a:t>
            </a:r>
          </a:p>
          <a:p>
            <a:r>
              <a:rPr lang="en-US">
                <a:latin typeface="Tahoma" pitchFamily="34" charset="0"/>
              </a:rPr>
              <a:t>You will also want to have a background section that presents case study basics about your organization. Refer to the cases in the Barton, Walker and Shenkir book to get some ideas.</a:t>
            </a:r>
          </a:p>
          <a:p>
            <a:r>
              <a:rPr lang="en-US">
                <a:latin typeface="Tahoma" pitchFamily="34" charset="0"/>
              </a:rPr>
              <a:t>Although the next section may seem out of place, given that you had to do some research to gather information on the  organization’s background, it is important to have a formal methods section. This research methods section explains to the reader how you went about gathering your data. For example, did you complete a site visit to observe the business in operation? Did you use interviews and an email questionnaire with follow-up questions? You may want to share with the reader some of the strengths and weakness, or challenges that you faced in data collection or analysis.</a:t>
            </a:r>
          </a:p>
          <a:p>
            <a:endParaRPr lang="en-US">
              <a:latin typeface="Tahoma" pitchFamily="34" charset="0"/>
            </a:endParaRPr>
          </a:p>
          <a:p>
            <a:r>
              <a:rPr lang="en-US">
                <a:latin typeface="Tahoma" pitchFamily="34" charset="0"/>
              </a:rPr>
              <a:t>Your background section provides information about the  organization, its history, its products and services. However, you will also want to present some important facts that the reader needs to know about the  organization’s risk situation or management activities so that the reader can follow your analysis and recommendations. If you present all this information in the background, then you will want to use subheadings to separate key points. You may also want to move the research section ahead of the background or put it in an appendix.</a:t>
            </a:r>
          </a:p>
          <a:p>
            <a:endParaRPr lang="en-US">
              <a:latin typeface="Tahoma" pitchFamily="34" charset="0"/>
            </a:endParaRPr>
          </a:p>
        </p:txBody>
      </p:sp>
      <p:sp>
        <p:nvSpPr>
          <p:cNvPr id="2" name="Date Placeholder 1"/>
          <p:cNvSpPr>
            <a:spLocks noGrp="1"/>
          </p:cNvSpPr>
          <p:nvPr>
            <p:ph type="dt" idx="10"/>
          </p:nvPr>
        </p:nvSpPr>
        <p:spPr/>
        <p:txBody>
          <a:bodyPr/>
          <a:lstStyle/>
          <a:p>
            <a:fld id="{5E10D11D-B249-46C3-8AF5-11F3083A231B}" type="datetime1">
              <a:rPr lang="en-US" smtClean="0"/>
              <a:t>9/24/2021</a:t>
            </a:fld>
            <a:endParaRPr lang="en-US"/>
          </a:p>
        </p:txBody>
      </p:sp>
      <p:sp>
        <p:nvSpPr>
          <p:cNvPr id="3" name="Footer Placeholder 2"/>
          <p:cNvSpPr>
            <a:spLocks noGrp="1"/>
          </p:cNvSpPr>
          <p:nvPr>
            <p:ph type="ftr" sz="quarter" idx="11"/>
          </p:nvPr>
        </p:nvSpPr>
        <p:spPr/>
        <p:txBody>
          <a:bodyPr/>
          <a:lstStyle/>
          <a:p>
            <a:r>
              <a:rPr lang="en-US"/>
              <a:t>(C) Dr. M. L. Kaarst-Brown, Syracuse University</a:t>
            </a:r>
          </a:p>
        </p:txBody>
      </p:sp>
      <p:sp>
        <p:nvSpPr>
          <p:cNvPr id="4" name="Header Placeholder 3"/>
          <p:cNvSpPr>
            <a:spLocks noGrp="1"/>
          </p:cNvSpPr>
          <p:nvPr>
            <p:ph type="hdr" sz="quarter" idx="12"/>
          </p:nvPr>
        </p:nvSpPr>
        <p:spPr/>
        <p:txBody>
          <a:bodyPr/>
          <a:lstStyle/>
          <a:p>
            <a:r>
              <a:rPr lang="en-US"/>
              <a:t>IST 625/425 Enterprise Risk Management</a:t>
            </a:r>
          </a:p>
        </p:txBody>
      </p:sp>
    </p:spTree>
    <p:extLst>
      <p:ext uri="{BB962C8B-B14F-4D97-AF65-F5344CB8AC3E}">
        <p14:creationId xmlns:p14="http://schemas.microsoft.com/office/powerpoint/2010/main" val="11009222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E92D5C-B352-4233-9359-F76FE2263B4D}" type="slidenum">
              <a:rPr lang="en-US"/>
              <a:pPr/>
              <a:t>17</a:t>
            </a:fld>
            <a:endParaRPr lang="en-US"/>
          </a:p>
        </p:txBody>
      </p:sp>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p:txBody>
          <a:bodyPr/>
          <a:lstStyle/>
          <a:p>
            <a:r>
              <a:rPr lang="en-US">
                <a:latin typeface="Tahoma" pitchFamily="34" charset="0"/>
              </a:rPr>
              <a:t>Many times, students stop at reporting raw facts and fail to think about what these facts mean. You need to do more than just present facts; you need to present a comprehensive analysis and the conclusions you have drawn. I sometimes refer to this as the interpretation stage: It answers the questions “So what does all this mean anyway?” and “Why should we care about this information”?</a:t>
            </a:r>
          </a:p>
          <a:p>
            <a:r>
              <a:rPr lang="en-US">
                <a:latin typeface="Tahoma" pitchFamily="34" charset="0"/>
              </a:rPr>
              <a:t>Your recommendations</a:t>
            </a:r>
            <a:r>
              <a:rPr lang="en-US"/>
              <a:t> should consider three audiences: Advice to the  organization you studied, advise to other companies in this industry or organization’s of a similar size if a small business, and general advise or lessons learned for any organization. The Analysis, Conclusions and Recommendation sections should be at least one third to one half of the report. Draw upon framework, graphs, contributing factors diagrams, risk maps and other tools learned to present your analysis.</a:t>
            </a:r>
          </a:p>
          <a:p>
            <a:endParaRPr lang="en-US"/>
          </a:p>
          <a:p>
            <a:r>
              <a:rPr lang="en-US"/>
              <a:t>Your project report communicates what you did and what you found when you did it. It serves as a confirmation that you got your facts right, and also presents new information useful to the  organization based on your analysis of the facts. </a:t>
            </a:r>
          </a:p>
          <a:p>
            <a:endParaRPr lang="en-US"/>
          </a:p>
          <a:p>
            <a:r>
              <a:rPr lang="en-US"/>
              <a:t>Don’t forget to cite your sources throughout your document using proper style. Also, remember to compile your bibliography so that others can easily locate your sources for additional information. Up to 10% of your report grade will be based on supporting your facts and providing a proper citations.</a:t>
            </a:r>
          </a:p>
          <a:p>
            <a:endParaRPr lang="en-US"/>
          </a:p>
          <a:p>
            <a:endParaRPr lang="en-US"/>
          </a:p>
        </p:txBody>
      </p:sp>
      <p:sp>
        <p:nvSpPr>
          <p:cNvPr id="2" name="Date Placeholder 1"/>
          <p:cNvSpPr>
            <a:spLocks noGrp="1"/>
          </p:cNvSpPr>
          <p:nvPr>
            <p:ph type="dt" idx="10"/>
          </p:nvPr>
        </p:nvSpPr>
        <p:spPr/>
        <p:txBody>
          <a:bodyPr/>
          <a:lstStyle/>
          <a:p>
            <a:fld id="{457C2A95-FBE7-4AA8-A53A-28F8E43A45DB}" type="datetime1">
              <a:rPr lang="en-US" smtClean="0"/>
              <a:t>9/24/2021</a:t>
            </a:fld>
            <a:endParaRPr lang="en-US"/>
          </a:p>
        </p:txBody>
      </p:sp>
      <p:sp>
        <p:nvSpPr>
          <p:cNvPr id="3" name="Footer Placeholder 2"/>
          <p:cNvSpPr>
            <a:spLocks noGrp="1"/>
          </p:cNvSpPr>
          <p:nvPr>
            <p:ph type="ftr" sz="quarter" idx="11"/>
          </p:nvPr>
        </p:nvSpPr>
        <p:spPr/>
        <p:txBody>
          <a:bodyPr/>
          <a:lstStyle/>
          <a:p>
            <a:r>
              <a:rPr lang="en-US"/>
              <a:t>(C) Dr. M. L. Kaarst-Brown, Syracuse University</a:t>
            </a:r>
          </a:p>
        </p:txBody>
      </p:sp>
      <p:sp>
        <p:nvSpPr>
          <p:cNvPr id="4" name="Header Placeholder 3"/>
          <p:cNvSpPr>
            <a:spLocks noGrp="1"/>
          </p:cNvSpPr>
          <p:nvPr>
            <p:ph type="hdr" sz="quarter" idx="12"/>
          </p:nvPr>
        </p:nvSpPr>
        <p:spPr/>
        <p:txBody>
          <a:bodyPr/>
          <a:lstStyle/>
          <a:p>
            <a:r>
              <a:rPr lang="en-US"/>
              <a:t>IST 625/425 Enterprise Risk Management</a:t>
            </a:r>
          </a:p>
        </p:txBody>
      </p:sp>
    </p:spTree>
    <p:extLst>
      <p:ext uri="{BB962C8B-B14F-4D97-AF65-F5344CB8AC3E}">
        <p14:creationId xmlns:p14="http://schemas.microsoft.com/office/powerpoint/2010/main" val="22545664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1ED45B-EB2A-4783-BF6C-58F114EFE1F1}" type="slidenum">
              <a:rPr lang="en-US"/>
              <a:pPr/>
              <a:t>18</a:t>
            </a:fld>
            <a:endParaRPr lang="en-US"/>
          </a:p>
        </p:txBody>
      </p:sp>
      <p:sp>
        <p:nvSpPr>
          <p:cNvPr id="119810" name="Rectangle 2"/>
          <p:cNvSpPr>
            <a:spLocks noGrp="1" noRot="1" noChangeAspect="1" noChangeArrowheads="1" noTextEdit="1"/>
          </p:cNvSpPr>
          <p:nvPr>
            <p:ph type="sldImg"/>
          </p:nvPr>
        </p:nvSpPr>
        <p:spPr>
          <a:xfrm>
            <a:off x="1130300" y="674688"/>
            <a:ext cx="4597400" cy="3448050"/>
          </a:xfrm>
          <a:ln/>
        </p:spPr>
      </p:sp>
      <p:sp>
        <p:nvSpPr>
          <p:cNvPr id="119811" name="Rectangle 3"/>
          <p:cNvSpPr>
            <a:spLocks noGrp="1" noChangeArrowheads="1"/>
          </p:cNvSpPr>
          <p:nvPr>
            <p:ph type="body" idx="1"/>
          </p:nvPr>
        </p:nvSpPr>
        <p:spPr>
          <a:xfrm>
            <a:off x="914400" y="4347148"/>
            <a:ext cx="5029200" cy="4122295"/>
          </a:xfrm>
        </p:spPr>
        <p:txBody>
          <a:bodyPr>
            <a:normAutofit lnSpcReduction="10000"/>
          </a:bodyPr>
          <a:lstStyle/>
          <a:p>
            <a:r>
              <a:rPr lang="en-US"/>
              <a:t>Here are some points to cover in your project. These points should look familiar as they follow the basic framework we have been using to analyze the cases in the book.</a:t>
            </a:r>
          </a:p>
          <a:p>
            <a:r>
              <a:rPr lang="en-US">
                <a:latin typeface="Tahoma" pitchFamily="34" charset="0"/>
              </a:rPr>
              <a:t>First, seek out information about the history and background of the organization</a:t>
            </a:r>
          </a:p>
          <a:p>
            <a:r>
              <a:rPr lang="en-US">
                <a:latin typeface="Tahoma" pitchFamily="34" charset="0"/>
              </a:rPr>
              <a:t>You will also want to know why the  organization began a risk project or why they have not? If they take an Enterprise-wide Risk Management approach, discover why ERM was initiated?</a:t>
            </a:r>
          </a:p>
          <a:p>
            <a:r>
              <a:rPr lang="en-US">
                <a:latin typeface="Tahoma" pitchFamily="34" charset="0"/>
              </a:rPr>
              <a:t>What is the infrastructure or process used to pursue risk management? If they do not have a formal process, what do they do instead to identify and manage risk? For example, do they count on their insurance agent to help them identify certain types of risk? Is there a Head Office that does this for all the subsidiary companies?</a:t>
            </a:r>
          </a:p>
          <a:p>
            <a:endParaRPr lang="en-US">
              <a:latin typeface="Tahoma" pitchFamily="34" charset="0"/>
            </a:endParaRPr>
          </a:p>
          <a:p>
            <a:r>
              <a:rPr lang="en-US">
                <a:latin typeface="Tahoma" pitchFamily="34" charset="0"/>
              </a:rPr>
              <a:t>Other questions include: What is the nature of the risks identified?</a:t>
            </a:r>
          </a:p>
          <a:p>
            <a:r>
              <a:rPr lang="en-US">
                <a:latin typeface="Tahoma" pitchFamily="34" charset="0"/>
              </a:rPr>
              <a:t>How do they measure and monitor these risks?  (week 7)</a:t>
            </a:r>
          </a:p>
          <a:p>
            <a:r>
              <a:rPr lang="en-US">
                <a:latin typeface="Tahoma" pitchFamily="34" charset="0"/>
              </a:rPr>
              <a:t>What actions does the organization take to mitigate, transfer, and share risks?</a:t>
            </a:r>
          </a:p>
          <a:p>
            <a:r>
              <a:rPr lang="en-US">
                <a:latin typeface="Tahoma" pitchFamily="34" charset="0"/>
              </a:rPr>
              <a:t>What contingency plans are in place to handle residual</a:t>
            </a:r>
            <a:r>
              <a:rPr lang="en-US" sz="1400">
                <a:latin typeface="Tahoma" pitchFamily="34" charset="0"/>
              </a:rPr>
              <a:t> risk?</a:t>
            </a:r>
            <a:endParaRPr lang="en-US" sz="1600">
              <a:latin typeface="Tahoma" pitchFamily="34" charset="0"/>
            </a:endParaRPr>
          </a:p>
          <a:p>
            <a:endParaRPr lang="en-US"/>
          </a:p>
          <a:p>
            <a:r>
              <a:rPr lang="en-US"/>
              <a:t>You might consider these your main research questions, and these could form the outline of your paper/presentation.   If so, these would also guide your data collection and analysis.</a:t>
            </a:r>
          </a:p>
        </p:txBody>
      </p:sp>
      <p:sp>
        <p:nvSpPr>
          <p:cNvPr id="2" name="Date Placeholder 1"/>
          <p:cNvSpPr>
            <a:spLocks noGrp="1"/>
          </p:cNvSpPr>
          <p:nvPr>
            <p:ph type="dt" idx="10"/>
          </p:nvPr>
        </p:nvSpPr>
        <p:spPr/>
        <p:txBody>
          <a:bodyPr/>
          <a:lstStyle/>
          <a:p>
            <a:fld id="{D183928E-6A8B-43B2-977B-573F892FE6A5}" type="datetime1">
              <a:rPr lang="en-US" smtClean="0"/>
              <a:t>9/24/2021</a:t>
            </a:fld>
            <a:endParaRPr lang="en-US"/>
          </a:p>
        </p:txBody>
      </p:sp>
      <p:sp>
        <p:nvSpPr>
          <p:cNvPr id="3" name="Footer Placeholder 2"/>
          <p:cNvSpPr>
            <a:spLocks noGrp="1"/>
          </p:cNvSpPr>
          <p:nvPr>
            <p:ph type="ftr" sz="quarter" idx="11"/>
          </p:nvPr>
        </p:nvSpPr>
        <p:spPr/>
        <p:txBody>
          <a:bodyPr/>
          <a:lstStyle/>
          <a:p>
            <a:r>
              <a:rPr lang="en-US"/>
              <a:t>(C) Dr. M. L. Kaarst-Brown, Syracuse University</a:t>
            </a:r>
          </a:p>
        </p:txBody>
      </p:sp>
      <p:sp>
        <p:nvSpPr>
          <p:cNvPr id="4" name="Header Placeholder 3"/>
          <p:cNvSpPr>
            <a:spLocks noGrp="1"/>
          </p:cNvSpPr>
          <p:nvPr>
            <p:ph type="hdr" sz="quarter" idx="12"/>
          </p:nvPr>
        </p:nvSpPr>
        <p:spPr/>
        <p:txBody>
          <a:bodyPr/>
          <a:lstStyle/>
          <a:p>
            <a:r>
              <a:rPr lang="en-US"/>
              <a:t>IST 625/425 Enterprise Risk Management</a:t>
            </a:r>
          </a:p>
        </p:txBody>
      </p:sp>
    </p:spTree>
    <p:extLst>
      <p:ext uri="{BB962C8B-B14F-4D97-AF65-F5344CB8AC3E}">
        <p14:creationId xmlns:p14="http://schemas.microsoft.com/office/powerpoint/2010/main" val="19513654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FEBB46-DE8E-42FA-95AA-4D9A71EFD8AD}" type="slidenum">
              <a:rPr lang="en-US"/>
              <a:pPr/>
              <a:t>19</a:t>
            </a:fld>
            <a:endParaRPr lang="en-US"/>
          </a:p>
        </p:txBody>
      </p:sp>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p:txBody>
          <a:bodyPr/>
          <a:lstStyle/>
          <a:p>
            <a:r>
              <a:rPr lang="en-US">
                <a:latin typeface="Tahoma" pitchFamily="34" charset="0"/>
              </a:rPr>
              <a:t>Focus on the </a:t>
            </a:r>
            <a:r>
              <a:rPr lang="en-US">
                <a:solidFill>
                  <a:srgbClr val="FF3300"/>
                </a:solidFill>
                <a:latin typeface="Tahoma" pitchFamily="34" charset="0"/>
              </a:rPr>
              <a:t>most important and interesting points</a:t>
            </a:r>
            <a:r>
              <a:rPr lang="en-US">
                <a:latin typeface="Tahoma" pitchFamily="34" charset="0"/>
              </a:rPr>
              <a:t> to share for each of the sections of the report</a:t>
            </a:r>
          </a:p>
          <a:p>
            <a:pPr lvl="1"/>
            <a:r>
              <a:rPr lang="en-US">
                <a:latin typeface="Tahoma" pitchFamily="34" charset="0"/>
              </a:rPr>
              <a:t>Your audience doesn’t need every detail</a:t>
            </a:r>
          </a:p>
          <a:p>
            <a:r>
              <a:rPr lang="en-US">
                <a:latin typeface="Tahoma" pitchFamily="34" charset="0"/>
              </a:rPr>
              <a:t>Use charts and graphs to summarize and synthesize key findings</a:t>
            </a:r>
          </a:p>
          <a:p>
            <a:r>
              <a:rPr lang="en-US">
                <a:latin typeface="Tahoma" pitchFamily="34" charset="0"/>
              </a:rPr>
              <a:t>Don’t forget to present your insights and lessons learned</a:t>
            </a:r>
          </a:p>
          <a:p>
            <a:r>
              <a:rPr lang="en-US">
                <a:latin typeface="Tahoma" pitchFamily="34" charset="0"/>
              </a:rPr>
              <a:t>Leave enough time to rehearse your presentation. REHEARSE! REHEARSE! REHEARSE!</a:t>
            </a:r>
          </a:p>
          <a:p>
            <a:endParaRPr lang="en-US"/>
          </a:p>
        </p:txBody>
      </p:sp>
      <p:sp>
        <p:nvSpPr>
          <p:cNvPr id="2" name="Date Placeholder 1"/>
          <p:cNvSpPr>
            <a:spLocks noGrp="1"/>
          </p:cNvSpPr>
          <p:nvPr>
            <p:ph type="dt" idx="10"/>
          </p:nvPr>
        </p:nvSpPr>
        <p:spPr/>
        <p:txBody>
          <a:bodyPr/>
          <a:lstStyle/>
          <a:p>
            <a:fld id="{197ADF07-9F19-4098-AE2E-E90C486EDEE6}" type="datetime1">
              <a:rPr lang="en-US" smtClean="0"/>
              <a:t>9/24/2021</a:t>
            </a:fld>
            <a:endParaRPr lang="en-US"/>
          </a:p>
        </p:txBody>
      </p:sp>
      <p:sp>
        <p:nvSpPr>
          <p:cNvPr id="3" name="Footer Placeholder 2"/>
          <p:cNvSpPr>
            <a:spLocks noGrp="1"/>
          </p:cNvSpPr>
          <p:nvPr>
            <p:ph type="ftr" sz="quarter" idx="11"/>
          </p:nvPr>
        </p:nvSpPr>
        <p:spPr/>
        <p:txBody>
          <a:bodyPr/>
          <a:lstStyle/>
          <a:p>
            <a:r>
              <a:rPr lang="en-US"/>
              <a:t>(C) Dr. M. L. Kaarst-Brown, Syracuse University</a:t>
            </a:r>
          </a:p>
        </p:txBody>
      </p:sp>
      <p:sp>
        <p:nvSpPr>
          <p:cNvPr id="4" name="Header Placeholder 3"/>
          <p:cNvSpPr>
            <a:spLocks noGrp="1"/>
          </p:cNvSpPr>
          <p:nvPr>
            <p:ph type="hdr" sz="quarter" idx="12"/>
          </p:nvPr>
        </p:nvSpPr>
        <p:spPr/>
        <p:txBody>
          <a:bodyPr/>
          <a:lstStyle/>
          <a:p>
            <a:r>
              <a:rPr lang="en-US"/>
              <a:t>IST 625/425 Enterprise Risk Management</a:t>
            </a:r>
          </a:p>
        </p:txBody>
      </p:sp>
    </p:spTree>
    <p:extLst>
      <p:ext uri="{BB962C8B-B14F-4D97-AF65-F5344CB8AC3E}">
        <p14:creationId xmlns:p14="http://schemas.microsoft.com/office/powerpoint/2010/main" val="1584979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will discuss the impact of COVID-19 on the team project and alternative approaches available.</a:t>
            </a:r>
          </a:p>
        </p:txBody>
      </p:sp>
      <p:sp>
        <p:nvSpPr>
          <p:cNvPr id="4" name="Header Placeholder 3"/>
          <p:cNvSpPr>
            <a:spLocks noGrp="1"/>
          </p:cNvSpPr>
          <p:nvPr>
            <p:ph type="hdr" sz="quarter"/>
          </p:nvPr>
        </p:nvSpPr>
        <p:spPr/>
        <p:txBody>
          <a:bodyPr/>
          <a:lstStyle/>
          <a:p>
            <a:r>
              <a:rPr lang="en-US"/>
              <a:t>IST 625/425 Enterprise Risk Management</a:t>
            </a:r>
          </a:p>
        </p:txBody>
      </p:sp>
      <p:sp>
        <p:nvSpPr>
          <p:cNvPr id="5" name="Date Placeholder 4"/>
          <p:cNvSpPr>
            <a:spLocks noGrp="1"/>
          </p:cNvSpPr>
          <p:nvPr>
            <p:ph type="dt" idx="1"/>
          </p:nvPr>
        </p:nvSpPr>
        <p:spPr/>
        <p:txBody>
          <a:bodyPr/>
          <a:lstStyle/>
          <a:p>
            <a:fld id="{955640D3-C363-4A81-B55A-C35122A4FCDA}" type="datetime1">
              <a:rPr lang="en-US" smtClean="0"/>
              <a:t>9/24/2021</a:t>
            </a:fld>
            <a:endParaRPr lang="en-US"/>
          </a:p>
        </p:txBody>
      </p:sp>
      <p:sp>
        <p:nvSpPr>
          <p:cNvPr id="6" name="Footer Placeholder 5"/>
          <p:cNvSpPr>
            <a:spLocks noGrp="1"/>
          </p:cNvSpPr>
          <p:nvPr>
            <p:ph type="ftr" sz="quarter" idx="4"/>
          </p:nvPr>
        </p:nvSpPr>
        <p:spPr/>
        <p:txBody>
          <a:bodyPr/>
          <a:lstStyle/>
          <a:p>
            <a:r>
              <a:rPr lang="en-US"/>
              <a:t>(C) Dr. M. L. Kaarst-Brown, Syracuse University</a:t>
            </a:r>
          </a:p>
        </p:txBody>
      </p:sp>
      <p:sp>
        <p:nvSpPr>
          <p:cNvPr id="7" name="Slide Number Placeholder 6"/>
          <p:cNvSpPr>
            <a:spLocks noGrp="1"/>
          </p:cNvSpPr>
          <p:nvPr>
            <p:ph type="sldNum" sz="quarter" idx="5"/>
          </p:nvPr>
        </p:nvSpPr>
        <p:spPr/>
        <p:txBody>
          <a:bodyPr/>
          <a:lstStyle/>
          <a:p>
            <a:fld id="{8FFFE05C-67D9-4914-AFE9-CA1817D56DE3}" type="slidenum">
              <a:rPr lang="en-US" smtClean="0"/>
              <a:pPr/>
              <a:t>2</a:t>
            </a:fld>
            <a:endParaRPr lang="en-US"/>
          </a:p>
        </p:txBody>
      </p:sp>
    </p:spTree>
    <p:extLst>
      <p:ext uri="{BB962C8B-B14F-4D97-AF65-F5344CB8AC3E}">
        <p14:creationId xmlns:p14="http://schemas.microsoft.com/office/powerpoint/2010/main" val="1981598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objectives are not surprising.  While it would be nice to find an organization that has an established ERM program, it is not realistic to assume that you would do so in the short period of time that you have. The important thing is to gain a good understanding of risks in the organization that you do study. By-products of this project will be learning more about working in teams and a little bit about risk in project management. "The best project managers are the best risk managers."</a:t>
            </a:r>
          </a:p>
          <a:p>
            <a:endParaRPr lang="en-US" dirty="0"/>
          </a:p>
        </p:txBody>
      </p:sp>
      <p:sp>
        <p:nvSpPr>
          <p:cNvPr id="4" name="Header Placeholder 3"/>
          <p:cNvSpPr>
            <a:spLocks noGrp="1"/>
          </p:cNvSpPr>
          <p:nvPr>
            <p:ph type="hdr" sz="quarter" idx="10"/>
          </p:nvPr>
        </p:nvSpPr>
        <p:spPr/>
        <p:txBody>
          <a:bodyPr/>
          <a:lstStyle/>
          <a:p>
            <a:r>
              <a:rPr lang="en-US"/>
              <a:t>IST 625/425 Enterprise Risk Management</a:t>
            </a:r>
          </a:p>
        </p:txBody>
      </p:sp>
      <p:sp>
        <p:nvSpPr>
          <p:cNvPr id="5" name="Date Placeholder 4"/>
          <p:cNvSpPr>
            <a:spLocks noGrp="1"/>
          </p:cNvSpPr>
          <p:nvPr>
            <p:ph type="dt" idx="11"/>
          </p:nvPr>
        </p:nvSpPr>
        <p:spPr/>
        <p:txBody>
          <a:bodyPr/>
          <a:lstStyle/>
          <a:p>
            <a:fld id="{FBF725C4-FA95-494F-833C-2684A5C41326}" type="datetime1">
              <a:rPr lang="en-US" smtClean="0"/>
              <a:t>9/24/2021</a:t>
            </a:fld>
            <a:endParaRPr lang="en-US"/>
          </a:p>
        </p:txBody>
      </p:sp>
      <p:sp>
        <p:nvSpPr>
          <p:cNvPr id="6" name="Footer Placeholder 5"/>
          <p:cNvSpPr>
            <a:spLocks noGrp="1"/>
          </p:cNvSpPr>
          <p:nvPr>
            <p:ph type="ftr" sz="quarter" idx="12"/>
          </p:nvPr>
        </p:nvSpPr>
        <p:spPr/>
        <p:txBody>
          <a:bodyPr/>
          <a:lstStyle/>
          <a:p>
            <a:r>
              <a:rPr lang="en-US"/>
              <a:t>(C) Dr. M. L. Kaarst-Brown, Syracuse University</a:t>
            </a:r>
          </a:p>
        </p:txBody>
      </p:sp>
      <p:sp>
        <p:nvSpPr>
          <p:cNvPr id="7" name="Slide Number Placeholder 6"/>
          <p:cNvSpPr>
            <a:spLocks noGrp="1"/>
          </p:cNvSpPr>
          <p:nvPr>
            <p:ph type="sldNum" sz="quarter" idx="13"/>
          </p:nvPr>
        </p:nvSpPr>
        <p:spPr/>
        <p:txBody>
          <a:bodyPr/>
          <a:lstStyle/>
          <a:p>
            <a:fld id="{8FFFE05C-67D9-4914-AFE9-CA1817D56DE3}" type="slidenum">
              <a:rPr lang="en-US" smtClean="0"/>
              <a:pPr/>
              <a:t>3</a:t>
            </a:fld>
            <a:endParaRPr lang="en-US"/>
          </a:p>
        </p:txBody>
      </p:sp>
    </p:spTree>
    <p:extLst>
      <p:ext uri="{BB962C8B-B14F-4D97-AF65-F5344CB8AC3E}">
        <p14:creationId xmlns:p14="http://schemas.microsoft.com/office/powerpoint/2010/main" val="3064964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171CB4-BBC7-4358-B533-216FBC9B297B}" type="slidenum">
              <a:rPr lang="en-US"/>
              <a:pPr/>
              <a:t>4</a:t>
            </a:fld>
            <a:endParaRPr lang="en-US"/>
          </a:p>
        </p:txBody>
      </p:sp>
      <p:sp>
        <p:nvSpPr>
          <p:cNvPr id="9218" name="Rectangle 2"/>
          <p:cNvSpPr>
            <a:spLocks noGrp="1" noRot="1" noChangeAspect="1" noChangeArrowheads="1" noTextEdit="1"/>
          </p:cNvSpPr>
          <p:nvPr>
            <p:ph type="sldImg"/>
          </p:nvPr>
        </p:nvSpPr>
        <p:spPr>
          <a:xfrm>
            <a:off x="1130300" y="674688"/>
            <a:ext cx="4597400" cy="3448050"/>
          </a:xfrm>
          <a:ln/>
        </p:spPr>
      </p:sp>
      <p:sp>
        <p:nvSpPr>
          <p:cNvPr id="9219" name="Rectangle 3"/>
          <p:cNvSpPr>
            <a:spLocks noGrp="1" noChangeArrowheads="1"/>
          </p:cNvSpPr>
          <p:nvPr>
            <p:ph type="body" idx="1"/>
          </p:nvPr>
        </p:nvSpPr>
        <p:spPr>
          <a:xfrm>
            <a:off x="914400" y="4347148"/>
            <a:ext cx="5029200" cy="4122295"/>
          </a:xfrm>
        </p:spPr>
        <p:txBody>
          <a:bodyPr>
            <a:normAutofit fontScale="85000" lnSpcReduction="20000"/>
          </a:bodyPr>
          <a:lstStyle/>
          <a:p>
            <a:pPr marL="228600" indent="-228600"/>
            <a:r>
              <a:rPr lang="en-US"/>
              <a:t>Your group project has seven stages that</a:t>
            </a:r>
            <a:r>
              <a:rPr lang="en-US" baseline="0"/>
              <a:t> are related to five deliverables</a:t>
            </a:r>
            <a:r>
              <a:rPr lang="en-US"/>
              <a:t>. It represents that standard progression for the conduct of a study.  </a:t>
            </a:r>
          </a:p>
          <a:p>
            <a:pPr marL="0" indent="0">
              <a:buFontTx/>
              <a:buNone/>
            </a:pPr>
            <a:r>
              <a:rPr lang="en-US"/>
              <a:t>Deliverable 1:  Group Contract</a:t>
            </a:r>
          </a:p>
          <a:p>
            <a:pPr marL="171450" indent="-171450">
              <a:buFont typeface="Arial" panose="020B0604020202020204" pitchFamily="34" charset="0"/>
              <a:buChar char="•"/>
            </a:pPr>
            <a:r>
              <a:rPr lang="en-US"/>
              <a:t>Form your team. There are advantages and disadvantages to working with close friends or with colleagues less familiar to you. Hopefully, your sharing of biographies, other introductions and small group work in class will help you in determining a productive group.</a:t>
            </a:r>
            <a:r>
              <a:rPr lang="en-US" baseline="0"/>
              <a:t> Your instructor must approve your project.</a:t>
            </a:r>
            <a:endParaRPr lang="en-US"/>
          </a:p>
          <a:p>
            <a:pPr marL="171450" indent="-171450">
              <a:buFont typeface="Arial" panose="020B0604020202020204" pitchFamily="34" charset="0"/>
              <a:buChar char="•"/>
            </a:pPr>
            <a:r>
              <a:rPr lang="en-US"/>
              <a:t>Select a  organization. This</a:t>
            </a:r>
            <a:r>
              <a:rPr lang="en-US" baseline="0"/>
              <a:t> should be a small organization that you have access to. (See the Consent form for additional criteria for participation in the study.)</a:t>
            </a:r>
            <a:endParaRPr lang="en-US"/>
          </a:p>
          <a:p>
            <a:pPr marL="228600" indent="-228600">
              <a:buFont typeface="Arial" panose="020B0604020202020204" pitchFamily="34" charset="0"/>
              <a:buChar char="•"/>
            </a:pPr>
            <a:r>
              <a:rPr lang="en-US"/>
              <a:t>Develop a plan. This is a 6-8 week project. Carefully plan your time and expectations. You CANNOT complete it in the last two weeks!</a:t>
            </a:r>
          </a:p>
          <a:p>
            <a:pPr marL="228600" indent="-228600"/>
            <a:endParaRPr lang="en-US"/>
          </a:p>
          <a:p>
            <a:pPr marL="228600" indent="-228600"/>
            <a:r>
              <a:rPr lang="en-US"/>
              <a:t>Deliverable</a:t>
            </a:r>
            <a:r>
              <a:rPr lang="en-US" baseline="0"/>
              <a:t> 2: Introduction to the  organization (background on organization, industry, risks from literature)</a:t>
            </a:r>
          </a:p>
          <a:p>
            <a:pPr marL="228600" indent="-228600">
              <a:buFont typeface="Arial" panose="020B0604020202020204" pitchFamily="34" charset="0"/>
              <a:buChar char="•"/>
            </a:pPr>
            <a:r>
              <a:rPr lang="en-US"/>
              <a:t>Collect data. This</a:t>
            </a:r>
            <a:r>
              <a:rPr lang="en-US" baseline="0"/>
              <a:t> is more than conducting interviews or observations at the  organization. </a:t>
            </a:r>
            <a:r>
              <a:rPr lang="en-US"/>
              <a:t>Remember that you will want to supplement what the  organization tells you with what is available from public databases, newspaper</a:t>
            </a:r>
            <a:r>
              <a:rPr lang="en-US" baseline="0"/>
              <a:t> articles, other academic research on the organization or industry, trade reports, and so forth</a:t>
            </a:r>
            <a:r>
              <a:rPr lang="en-US"/>
              <a:t>.</a:t>
            </a:r>
          </a:p>
          <a:p>
            <a:pPr marL="228600" indent="-228600">
              <a:buFont typeface="Arial" panose="020B0604020202020204" pitchFamily="34" charset="0"/>
              <a:buChar char="•"/>
            </a:pPr>
            <a:r>
              <a:rPr lang="en-US"/>
              <a:t>You will also need to schedule and complete</a:t>
            </a:r>
            <a:r>
              <a:rPr lang="en-US" baseline="0"/>
              <a:t> several interviews. Again, refer to the consent form for question areas that are suitable to ask. Stay focused.</a:t>
            </a:r>
            <a:endParaRPr lang="en-US"/>
          </a:p>
          <a:p>
            <a:pPr marL="228600" indent="-228600"/>
            <a:endParaRPr lang="en-US"/>
          </a:p>
          <a:p>
            <a:pPr marL="228600" indent="-228600"/>
            <a:r>
              <a:rPr lang="en-US"/>
              <a:t>Deliverable 3: Interview</a:t>
            </a:r>
            <a:r>
              <a:rPr lang="en-US" baseline="0"/>
              <a:t> Report</a:t>
            </a:r>
            <a:endParaRPr lang="en-US"/>
          </a:p>
          <a:p>
            <a:pPr marL="228600" indent="-228600">
              <a:buFont typeface="Arial" panose="020B0604020202020204" pitchFamily="34" charset="0"/>
              <a:buChar char="•"/>
            </a:pPr>
            <a:r>
              <a:rPr lang="en-US"/>
              <a:t>Analyze the data. You must complete your interviews and make sense of this information. </a:t>
            </a:r>
          </a:p>
          <a:p>
            <a:pPr marL="228600" indent="-228600">
              <a:buFont typeface="Arial" panose="020B0604020202020204" pitchFamily="34" charset="0"/>
              <a:buChar char="•"/>
            </a:pPr>
            <a:endParaRPr lang="en-US"/>
          </a:p>
          <a:p>
            <a:pPr marL="228600" indent="-228600"/>
            <a:r>
              <a:rPr lang="en-US"/>
              <a:t>Deliverable 4: Draft of team PPT with annotations</a:t>
            </a:r>
          </a:p>
          <a:p>
            <a:pPr marL="228600" indent="-228600">
              <a:buFont typeface="Arial" panose="020B0604020202020204" pitchFamily="34" charset="0"/>
              <a:buChar char="•"/>
            </a:pPr>
            <a:r>
              <a:rPr lang="en-US"/>
              <a:t>Prepare the final details</a:t>
            </a:r>
            <a:r>
              <a:rPr lang="en-US" baseline="0"/>
              <a:t> and storyline</a:t>
            </a:r>
            <a:r>
              <a:rPr lang="en-US"/>
              <a:t>. Don’t forget that this includes a final edit and proofreading. You also want to make sure that your points are referenced and that you use good citation and bibliographic style. Check the Resources link for information.</a:t>
            </a:r>
          </a:p>
          <a:p>
            <a:pPr marL="228600" indent="-228600"/>
            <a:endParaRPr lang="en-US"/>
          </a:p>
          <a:p>
            <a:pPr marL="228600" indent="-228600"/>
            <a:r>
              <a:rPr lang="en-US"/>
              <a:t>Deliverable</a:t>
            </a:r>
            <a:r>
              <a:rPr lang="en-US" baseline="0"/>
              <a:t> 5: Final PPT due</a:t>
            </a:r>
          </a:p>
          <a:p>
            <a:pPr marL="228600" indent="-228600"/>
            <a:endParaRPr lang="en-US" baseline="0"/>
          </a:p>
          <a:p>
            <a:pPr marL="228600" indent="-228600"/>
            <a:r>
              <a:rPr lang="en-US" baseline="0"/>
              <a:t>Deliverable 6: R</a:t>
            </a:r>
            <a:r>
              <a:rPr lang="en-US"/>
              <a:t>ehearse and make your group presentation.</a:t>
            </a:r>
          </a:p>
        </p:txBody>
      </p:sp>
      <p:sp>
        <p:nvSpPr>
          <p:cNvPr id="2" name="Date Placeholder 1"/>
          <p:cNvSpPr>
            <a:spLocks noGrp="1"/>
          </p:cNvSpPr>
          <p:nvPr>
            <p:ph type="dt" idx="10"/>
          </p:nvPr>
        </p:nvSpPr>
        <p:spPr/>
        <p:txBody>
          <a:bodyPr/>
          <a:lstStyle/>
          <a:p>
            <a:fld id="{CF372586-8B6A-48EB-A623-9A90AB8DD962}" type="datetime1">
              <a:rPr lang="en-US" smtClean="0"/>
              <a:t>9/24/2021</a:t>
            </a:fld>
            <a:endParaRPr lang="en-US"/>
          </a:p>
        </p:txBody>
      </p:sp>
      <p:sp>
        <p:nvSpPr>
          <p:cNvPr id="3" name="Footer Placeholder 2"/>
          <p:cNvSpPr>
            <a:spLocks noGrp="1"/>
          </p:cNvSpPr>
          <p:nvPr>
            <p:ph type="ftr" sz="quarter" idx="11"/>
          </p:nvPr>
        </p:nvSpPr>
        <p:spPr/>
        <p:txBody>
          <a:bodyPr/>
          <a:lstStyle/>
          <a:p>
            <a:r>
              <a:rPr lang="en-US"/>
              <a:t>(C) Dr. M. L. Kaarst-Brown, Syracuse University</a:t>
            </a:r>
          </a:p>
        </p:txBody>
      </p:sp>
      <p:sp>
        <p:nvSpPr>
          <p:cNvPr id="4" name="Header Placeholder 3"/>
          <p:cNvSpPr>
            <a:spLocks noGrp="1"/>
          </p:cNvSpPr>
          <p:nvPr>
            <p:ph type="hdr" sz="quarter" idx="12"/>
          </p:nvPr>
        </p:nvSpPr>
        <p:spPr/>
        <p:txBody>
          <a:bodyPr/>
          <a:lstStyle/>
          <a:p>
            <a:r>
              <a:rPr lang="en-US"/>
              <a:t>IST 625/425 Enterprise Risk Management</a:t>
            </a:r>
          </a:p>
        </p:txBody>
      </p:sp>
    </p:spTree>
    <p:extLst>
      <p:ext uri="{BB962C8B-B14F-4D97-AF65-F5344CB8AC3E}">
        <p14:creationId xmlns:p14="http://schemas.microsoft.com/office/powerpoint/2010/main" val="2636584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867E3A-1DCF-4D77-9540-49687C2BDB77}" type="slidenum">
              <a:rPr lang="en-US"/>
              <a:pPr/>
              <a:t>5</a:t>
            </a:fld>
            <a:endParaRPr lang="en-US"/>
          </a:p>
        </p:txBody>
      </p:sp>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p:txBody>
          <a:bodyPr/>
          <a:lstStyle/>
          <a:p>
            <a:r>
              <a:rPr lang="en-US"/>
              <a:t>Here are some miscellaneous recommendations.</a:t>
            </a:r>
          </a:p>
          <a:p>
            <a:r>
              <a:rPr lang="en-US"/>
              <a:t>Make sure you do some initial fact-finding about your  organization before deciding on methods AND before taking up their valuable time asking questions that might be publicly available.</a:t>
            </a:r>
          </a:p>
          <a:p>
            <a:r>
              <a:rPr lang="en-US"/>
              <a:t>Your choice of data collection methods should be a balance of considerations: For example, </a:t>
            </a:r>
          </a:p>
          <a:p>
            <a:pPr lvl="1"/>
            <a:r>
              <a:rPr lang="en-US"/>
              <a:t>What is okay with the  organization?</a:t>
            </a:r>
          </a:p>
          <a:p>
            <a:pPr lvl="1"/>
            <a:r>
              <a:rPr lang="en-US"/>
              <a:t>What is best to get the data you need?</a:t>
            </a:r>
          </a:p>
          <a:p>
            <a:pPr lvl="1"/>
            <a:r>
              <a:rPr lang="en-US"/>
              <a:t>What suits your groups personal needs / constraints?</a:t>
            </a:r>
          </a:p>
          <a:p>
            <a:r>
              <a:rPr lang="en-US"/>
              <a:t>Stick with your plan in latter stages. Talk to you instructor if you have any concerns, questions or problems. Don’t wait.</a:t>
            </a:r>
            <a:endParaRPr lang="en-US" sz="1600"/>
          </a:p>
          <a:p>
            <a:endParaRPr lang="en-US"/>
          </a:p>
        </p:txBody>
      </p:sp>
      <p:sp>
        <p:nvSpPr>
          <p:cNvPr id="2" name="Date Placeholder 1"/>
          <p:cNvSpPr>
            <a:spLocks noGrp="1"/>
          </p:cNvSpPr>
          <p:nvPr>
            <p:ph type="dt" idx="10"/>
          </p:nvPr>
        </p:nvSpPr>
        <p:spPr/>
        <p:txBody>
          <a:bodyPr/>
          <a:lstStyle/>
          <a:p>
            <a:fld id="{4B84DA05-7726-49C8-8570-1301D5EEE6EE}" type="datetime1">
              <a:rPr lang="en-US" smtClean="0"/>
              <a:t>9/24/2021</a:t>
            </a:fld>
            <a:endParaRPr lang="en-US"/>
          </a:p>
        </p:txBody>
      </p:sp>
      <p:sp>
        <p:nvSpPr>
          <p:cNvPr id="3" name="Footer Placeholder 2"/>
          <p:cNvSpPr>
            <a:spLocks noGrp="1"/>
          </p:cNvSpPr>
          <p:nvPr>
            <p:ph type="ftr" sz="quarter" idx="11"/>
          </p:nvPr>
        </p:nvSpPr>
        <p:spPr/>
        <p:txBody>
          <a:bodyPr/>
          <a:lstStyle/>
          <a:p>
            <a:r>
              <a:rPr lang="en-US"/>
              <a:t>(C) Dr. M. L. Kaarst-Brown, Syracuse University</a:t>
            </a:r>
          </a:p>
        </p:txBody>
      </p:sp>
      <p:sp>
        <p:nvSpPr>
          <p:cNvPr id="4" name="Header Placeholder 3"/>
          <p:cNvSpPr>
            <a:spLocks noGrp="1"/>
          </p:cNvSpPr>
          <p:nvPr>
            <p:ph type="hdr" sz="quarter" idx="12"/>
          </p:nvPr>
        </p:nvSpPr>
        <p:spPr/>
        <p:txBody>
          <a:bodyPr/>
          <a:lstStyle/>
          <a:p>
            <a:r>
              <a:rPr lang="en-US"/>
              <a:t>IST 625/425 Enterprise Risk Management</a:t>
            </a:r>
          </a:p>
        </p:txBody>
      </p:sp>
    </p:spTree>
    <p:extLst>
      <p:ext uri="{BB962C8B-B14F-4D97-AF65-F5344CB8AC3E}">
        <p14:creationId xmlns:p14="http://schemas.microsoft.com/office/powerpoint/2010/main" val="4550532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84A648-5F62-49E5-A4C8-59EE0848BE4B}" type="slidenum">
              <a:rPr lang="en-US"/>
              <a:pPr/>
              <a:t>6</a:t>
            </a:fld>
            <a:endParaRPr lang="en-US"/>
          </a:p>
        </p:txBody>
      </p:sp>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p:txBody>
          <a:bodyPr/>
          <a:lstStyle/>
          <a:p>
            <a:r>
              <a:rPr lang="en-US"/>
              <a:t>And here are some more.  Remember that you will be graded on your paper and your presentation.  You run the risk of losing points by doing too much up front and not spending enough time on the final product.  </a:t>
            </a:r>
          </a:p>
          <a:p>
            <a:r>
              <a:rPr lang="en-US"/>
              <a:t>It is often hard to judge time needed because of the uncertainties involved, but you know there are ways to mitigate these risks.  The mitigation can be built into your project.  Good project managers have a sixth sense about aspects of the project that can go wrong (are risky), and they have a back-up plan just in case things do. OVER ESTIMATE the amount of time this project will take you and your teammates. The worst thing that can happen is that you finish early </a:t>
            </a:r>
            <a:r>
              <a:rPr lang="en-US">
                <a:sym typeface="Wingdings" pitchFamily="2" charset="2"/>
              </a:rPr>
              <a:t></a:t>
            </a:r>
            <a:r>
              <a:rPr lang="en-US"/>
              <a:t>  </a:t>
            </a:r>
          </a:p>
        </p:txBody>
      </p:sp>
      <p:sp>
        <p:nvSpPr>
          <p:cNvPr id="2" name="Date Placeholder 1"/>
          <p:cNvSpPr>
            <a:spLocks noGrp="1"/>
          </p:cNvSpPr>
          <p:nvPr>
            <p:ph type="dt" idx="10"/>
          </p:nvPr>
        </p:nvSpPr>
        <p:spPr/>
        <p:txBody>
          <a:bodyPr/>
          <a:lstStyle/>
          <a:p>
            <a:fld id="{FF5D446A-1329-4FD4-B4E9-35EAFA90DB60}" type="datetime1">
              <a:rPr lang="en-US" smtClean="0"/>
              <a:t>9/24/2021</a:t>
            </a:fld>
            <a:endParaRPr lang="en-US"/>
          </a:p>
        </p:txBody>
      </p:sp>
      <p:sp>
        <p:nvSpPr>
          <p:cNvPr id="3" name="Footer Placeholder 2"/>
          <p:cNvSpPr>
            <a:spLocks noGrp="1"/>
          </p:cNvSpPr>
          <p:nvPr>
            <p:ph type="ftr" sz="quarter" idx="11"/>
          </p:nvPr>
        </p:nvSpPr>
        <p:spPr/>
        <p:txBody>
          <a:bodyPr/>
          <a:lstStyle/>
          <a:p>
            <a:r>
              <a:rPr lang="en-US"/>
              <a:t>(C) Dr. M. L. Kaarst-Brown, Syracuse University</a:t>
            </a:r>
          </a:p>
        </p:txBody>
      </p:sp>
      <p:sp>
        <p:nvSpPr>
          <p:cNvPr id="4" name="Header Placeholder 3"/>
          <p:cNvSpPr>
            <a:spLocks noGrp="1"/>
          </p:cNvSpPr>
          <p:nvPr>
            <p:ph type="hdr" sz="quarter" idx="12"/>
          </p:nvPr>
        </p:nvSpPr>
        <p:spPr/>
        <p:txBody>
          <a:bodyPr/>
          <a:lstStyle/>
          <a:p>
            <a:r>
              <a:rPr lang="en-US"/>
              <a:t>IST 625/425 Enterprise Risk Management</a:t>
            </a:r>
          </a:p>
        </p:txBody>
      </p:sp>
    </p:spTree>
    <p:extLst>
      <p:ext uri="{BB962C8B-B14F-4D97-AF65-F5344CB8AC3E}">
        <p14:creationId xmlns:p14="http://schemas.microsoft.com/office/powerpoint/2010/main" val="41034050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75B4DA-1997-477A-9183-81930A52D27A}" type="slidenum">
              <a:rPr lang="en-US"/>
              <a:pPr/>
              <a:t>7</a:t>
            </a:fld>
            <a:endParaRPr lang="en-US"/>
          </a:p>
        </p:txBody>
      </p:sp>
      <p:sp>
        <p:nvSpPr>
          <p:cNvPr id="13314" name="Rectangle 2"/>
          <p:cNvSpPr>
            <a:spLocks noGrp="1" noRot="1" noChangeAspect="1" noChangeArrowheads="1" noTextEdit="1"/>
          </p:cNvSpPr>
          <p:nvPr>
            <p:ph type="sldImg"/>
          </p:nvPr>
        </p:nvSpPr>
        <p:spPr>
          <a:xfrm>
            <a:off x="1130300" y="674688"/>
            <a:ext cx="4597400" cy="3448050"/>
          </a:xfrm>
          <a:ln/>
        </p:spPr>
      </p:sp>
      <p:sp>
        <p:nvSpPr>
          <p:cNvPr id="13315" name="Rectangle 3"/>
          <p:cNvSpPr>
            <a:spLocks noGrp="1" noChangeArrowheads="1"/>
          </p:cNvSpPr>
          <p:nvPr>
            <p:ph type="body" idx="1"/>
          </p:nvPr>
        </p:nvSpPr>
        <p:spPr>
          <a:xfrm>
            <a:off x="914400" y="4347148"/>
            <a:ext cx="5029200" cy="4122295"/>
          </a:xfrm>
        </p:spPr>
        <p:txBody>
          <a:bodyPr/>
          <a:lstStyle/>
          <a:p>
            <a:r>
              <a:rPr lang="en-US"/>
              <a:t>The choice of a  organization will be left up to you, but you do need instructor approval. If one of you work for a  organization, that may be your first consideration. Consider your own social network for leads. Obviously, your selection will be made through consensus of your teammates. Your team should have a  organization identified and confirmed for participation within one week. Make this a team priority! </a:t>
            </a:r>
          </a:p>
        </p:txBody>
      </p:sp>
      <p:sp>
        <p:nvSpPr>
          <p:cNvPr id="2" name="Date Placeholder 1"/>
          <p:cNvSpPr>
            <a:spLocks noGrp="1"/>
          </p:cNvSpPr>
          <p:nvPr>
            <p:ph type="dt" idx="10"/>
          </p:nvPr>
        </p:nvSpPr>
        <p:spPr/>
        <p:txBody>
          <a:bodyPr/>
          <a:lstStyle/>
          <a:p>
            <a:fld id="{D8A8C855-E229-432E-9415-D8AF52EB3E8D}" type="datetime1">
              <a:rPr lang="en-US" smtClean="0"/>
              <a:t>9/24/2021</a:t>
            </a:fld>
            <a:endParaRPr lang="en-US"/>
          </a:p>
        </p:txBody>
      </p:sp>
      <p:sp>
        <p:nvSpPr>
          <p:cNvPr id="3" name="Footer Placeholder 2"/>
          <p:cNvSpPr>
            <a:spLocks noGrp="1"/>
          </p:cNvSpPr>
          <p:nvPr>
            <p:ph type="ftr" sz="quarter" idx="11"/>
          </p:nvPr>
        </p:nvSpPr>
        <p:spPr/>
        <p:txBody>
          <a:bodyPr/>
          <a:lstStyle/>
          <a:p>
            <a:r>
              <a:rPr lang="en-US"/>
              <a:t>(C) Dr. M. L. Kaarst-Brown, Syracuse University</a:t>
            </a:r>
          </a:p>
        </p:txBody>
      </p:sp>
      <p:sp>
        <p:nvSpPr>
          <p:cNvPr id="4" name="Header Placeholder 3"/>
          <p:cNvSpPr>
            <a:spLocks noGrp="1"/>
          </p:cNvSpPr>
          <p:nvPr>
            <p:ph type="hdr" sz="quarter" idx="12"/>
          </p:nvPr>
        </p:nvSpPr>
        <p:spPr/>
        <p:txBody>
          <a:bodyPr/>
          <a:lstStyle/>
          <a:p>
            <a:r>
              <a:rPr lang="en-US"/>
              <a:t>IST 625/425 Enterprise Risk Management</a:t>
            </a:r>
          </a:p>
        </p:txBody>
      </p:sp>
    </p:spTree>
    <p:extLst>
      <p:ext uri="{BB962C8B-B14F-4D97-AF65-F5344CB8AC3E}">
        <p14:creationId xmlns:p14="http://schemas.microsoft.com/office/powerpoint/2010/main" val="36153026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721FDF-DCB2-4E24-B840-54A29E33BFBD}" type="slidenum">
              <a:rPr lang="en-US"/>
              <a:pPr/>
              <a:t>8</a:t>
            </a:fld>
            <a:endParaRPr lang="en-US"/>
          </a:p>
        </p:txBody>
      </p:sp>
      <p:sp>
        <p:nvSpPr>
          <p:cNvPr id="15362" name="Rectangle 2"/>
          <p:cNvSpPr>
            <a:spLocks noGrp="1" noRot="1" noChangeAspect="1" noChangeArrowheads="1" noTextEdit="1"/>
          </p:cNvSpPr>
          <p:nvPr>
            <p:ph type="sldImg"/>
          </p:nvPr>
        </p:nvSpPr>
        <p:spPr>
          <a:xfrm>
            <a:off x="1130300" y="674688"/>
            <a:ext cx="4597400" cy="3448050"/>
          </a:xfrm>
          <a:ln/>
        </p:spPr>
      </p:sp>
      <p:sp>
        <p:nvSpPr>
          <p:cNvPr id="15363" name="Rectangle 3"/>
          <p:cNvSpPr>
            <a:spLocks noGrp="1" noChangeArrowheads="1"/>
          </p:cNvSpPr>
          <p:nvPr>
            <p:ph type="body" idx="1"/>
          </p:nvPr>
        </p:nvSpPr>
        <p:spPr>
          <a:xfrm>
            <a:off x="914400" y="4347148"/>
            <a:ext cx="5029200" cy="4122295"/>
          </a:xfrm>
        </p:spPr>
        <p:txBody>
          <a:bodyPr/>
          <a:lstStyle/>
          <a:p>
            <a:r>
              <a:rPr lang="en-US"/>
              <a:t>Your initial contact may not be your eventual point of contact (POC).  Usually you just tell them that you would appreciate having a Point-of-contact and let them decide who it will be.  Before you do data collection, it is a good idea to prepare people for what that will mean for them. If you're going to do a survey or questionnaire, you can circulate a flyer or memo that announces the study and notifies them that something is about come their way.  Of course, if you're going to interview, you need to make an initial contact asking permission to interview and setting up a date and time. You will also want to be realistic about how much time it will take. Try to keep interviews under 30 to 45 minutes. Make sure in the initial contact that you have agreement for contacting them to confirm information or ask additional questions.</a:t>
            </a:r>
          </a:p>
        </p:txBody>
      </p:sp>
      <p:sp>
        <p:nvSpPr>
          <p:cNvPr id="2" name="Date Placeholder 1"/>
          <p:cNvSpPr>
            <a:spLocks noGrp="1"/>
          </p:cNvSpPr>
          <p:nvPr>
            <p:ph type="dt" idx="10"/>
          </p:nvPr>
        </p:nvSpPr>
        <p:spPr/>
        <p:txBody>
          <a:bodyPr/>
          <a:lstStyle/>
          <a:p>
            <a:fld id="{182F9C2E-CC57-4ECF-A4F6-93E97E0FD72F}" type="datetime1">
              <a:rPr lang="en-US" smtClean="0"/>
              <a:t>9/24/2021</a:t>
            </a:fld>
            <a:endParaRPr lang="en-US"/>
          </a:p>
        </p:txBody>
      </p:sp>
      <p:sp>
        <p:nvSpPr>
          <p:cNvPr id="3" name="Footer Placeholder 2"/>
          <p:cNvSpPr>
            <a:spLocks noGrp="1"/>
          </p:cNvSpPr>
          <p:nvPr>
            <p:ph type="ftr" sz="quarter" idx="11"/>
          </p:nvPr>
        </p:nvSpPr>
        <p:spPr/>
        <p:txBody>
          <a:bodyPr/>
          <a:lstStyle/>
          <a:p>
            <a:r>
              <a:rPr lang="en-US"/>
              <a:t>(C) Dr. M. L. Kaarst-Brown, Syracuse University</a:t>
            </a:r>
          </a:p>
        </p:txBody>
      </p:sp>
      <p:sp>
        <p:nvSpPr>
          <p:cNvPr id="4" name="Header Placeholder 3"/>
          <p:cNvSpPr>
            <a:spLocks noGrp="1"/>
          </p:cNvSpPr>
          <p:nvPr>
            <p:ph type="hdr" sz="quarter" idx="12"/>
          </p:nvPr>
        </p:nvSpPr>
        <p:spPr/>
        <p:txBody>
          <a:bodyPr/>
          <a:lstStyle/>
          <a:p>
            <a:r>
              <a:rPr lang="en-US"/>
              <a:t>IST 625/425 Enterprise Risk Management</a:t>
            </a:r>
          </a:p>
        </p:txBody>
      </p:sp>
    </p:spTree>
    <p:extLst>
      <p:ext uri="{BB962C8B-B14F-4D97-AF65-F5344CB8AC3E}">
        <p14:creationId xmlns:p14="http://schemas.microsoft.com/office/powerpoint/2010/main" val="11403550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A3513A-2A0B-4941-A268-15199001A74C}" type="slidenum">
              <a:rPr lang="en-US"/>
              <a:pPr/>
              <a:t>10</a:t>
            </a:fld>
            <a:endParaRPr lang="en-US"/>
          </a:p>
        </p:txBody>
      </p:sp>
      <p:sp>
        <p:nvSpPr>
          <p:cNvPr id="95234" name="Rectangle 2"/>
          <p:cNvSpPr>
            <a:spLocks noGrp="1" noRot="1" noChangeAspect="1" noChangeArrowheads="1" noTextEdit="1"/>
          </p:cNvSpPr>
          <p:nvPr>
            <p:ph type="sldImg"/>
          </p:nvPr>
        </p:nvSpPr>
        <p:spPr>
          <a:xfrm>
            <a:off x="1130300" y="674688"/>
            <a:ext cx="4597400" cy="3448050"/>
          </a:xfrm>
          <a:ln/>
        </p:spPr>
      </p:sp>
      <p:sp>
        <p:nvSpPr>
          <p:cNvPr id="95235" name="Rectangle 3"/>
          <p:cNvSpPr>
            <a:spLocks noGrp="1" noChangeArrowheads="1"/>
          </p:cNvSpPr>
          <p:nvPr>
            <p:ph type="body" idx="1"/>
          </p:nvPr>
        </p:nvSpPr>
        <p:spPr>
          <a:xfrm>
            <a:off x="914400" y="4347148"/>
            <a:ext cx="5029200" cy="4122295"/>
          </a:xfrm>
        </p:spPr>
        <p:txBody>
          <a:bodyPr>
            <a:normAutofit fontScale="92500" lnSpcReduction="10000"/>
          </a:bodyPr>
          <a:lstStyle/>
          <a:p>
            <a:r>
              <a:rPr lang="en-US"/>
              <a:t>The purpose of your data gathering endeavors is to help you paint a picture of what is going on in the  organization. That “ picture” and the resulting project paper, should be multi-dimensional, that is, taken from different perspectives. This is why it is useful to use many different data gathering methods, such as interviews,  organization documents and websites, public documents found in newspapers, research articles, and so forth.</a:t>
            </a:r>
          </a:p>
          <a:p>
            <a:endParaRPr lang="en-US"/>
          </a:p>
          <a:p>
            <a:r>
              <a:rPr lang="en-US"/>
              <a:t>Be careful not to lose your awareness of the situation in your focus on enterprise risk management. Accept that the people at your  organization may not speak about “risks” or “risk management”.</a:t>
            </a:r>
          </a:p>
          <a:p>
            <a:endParaRPr lang="en-US"/>
          </a:p>
          <a:p>
            <a:r>
              <a:rPr lang="en-US"/>
              <a:t>For example, one group became very frustrated at first because their key interviewee's response to questions of risk was "insurance, insurance, insurance“. When they went back and probed further, questions yielded that this  organization owner had also implemented many mitigation strategies through training of staff, physical safety equipment etc. He even had a special fund for “emergency expenditures" such as customer law suites settled out of court, or other damages not covered by insurance.  </a:t>
            </a:r>
          </a:p>
          <a:p>
            <a:endParaRPr lang="en-US"/>
          </a:p>
          <a:p>
            <a:r>
              <a:rPr lang="en-US"/>
              <a:t>Be sure to ask "Why Not" if they say, "we have no risk management program."  Get the  organization’s perspective, but also reflect on what you hear and what doesn’t make sense to you. Probe for additional information. Feed questions that are unanswered into your recommendations. For example, if you were not able to identify any mitigation strategies, then one of your recommendations might be that they assess their own mitigation approaches for opportunities that are being overlooked.  </a:t>
            </a:r>
          </a:p>
        </p:txBody>
      </p:sp>
      <p:sp>
        <p:nvSpPr>
          <p:cNvPr id="2" name="Date Placeholder 1"/>
          <p:cNvSpPr>
            <a:spLocks noGrp="1"/>
          </p:cNvSpPr>
          <p:nvPr>
            <p:ph type="dt" idx="10"/>
          </p:nvPr>
        </p:nvSpPr>
        <p:spPr/>
        <p:txBody>
          <a:bodyPr/>
          <a:lstStyle/>
          <a:p>
            <a:fld id="{C81EAD85-0E15-4078-9B96-FA7E23162360}" type="datetime1">
              <a:rPr lang="en-US" smtClean="0"/>
              <a:t>9/24/2021</a:t>
            </a:fld>
            <a:endParaRPr lang="en-US"/>
          </a:p>
        </p:txBody>
      </p:sp>
      <p:sp>
        <p:nvSpPr>
          <p:cNvPr id="3" name="Footer Placeholder 2"/>
          <p:cNvSpPr>
            <a:spLocks noGrp="1"/>
          </p:cNvSpPr>
          <p:nvPr>
            <p:ph type="ftr" sz="quarter" idx="11"/>
          </p:nvPr>
        </p:nvSpPr>
        <p:spPr/>
        <p:txBody>
          <a:bodyPr/>
          <a:lstStyle/>
          <a:p>
            <a:r>
              <a:rPr lang="en-US"/>
              <a:t>(C) Dr. M. L. Kaarst-Brown, Syracuse University</a:t>
            </a:r>
          </a:p>
        </p:txBody>
      </p:sp>
      <p:sp>
        <p:nvSpPr>
          <p:cNvPr id="4" name="Header Placeholder 3"/>
          <p:cNvSpPr>
            <a:spLocks noGrp="1"/>
          </p:cNvSpPr>
          <p:nvPr>
            <p:ph type="hdr" sz="quarter" idx="12"/>
          </p:nvPr>
        </p:nvSpPr>
        <p:spPr/>
        <p:txBody>
          <a:bodyPr/>
          <a:lstStyle/>
          <a:p>
            <a:r>
              <a:rPr lang="en-US"/>
              <a:t>IST 625/425 Enterprise Risk Management</a:t>
            </a:r>
          </a:p>
        </p:txBody>
      </p:sp>
    </p:spTree>
    <p:extLst>
      <p:ext uri="{BB962C8B-B14F-4D97-AF65-F5344CB8AC3E}">
        <p14:creationId xmlns:p14="http://schemas.microsoft.com/office/powerpoint/2010/main" val="18945901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11" name="Oval 5"/>
          <p:cNvSpPr/>
          <p:nvPr/>
        </p:nvSpPr>
        <p:spPr>
          <a:xfrm>
            <a:off x="-1" y="1"/>
            <a:ext cx="9144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solidFill>
                  <a:schemeClr val="tx1">
                    <a:lumMod val="65000"/>
                    <a:lumOff val="35000"/>
                  </a:schemeClr>
                </a:solidFill>
              </a:defRPr>
            </a:lvl1pPr>
          </a:lstStyle>
          <a:p>
            <a:r>
              <a:rPr lang="en-US"/>
              <a:t>Click to edit Master title style</a:t>
            </a:r>
            <a:endParaRPr lang="en-US" dirty="0"/>
          </a:p>
        </p:txBody>
      </p:sp>
      <p:sp>
        <p:nvSpPr>
          <p:cNvPr id="5" name="Footer Placeholder 4"/>
          <p:cNvSpPr>
            <a:spLocks noGrp="1"/>
          </p:cNvSpPr>
          <p:nvPr>
            <p:ph type="ftr" sz="quarter" idx="11"/>
          </p:nvPr>
        </p:nvSpPr>
        <p:spPr>
          <a:xfrm>
            <a:off x="1729489" y="6470704"/>
            <a:ext cx="4318283" cy="270772"/>
          </a:xfrm>
          <a:prstGeom prst="rect">
            <a:avLst/>
          </a:prstGeom>
        </p:spPr>
        <p:txBody>
          <a:bodyPr/>
          <a:lstStyle>
            <a:lvl1pPr>
              <a:defRPr>
                <a:latin typeface="Sherman Sans" pitchFamily="2" charset="0"/>
              </a:defRPr>
            </a:lvl1pPr>
          </a:lstStyle>
          <a:p>
            <a:r>
              <a:rPr lang="en-US"/>
              <a:t>(c) Dr. Michelle L. Kaarst-Brown</a:t>
            </a:r>
          </a:p>
        </p:txBody>
      </p:sp>
      <p:sp>
        <p:nvSpPr>
          <p:cNvPr id="6" name="Slide Number Placeholder 5"/>
          <p:cNvSpPr>
            <a:spLocks noGrp="1"/>
          </p:cNvSpPr>
          <p:nvPr>
            <p:ph type="sldNum" sz="quarter" idx="12"/>
          </p:nvPr>
        </p:nvSpPr>
        <p:spPr/>
        <p:txBody>
          <a:bodyPr/>
          <a:lstStyle/>
          <a:p>
            <a:fld id="{0460227B-25F7-4E25-A7BF-FBA2D4E4C1BC}" type="slidenum">
              <a:rPr lang="en-US" smtClean="0"/>
              <a:pPr/>
              <a:t>‹#›</a:t>
            </a:fld>
            <a:endParaRPr lang="en-US"/>
          </a:p>
        </p:txBody>
      </p:sp>
      <p:cxnSp>
        <p:nvCxnSpPr>
          <p:cNvPr id="8" name="Straight Connector 7"/>
          <p:cNvCxnSpPr/>
          <p:nvPr/>
        </p:nvCxnSpPr>
        <p:spPr>
          <a:xfrm flipV="1">
            <a:off x="6290132" y="5264106"/>
            <a:ext cx="0" cy="914400"/>
          </a:xfrm>
          <a:prstGeom prst="line">
            <a:avLst/>
          </a:prstGeom>
          <a:ln w="19050">
            <a:solidFill>
              <a:srgbClr val="EE5612"/>
            </a:solidFill>
          </a:ln>
        </p:spPr>
        <p:style>
          <a:lnRef idx="1">
            <a:schemeClr val="accent1"/>
          </a:lnRef>
          <a:fillRef idx="0">
            <a:schemeClr val="accent1"/>
          </a:fillRef>
          <a:effectRef idx="0">
            <a:schemeClr val="accent1"/>
          </a:effectRef>
          <a:fontRef idx="minor">
            <a:schemeClr val="tx1"/>
          </a:fontRef>
        </p:style>
      </p:cxnSp>
      <p:sp>
        <p:nvSpPr>
          <p:cNvPr id="12" name="Picture Placeholder 2"/>
          <p:cNvSpPr>
            <a:spLocks noGrp="1" noChangeAspect="1"/>
          </p:cNvSpPr>
          <p:nvPr>
            <p:ph type="pic" idx="13"/>
          </p:nvPr>
        </p:nvSpPr>
        <p:spPr>
          <a:xfrm>
            <a:off x="2286" y="1"/>
            <a:ext cx="9141714" cy="4572000"/>
          </a:xfrm>
          <a:solidFill>
            <a:schemeClr val="bg1">
              <a:lumMod val="75000"/>
            </a:schemeClr>
          </a:solidFill>
        </p:spPr>
        <p:txBody>
          <a:bodyPr lIns="457200" tIns="365760" rIns="45720" bIns="45720" anchor="t"/>
          <a:lstStyle>
            <a:lvl1pPr marL="0" indent="0">
              <a:buNone/>
              <a:defRPr sz="3200">
                <a:solidFill>
                  <a:schemeClr val="tx1">
                    <a:lumMod val="65000"/>
                    <a:lumOff val="3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90132" y="5362490"/>
            <a:ext cx="2714972" cy="653105"/>
          </a:xfrm>
          <a:prstGeom prst="rect">
            <a:avLst/>
          </a:prstGeom>
        </p:spPr>
      </p:pic>
    </p:spTree>
    <p:extLst>
      <p:ext uri="{BB962C8B-B14F-4D97-AF65-F5344CB8AC3E}">
        <p14:creationId xmlns:p14="http://schemas.microsoft.com/office/powerpoint/2010/main" val="2123372336"/>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985118"/>
          </a:xfrm>
        </p:spPr>
        <p:txBody>
          <a:bodyPr anchor="b">
            <a:normAutofit/>
          </a:bodyPr>
          <a:lstStyle>
            <a:lvl1pPr algn="l">
              <a:defRPr sz="3600" b="1">
                <a:latin typeface="Arial" panose="020B0604020202020204" pitchFamily="34" charset="0"/>
                <a:cs typeface="Arial" panose="020B0604020202020204" pitchFamily="34" charset="0"/>
              </a:defRPr>
            </a:lvl1pPr>
            <a:extLst/>
          </a:lstStyle>
          <a:p>
            <a:r>
              <a:rPr kumimoji="0" lang="en-US" dirty="0"/>
              <a:t>Click to edit Master title style</a:t>
            </a:r>
          </a:p>
        </p:txBody>
      </p:sp>
      <p:sp>
        <p:nvSpPr>
          <p:cNvPr id="22" name="Subtitle 21"/>
          <p:cNvSpPr>
            <a:spLocks noGrp="1"/>
          </p:cNvSpPr>
          <p:nvPr>
            <p:ph type="subTitle" idx="1"/>
          </p:nvPr>
        </p:nvSpPr>
        <p:spPr>
          <a:xfrm>
            <a:off x="1432560" y="1850064"/>
            <a:ext cx="7406640" cy="1752600"/>
          </a:xfrm>
        </p:spPr>
        <p:txBody>
          <a:bodyPr tIns="0">
            <a:normAutofit/>
          </a:bodyPr>
          <a:lstStyle>
            <a:lvl1pPr marL="27432" indent="0" algn="l">
              <a:buNone/>
              <a:defRPr sz="2800" b="1">
                <a:solidFill>
                  <a:schemeClr val="tx2">
                    <a:shade val="30000"/>
                    <a:satMod val="150000"/>
                  </a:schemeClr>
                </a:solidFill>
                <a:latin typeface="Arial" panose="020B0604020202020204" pitchFamily="34" charset="0"/>
                <a:cs typeface="Arial" panose="020B0604020202020204"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dirty="0"/>
              <a:t>Click to edit Master subtitle style</a:t>
            </a:r>
          </a:p>
        </p:txBody>
      </p:sp>
      <p:sp>
        <p:nvSpPr>
          <p:cNvPr id="7" name="Date Placeholder 6"/>
          <p:cNvSpPr>
            <a:spLocks noGrp="1"/>
          </p:cNvSpPr>
          <p:nvPr>
            <p:ph type="dt" sz="half" idx="10"/>
          </p:nvPr>
        </p:nvSpPr>
        <p:spPr/>
        <p:txBody>
          <a:bodyPr/>
          <a:lstStyle/>
          <a:p>
            <a:fld id="{32F3B384-DF1C-43D8-8FCE-5D0D26B796BC}" type="datetime1">
              <a:rPr lang="en-US" smtClean="0"/>
              <a:t>9/24/2021</a:t>
            </a:fld>
            <a:endParaRPr lang="en-US"/>
          </a:p>
        </p:txBody>
      </p:sp>
      <p:sp>
        <p:nvSpPr>
          <p:cNvPr id="20" name="Footer Placeholder 19"/>
          <p:cNvSpPr>
            <a:spLocks noGrp="1"/>
          </p:cNvSpPr>
          <p:nvPr>
            <p:ph type="ftr" sz="quarter" idx="11"/>
          </p:nvPr>
        </p:nvSpPr>
        <p:spPr/>
        <p:txBody>
          <a:bodyPr/>
          <a:lstStyle/>
          <a:p>
            <a:r>
              <a:rPr lang="en-US"/>
              <a:t>(c) Dr. Michelle L. Kaarst-Brown</a:t>
            </a:r>
          </a:p>
        </p:txBody>
      </p:sp>
      <p:sp>
        <p:nvSpPr>
          <p:cNvPr id="10" name="Slide Number Placeholder 9"/>
          <p:cNvSpPr>
            <a:spLocks noGrp="1"/>
          </p:cNvSpPr>
          <p:nvPr>
            <p:ph type="sldNum" sz="quarter" idx="12"/>
          </p:nvPr>
        </p:nvSpPr>
        <p:spPr/>
        <p:txBody>
          <a:bodyPr/>
          <a:lstStyle/>
          <a:p>
            <a:fld id="{0460227B-25F7-4E25-A7BF-FBA2D4E4C1BC}" type="slidenum">
              <a:rPr lang="en-US" smtClean="0"/>
              <a:pPr/>
              <a:t>‹#›</a:t>
            </a:fld>
            <a:endParaRPr lang="en-US"/>
          </a:p>
        </p:txBody>
      </p:sp>
    </p:spTree>
    <p:extLst>
      <p:ext uri="{BB962C8B-B14F-4D97-AF65-F5344CB8AC3E}">
        <p14:creationId xmlns:p14="http://schemas.microsoft.com/office/powerpoint/2010/main" val="1691654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7543800" cy="990600"/>
          </a:xfrm>
        </p:spPr>
        <p:txBody>
          <a:bodyPr>
            <a:normAutofit/>
          </a:bodyPr>
          <a:lstStyle>
            <a:lvl1pPr>
              <a:defRPr sz="3600">
                <a:latin typeface="Arial" panose="020B0604020202020204" pitchFamily="34" charset="0"/>
                <a:cs typeface="Arial" panose="020B0604020202020204" pitchFamily="34" charset="0"/>
              </a:defRPr>
            </a:lvl1pPr>
          </a:lstStyle>
          <a:p>
            <a:r>
              <a:rPr lang="en-US"/>
              <a:t>Click to edit Master title style</a:t>
            </a:r>
          </a:p>
        </p:txBody>
      </p:sp>
      <p:sp>
        <p:nvSpPr>
          <p:cNvPr id="3" name="ClipArt Placeholder 2"/>
          <p:cNvSpPr>
            <a:spLocks noGrp="1"/>
          </p:cNvSpPr>
          <p:nvPr>
            <p:ph type="clipArt" sz="half" idx="1"/>
          </p:nvPr>
        </p:nvSpPr>
        <p:spPr>
          <a:xfrm>
            <a:off x="1066800" y="1600200"/>
            <a:ext cx="3695700" cy="4495800"/>
          </a:xfrm>
        </p:spPr>
        <p:txBody>
          <a:bodyPr/>
          <a:lstStyle>
            <a:lvl1pPr>
              <a:defRPr sz="2800">
                <a:latin typeface="Arial" panose="020B0604020202020204" pitchFamily="34" charset="0"/>
                <a:cs typeface="Arial" panose="020B0604020202020204" pitchFamily="34" charset="0"/>
              </a:defRPr>
            </a:lvl1pPr>
          </a:lstStyle>
          <a:p>
            <a:endParaRPr lang="en-US"/>
          </a:p>
        </p:txBody>
      </p:sp>
      <p:sp>
        <p:nvSpPr>
          <p:cNvPr id="4" name="Text Placeholder 3"/>
          <p:cNvSpPr>
            <a:spLocks noGrp="1"/>
          </p:cNvSpPr>
          <p:nvPr>
            <p:ph type="body" sz="half" idx="2"/>
          </p:nvPr>
        </p:nvSpPr>
        <p:spPr>
          <a:xfrm>
            <a:off x="4914900" y="1600200"/>
            <a:ext cx="3695700" cy="4495800"/>
          </a:xfrm>
        </p:spPr>
        <p:txBody>
          <a:bodyPr>
            <a:normAutofit/>
          </a:bodyPr>
          <a:lstStyle>
            <a:lvl1pPr>
              <a:defRPr sz="2800">
                <a:latin typeface="Arial" panose="020B0604020202020204" pitchFamily="34" charset="0"/>
                <a:cs typeface="Arial" panose="020B0604020202020204" pitchFamily="34" charset="0"/>
              </a:defRPr>
            </a:lvl1pPr>
            <a:lvl2pPr>
              <a:defRPr sz="2400">
                <a:latin typeface="Arial" panose="020B0604020202020204" pitchFamily="34" charset="0"/>
                <a:cs typeface="Arial" panose="020B0604020202020204" pitchFamily="34" charset="0"/>
              </a:defRPr>
            </a:lvl2pPr>
            <a:lvl3pPr>
              <a:defRPr sz="20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a:defRPr sz="18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a:xfrm>
            <a:off x="3429000" y="6477000"/>
            <a:ext cx="2895600" cy="228600"/>
          </a:xfrm>
        </p:spPr>
        <p:txBody>
          <a:bodyPr/>
          <a:lstStyle>
            <a:lvl1pPr>
              <a:defRPr/>
            </a:lvl1pPr>
          </a:lstStyle>
          <a:p>
            <a:r>
              <a:rPr lang="en-US"/>
              <a:t>(c) Dr. Michelle L. Kaarst-Brown</a:t>
            </a:r>
          </a:p>
        </p:txBody>
      </p:sp>
      <p:sp>
        <p:nvSpPr>
          <p:cNvPr id="6" name="Slide Number Placeholder 5"/>
          <p:cNvSpPr>
            <a:spLocks noGrp="1"/>
          </p:cNvSpPr>
          <p:nvPr>
            <p:ph type="sldNum" sz="quarter" idx="11"/>
          </p:nvPr>
        </p:nvSpPr>
        <p:spPr>
          <a:xfrm>
            <a:off x="6705600" y="6477000"/>
            <a:ext cx="1905000" cy="228600"/>
          </a:xfrm>
        </p:spPr>
        <p:txBody>
          <a:bodyPr/>
          <a:lstStyle>
            <a:lvl1pPr>
              <a:defRPr/>
            </a:lvl1pPr>
          </a:lstStyle>
          <a:p>
            <a:fld id="{0E9DBCB9-C5BA-4D07-833F-9615306B95AD}" type="slidenum">
              <a:rPr lang="en-US"/>
              <a:pPr/>
              <a:t>‹#›</a:t>
            </a:fld>
            <a:endParaRPr lang="en-US"/>
          </a:p>
        </p:txBody>
      </p:sp>
    </p:spTree>
    <p:extLst>
      <p:ext uri="{BB962C8B-B14F-4D97-AF65-F5344CB8AC3E}">
        <p14:creationId xmlns:p14="http://schemas.microsoft.com/office/powerpoint/2010/main" val="4140723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lumMod val="65000"/>
                    <a:lumOff val="3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1729489" y="6470704"/>
            <a:ext cx="4318283" cy="270772"/>
          </a:xfrm>
          <a:prstGeom prst="rect">
            <a:avLst/>
          </a:prstGeom>
        </p:spPr>
        <p:txBody>
          <a:bodyPr/>
          <a:lstStyle/>
          <a:p>
            <a:r>
              <a:rPr lang="en-US"/>
              <a:t>(c) Dr. Michelle L. Kaarst-Brown</a:t>
            </a:r>
          </a:p>
        </p:txBody>
      </p:sp>
      <p:sp>
        <p:nvSpPr>
          <p:cNvPr id="6" name="Slide Number Placeholder 5"/>
          <p:cNvSpPr>
            <a:spLocks noGrp="1"/>
          </p:cNvSpPr>
          <p:nvPr>
            <p:ph type="sldNum" sz="quarter" idx="12"/>
          </p:nvPr>
        </p:nvSpPr>
        <p:spPr/>
        <p:txBody>
          <a:bodyPr/>
          <a:lstStyle/>
          <a:p>
            <a:fld id="{0460227B-25F7-4E25-A7BF-FBA2D4E4C1BC}" type="slidenum">
              <a:rPr lang="en-US" smtClean="0"/>
              <a:pPr/>
              <a:t>‹#›</a:t>
            </a:fld>
            <a:endParaRPr lang="en-US"/>
          </a:p>
        </p:txBody>
      </p:sp>
    </p:spTree>
    <p:extLst>
      <p:ext uri="{BB962C8B-B14F-4D97-AF65-F5344CB8AC3E}">
        <p14:creationId xmlns:p14="http://schemas.microsoft.com/office/powerpoint/2010/main" val="3046667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lvl1pPr>
              <a:defRPr>
                <a:solidFill>
                  <a:schemeClr val="tx1">
                    <a:lumMod val="65000"/>
                    <a:lumOff val="35000"/>
                  </a:schemeClr>
                </a:solidFill>
              </a:defRPr>
            </a:lvl1pPr>
          </a:lstStyle>
          <a:p>
            <a:r>
              <a:rPr lang="en-US"/>
              <a:t>Click to edit Master title style</a:t>
            </a:r>
            <a:endParaRPr lang="en-US" dirty="0"/>
          </a:p>
        </p:txBody>
      </p:sp>
      <p:sp>
        <p:nvSpPr>
          <p:cNvPr id="3" name="Content Placeholder 2"/>
          <p:cNvSpPr>
            <a:spLocks noGrp="1"/>
          </p:cNvSpPr>
          <p:nvPr>
            <p:ph sz="half" idx="1"/>
          </p:nvPr>
        </p:nvSpPr>
        <p:spPr>
          <a:xfrm>
            <a:off x="768095" y="2286000"/>
            <a:ext cx="3566160" cy="4023360"/>
          </a:xfrm>
        </p:spPr>
        <p:txBody>
          <a:bodyPr/>
          <a:lstStyle>
            <a:lvl1pPr marL="0" indent="0">
              <a:buNone/>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lvl1pPr marL="0" indent="0">
              <a:buNone/>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729489" y="6470704"/>
            <a:ext cx="4318283" cy="270772"/>
          </a:xfrm>
          <a:prstGeom prst="rect">
            <a:avLst/>
          </a:prstGeom>
        </p:spPr>
        <p:txBody>
          <a:bodyPr/>
          <a:lstStyle>
            <a:lvl1pPr>
              <a:defRPr>
                <a:solidFill>
                  <a:schemeClr val="bg1">
                    <a:lumMod val="75000"/>
                  </a:schemeClr>
                </a:solidFill>
              </a:defRPr>
            </a:lvl1pPr>
          </a:lstStyle>
          <a:p>
            <a:r>
              <a:rPr lang="en-US"/>
              <a:t>(c) Dr. Michelle L. Kaarst-Brown</a:t>
            </a:r>
          </a:p>
        </p:txBody>
      </p:sp>
      <p:sp>
        <p:nvSpPr>
          <p:cNvPr id="7" name="Slide Number Placeholder 6"/>
          <p:cNvSpPr>
            <a:spLocks noGrp="1"/>
          </p:cNvSpPr>
          <p:nvPr>
            <p:ph type="sldNum" sz="quarter" idx="12"/>
          </p:nvPr>
        </p:nvSpPr>
        <p:spPr/>
        <p:txBody>
          <a:bodyPr/>
          <a:lstStyle>
            <a:lvl1pPr>
              <a:defRPr>
                <a:solidFill>
                  <a:schemeClr val="bg1">
                    <a:lumMod val="75000"/>
                  </a:schemeClr>
                </a:solidFill>
              </a:defRPr>
            </a:lvl1pPr>
          </a:lstStyle>
          <a:p>
            <a:fld id="{0460227B-25F7-4E25-A7BF-FBA2D4E4C1BC}" type="slidenum">
              <a:rPr lang="en-US" smtClean="0"/>
              <a:pPr/>
              <a:t>‹#›</a:t>
            </a:fld>
            <a:endParaRPr lang="en-US"/>
          </a:p>
        </p:txBody>
      </p:sp>
    </p:spTree>
    <p:extLst>
      <p:ext uri="{BB962C8B-B14F-4D97-AF65-F5344CB8AC3E}">
        <p14:creationId xmlns:p14="http://schemas.microsoft.com/office/powerpoint/2010/main" val="1995852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lvl1pPr>
              <a:defRPr>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300" b="0" cap="none" baseline="0">
                <a:solidFill>
                  <a:srgbClr val="00B0F0"/>
                </a:solidFill>
                <a:latin typeface="Franklin Gothic Demi Cond"/>
                <a:cs typeface="Franklin Gothic Demi Cond"/>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68096" y="2967788"/>
            <a:ext cx="3566160" cy="3341572"/>
          </a:xfrm>
        </p:spPr>
        <p:txBody>
          <a:bodyPr/>
          <a:lstStyle>
            <a:lvl1pPr marL="0" indent="0">
              <a:buNone/>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3166" y="2179636"/>
            <a:ext cx="3566160" cy="822960"/>
          </a:xfrm>
        </p:spPr>
        <p:txBody>
          <a:bodyPr lIns="137160" rIns="137160" anchor="ctr">
            <a:normAutofit/>
          </a:bodyPr>
          <a:lstStyle>
            <a:lvl1pPr marL="0" indent="0">
              <a:spcBef>
                <a:spcPts val="0"/>
              </a:spcBef>
              <a:spcAft>
                <a:spcPts val="0"/>
              </a:spcAft>
              <a:buNone/>
              <a:defRPr lang="en-US" sz="2300" b="0" kern="1200" cap="none" baseline="0" dirty="0">
                <a:solidFill>
                  <a:srgbClr val="00B0F0"/>
                </a:solidFill>
                <a:latin typeface="Franklin Gothic Demi Cond"/>
                <a:ea typeface="+mn-ea"/>
                <a:cs typeface="Franklin Gothic Demi Cond"/>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4493166" y="2967788"/>
            <a:ext cx="3566160" cy="3341572"/>
          </a:xfrm>
        </p:spPr>
        <p:txBody>
          <a:bodyPr/>
          <a:lstStyle>
            <a:lvl1pPr marL="0" indent="0">
              <a:buNone/>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a:xfrm>
            <a:off x="1729489" y="6470704"/>
            <a:ext cx="4318283" cy="270772"/>
          </a:xfrm>
          <a:prstGeom prst="rect">
            <a:avLst/>
          </a:prstGeom>
        </p:spPr>
        <p:txBody>
          <a:bodyPr/>
          <a:lstStyle/>
          <a:p>
            <a:r>
              <a:rPr lang="en-US"/>
              <a:t>(c) Dr. Michelle L. Kaarst-Brown</a:t>
            </a:r>
          </a:p>
        </p:txBody>
      </p:sp>
      <p:sp>
        <p:nvSpPr>
          <p:cNvPr id="9" name="Slide Number Placeholder 8"/>
          <p:cNvSpPr>
            <a:spLocks noGrp="1"/>
          </p:cNvSpPr>
          <p:nvPr>
            <p:ph type="sldNum" sz="quarter" idx="12"/>
          </p:nvPr>
        </p:nvSpPr>
        <p:spPr/>
        <p:txBody>
          <a:bodyPr/>
          <a:lstStyle/>
          <a:p>
            <a:fld id="{0460227B-25F7-4E25-A7BF-FBA2D4E4C1BC}" type="slidenum">
              <a:rPr lang="en-US" smtClean="0"/>
              <a:pPr/>
              <a:t>‹#›</a:t>
            </a:fld>
            <a:endParaRPr lang="en-US"/>
          </a:p>
        </p:txBody>
      </p:sp>
    </p:spTree>
    <p:extLst>
      <p:ext uri="{BB962C8B-B14F-4D97-AF65-F5344CB8AC3E}">
        <p14:creationId xmlns:p14="http://schemas.microsoft.com/office/powerpoint/2010/main" val="3323962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lumMod val="65000"/>
                    <a:lumOff val="35000"/>
                  </a:schemeClr>
                </a:solidFill>
              </a:defRPr>
            </a:lvl1pPr>
          </a:lstStyle>
          <a:p>
            <a:r>
              <a:rPr lang="en-US"/>
              <a:t>Click to edit Master title style</a:t>
            </a:r>
            <a:endParaRPr lang="en-US" dirty="0"/>
          </a:p>
        </p:txBody>
      </p:sp>
      <p:sp>
        <p:nvSpPr>
          <p:cNvPr id="4" name="Footer Placeholder 3"/>
          <p:cNvSpPr>
            <a:spLocks noGrp="1"/>
          </p:cNvSpPr>
          <p:nvPr>
            <p:ph type="ftr" sz="quarter" idx="11"/>
          </p:nvPr>
        </p:nvSpPr>
        <p:spPr>
          <a:xfrm>
            <a:off x="1729489" y="6470704"/>
            <a:ext cx="4318283" cy="270772"/>
          </a:xfrm>
          <a:prstGeom prst="rect">
            <a:avLst/>
          </a:prstGeom>
        </p:spPr>
        <p:txBody>
          <a:bodyPr/>
          <a:lstStyle/>
          <a:p>
            <a:r>
              <a:rPr lang="en-US"/>
              <a:t>(c) Dr. Michelle L. Kaarst-Brown</a:t>
            </a:r>
          </a:p>
        </p:txBody>
      </p:sp>
      <p:sp>
        <p:nvSpPr>
          <p:cNvPr id="5" name="Slide Number Placeholder 4"/>
          <p:cNvSpPr>
            <a:spLocks noGrp="1"/>
          </p:cNvSpPr>
          <p:nvPr>
            <p:ph type="sldNum" sz="quarter" idx="12"/>
          </p:nvPr>
        </p:nvSpPr>
        <p:spPr/>
        <p:txBody>
          <a:bodyPr/>
          <a:lstStyle/>
          <a:p>
            <a:fld id="{0460227B-25F7-4E25-A7BF-FBA2D4E4C1BC}" type="slidenum">
              <a:rPr lang="en-US" smtClean="0"/>
              <a:pPr/>
              <a:t>‹#›</a:t>
            </a:fld>
            <a:endParaRPr lang="en-US"/>
          </a:p>
        </p:txBody>
      </p:sp>
    </p:spTree>
    <p:extLst>
      <p:ext uri="{BB962C8B-B14F-4D97-AF65-F5344CB8AC3E}">
        <p14:creationId xmlns:p14="http://schemas.microsoft.com/office/powerpoint/2010/main" val="2546858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4000">
                <a:solidFill>
                  <a:schemeClr val="tx1">
                    <a:lumMod val="65000"/>
                    <a:lumOff val="3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lstStyle>
            <a:lvl1pPr marL="0" indent="0">
              <a:buNone/>
              <a:defRPr sz="2400">
                <a:solidFill>
                  <a:schemeClr val="tx1">
                    <a:lumMod val="65000"/>
                    <a:lumOff val="35000"/>
                  </a:schemeClr>
                </a:solidFill>
              </a:defRPr>
            </a:lvl1pPr>
            <a:lvl2pPr>
              <a:defRPr sz="2000">
                <a:solidFill>
                  <a:schemeClr val="tx1">
                    <a:lumMod val="65000"/>
                    <a:lumOff val="35000"/>
                  </a:schemeClr>
                </a:solidFill>
              </a:defRPr>
            </a:lvl2pPr>
            <a:lvl3pPr>
              <a:defRPr sz="1600">
                <a:solidFill>
                  <a:schemeClr val="tx1">
                    <a:lumMod val="65000"/>
                    <a:lumOff val="35000"/>
                  </a:schemeClr>
                </a:solidFill>
              </a:defRPr>
            </a:lvl3pPr>
            <a:lvl4pPr>
              <a:defRPr sz="1600">
                <a:solidFill>
                  <a:schemeClr val="tx1">
                    <a:lumMod val="65000"/>
                    <a:lumOff val="35000"/>
                  </a:schemeClr>
                </a:solidFill>
              </a:defRPr>
            </a:lvl4pPr>
            <a:lvl5pPr>
              <a:defRPr sz="1600">
                <a:solidFill>
                  <a:schemeClr val="tx1">
                    <a:lumMod val="65000"/>
                    <a:lumOff val="35000"/>
                  </a:schemeClr>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a:xfrm>
            <a:off x="1729489" y="6470704"/>
            <a:ext cx="4318283" cy="270772"/>
          </a:xfrm>
          <a:prstGeom prst="rect">
            <a:avLst/>
          </a:prstGeom>
        </p:spPr>
        <p:txBody>
          <a:bodyPr/>
          <a:lstStyle/>
          <a:p>
            <a:r>
              <a:rPr lang="en-US"/>
              <a:t>(c) Dr. Michelle L. Kaarst-Brown</a:t>
            </a:r>
          </a:p>
        </p:txBody>
      </p:sp>
      <p:sp>
        <p:nvSpPr>
          <p:cNvPr id="7" name="Slide Number Placeholder 6"/>
          <p:cNvSpPr>
            <a:spLocks noGrp="1"/>
          </p:cNvSpPr>
          <p:nvPr>
            <p:ph type="sldNum" sz="quarter" idx="12"/>
          </p:nvPr>
        </p:nvSpPr>
        <p:spPr/>
        <p:txBody>
          <a:bodyPr/>
          <a:lstStyle/>
          <a:p>
            <a:fld id="{0460227B-25F7-4E25-A7BF-FBA2D4E4C1BC}" type="slidenum">
              <a:rPr lang="en-US" smtClean="0"/>
              <a:pPr/>
              <a:t>‹#›</a:t>
            </a:fld>
            <a:endParaRPr lang="en-US"/>
          </a:p>
        </p:txBody>
      </p:sp>
    </p:spTree>
    <p:extLst>
      <p:ext uri="{BB962C8B-B14F-4D97-AF65-F5344CB8AC3E}">
        <p14:creationId xmlns:p14="http://schemas.microsoft.com/office/powerpoint/2010/main" val="781066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solidFill>
                  <a:schemeClr val="tx1">
                    <a:lumMod val="65000"/>
                    <a:lumOff val="3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rgbClr val="BFBFBF"/>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6" name="Footer Placeholder 5"/>
          <p:cNvSpPr>
            <a:spLocks noGrp="1"/>
          </p:cNvSpPr>
          <p:nvPr>
            <p:ph type="ftr" sz="quarter" idx="11"/>
          </p:nvPr>
        </p:nvSpPr>
        <p:spPr>
          <a:xfrm>
            <a:off x="1729489" y="6470704"/>
            <a:ext cx="4318283" cy="270772"/>
          </a:xfrm>
          <a:prstGeom prst="rect">
            <a:avLst/>
          </a:prstGeom>
        </p:spPr>
        <p:txBody>
          <a:bodyPr/>
          <a:lstStyle/>
          <a:p>
            <a:r>
              <a:rPr lang="en-US"/>
              <a:t>(c) Dr. Michelle L. Kaarst-Brown</a:t>
            </a:r>
          </a:p>
        </p:txBody>
      </p:sp>
      <p:sp>
        <p:nvSpPr>
          <p:cNvPr id="7" name="Slide Number Placeholder 6"/>
          <p:cNvSpPr>
            <a:spLocks noGrp="1"/>
          </p:cNvSpPr>
          <p:nvPr>
            <p:ph type="sldNum" sz="quarter" idx="12"/>
          </p:nvPr>
        </p:nvSpPr>
        <p:spPr/>
        <p:txBody>
          <a:bodyPr/>
          <a:lstStyle/>
          <a:p>
            <a:fld id="{0460227B-25F7-4E25-A7BF-FBA2D4E4C1BC}" type="slidenum">
              <a:rPr lang="en-US" smtClean="0"/>
              <a:pPr/>
              <a:t>‹#›</a:t>
            </a:fld>
            <a:endParaRPr lang="en-US"/>
          </a:p>
        </p:txBody>
      </p:sp>
      <p:cxnSp>
        <p:nvCxnSpPr>
          <p:cNvPr id="8" name="Straight Connector 7"/>
          <p:cNvCxnSpPr/>
          <p:nvPr/>
        </p:nvCxnSpPr>
        <p:spPr>
          <a:xfrm flipV="1">
            <a:off x="6290132" y="5264106"/>
            <a:ext cx="0" cy="914400"/>
          </a:xfrm>
          <a:prstGeom prst="line">
            <a:avLst/>
          </a:prstGeom>
          <a:ln w="19050">
            <a:solidFill>
              <a:srgbClr val="EE5612"/>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90132" y="5362490"/>
            <a:ext cx="2714972" cy="653105"/>
          </a:xfrm>
          <a:prstGeom prst="rect">
            <a:avLst/>
          </a:prstGeom>
        </p:spPr>
      </p:pic>
    </p:spTree>
    <p:extLst>
      <p:ext uri="{BB962C8B-B14F-4D97-AF65-F5344CB8AC3E}">
        <p14:creationId xmlns:p14="http://schemas.microsoft.com/office/powerpoint/2010/main" val="4144419653"/>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lumMod val="65000"/>
                    <a:lumOff val="35000"/>
                  </a:schemeClr>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lvl1pPr marL="0" indent="0">
              <a:buNone/>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1729489" y="6470704"/>
            <a:ext cx="4318283" cy="270772"/>
          </a:xfrm>
          <a:prstGeom prst="rect">
            <a:avLst/>
          </a:prstGeom>
        </p:spPr>
        <p:txBody>
          <a:bodyPr/>
          <a:lstStyle/>
          <a:p>
            <a:r>
              <a:rPr lang="en-US"/>
              <a:t>(c) Dr. Michelle L. Kaarst-Brown</a:t>
            </a:r>
          </a:p>
        </p:txBody>
      </p:sp>
      <p:sp>
        <p:nvSpPr>
          <p:cNvPr id="6" name="Slide Number Placeholder 5"/>
          <p:cNvSpPr>
            <a:spLocks noGrp="1"/>
          </p:cNvSpPr>
          <p:nvPr>
            <p:ph type="sldNum" sz="quarter" idx="12"/>
          </p:nvPr>
        </p:nvSpPr>
        <p:spPr/>
        <p:txBody>
          <a:bodyPr/>
          <a:lstStyle/>
          <a:p>
            <a:fld id="{0460227B-25F7-4E25-A7BF-FBA2D4E4C1BC}" type="slidenum">
              <a:rPr lang="en-US" smtClean="0"/>
              <a:pPr/>
              <a:t>‹#›</a:t>
            </a:fld>
            <a:endParaRPr lang="en-US"/>
          </a:p>
        </p:txBody>
      </p:sp>
    </p:spTree>
    <p:extLst>
      <p:ext uri="{BB962C8B-B14F-4D97-AF65-F5344CB8AC3E}">
        <p14:creationId xmlns:p14="http://schemas.microsoft.com/office/powerpoint/2010/main" val="951185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lvl1pPr>
              <a:defRPr>
                <a:solidFill>
                  <a:schemeClr val="tx1">
                    <a:lumMod val="65000"/>
                    <a:lumOff val="35000"/>
                  </a:schemeClr>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lvl1pPr marL="0" indent="0">
              <a:buNone/>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1729489" y="6470704"/>
            <a:ext cx="4318283" cy="270772"/>
          </a:xfrm>
          <a:prstGeom prst="rect">
            <a:avLst/>
          </a:prstGeom>
        </p:spPr>
        <p:txBody>
          <a:bodyPr/>
          <a:lstStyle/>
          <a:p>
            <a:r>
              <a:rPr lang="en-US"/>
              <a:t>(c) Dr. Michelle L. Kaarst-Brown</a:t>
            </a:r>
          </a:p>
        </p:txBody>
      </p:sp>
      <p:sp>
        <p:nvSpPr>
          <p:cNvPr id="6" name="Slide Number Placeholder 5"/>
          <p:cNvSpPr>
            <a:spLocks noGrp="1"/>
          </p:cNvSpPr>
          <p:nvPr>
            <p:ph type="sldNum" sz="quarter" idx="12"/>
          </p:nvPr>
        </p:nvSpPr>
        <p:spPr/>
        <p:txBody>
          <a:bodyPr/>
          <a:lstStyle/>
          <a:p>
            <a:fld id="{0460227B-25F7-4E25-A7BF-FBA2D4E4C1BC}" type="slidenum">
              <a:rPr lang="en-US" smtClean="0"/>
              <a:pPr/>
              <a:t>‹#›</a:t>
            </a:fld>
            <a:endParaRPr lang="en-US"/>
          </a:p>
        </p:txBody>
      </p:sp>
      <p:cxnSp>
        <p:nvCxnSpPr>
          <p:cNvPr id="7" name="Straight Connector 6"/>
          <p:cNvCxnSpPr/>
          <p:nvPr/>
        </p:nvCxnSpPr>
        <p:spPr>
          <a:xfrm rot="5400000" flipV="1">
            <a:off x="7543800" y="173563"/>
            <a:ext cx="0" cy="6858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02684" y="6341455"/>
            <a:ext cx="2200189" cy="529270"/>
          </a:xfrm>
          <a:prstGeom prst="rect">
            <a:avLst/>
          </a:prstGeom>
        </p:spPr>
      </p:pic>
    </p:spTree>
    <p:extLst>
      <p:ext uri="{BB962C8B-B14F-4D97-AF65-F5344CB8AC3E}">
        <p14:creationId xmlns:p14="http://schemas.microsoft.com/office/powerpoint/2010/main" val="2466934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607944"/>
            <a:ext cx="7290054" cy="13511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2187388"/>
            <a:ext cx="7290055" cy="4121972"/>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169375" y="6470704"/>
            <a:ext cx="833309" cy="274320"/>
          </a:xfrm>
          <a:prstGeom prst="rect">
            <a:avLst/>
          </a:prstGeom>
        </p:spPr>
        <p:txBody>
          <a:bodyPr vert="horz" lIns="91440" tIns="45720" rIns="91440" bIns="45720" rtlCol="0" anchor="ctr"/>
          <a:lstStyle>
            <a:lvl1pPr algn="l">
              <a:defRPr sz="800">
                <a:solidFill>
                  <a:schemeClr val="bg1">
                    <a:lumMod val="75000"/>
                  </a:schemeClr>
                </a:solidFill>
                <a:latin typeface="Sherman Sans" pitchFamily="2" charset="0"/>
              </a:defRPr>
            </a:lvl1pPr>
          </a:lstStyle>
          <a:p>
            <a:fld id="{0460227B-25F7-4E25-A7BF-FBA2D4E4C1BC}" type="slidenum">
              <a:rPr lang="en-US" smtClean="0"/>
              <a:pPr/>
              <a:t>‹#›</a:t>
            </a:fld>
            <a:endParaRPr lang="en-US"/>
          </a:p>
        </p:txBody>
      </p:sp>
      <p:cxnSp>
        <p:nvCxnSpPr>
          <p:cNvPr id="7" name="Straight Connector 6"/>
          <p:cNvCxnSpPr/>
          <p:nvPr/>
        </p:nvCxnSpPr>
        <p:spPr>
          <a:xfrm flipV="1">
            <a:off x="571500" y="826324"/>
            <a:ext cx="0" cy="914400"/>
          </a:xfrm>
          <a:prstGeom prst="line">
            <a:avLst/>
          </a:prstGeom>
          <a:ln w="19050">
            <a:solidFill>
              <a:srgbClr val="EE5612"/>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958055" y="6328730"/>
            <a:ext cx="2200189" cy="529270"/>
          </a:xfrm>
          <a:prstGeom prst="rect">
            <a:avLst/>
          </a:prstGeom>
        </p:spPr>
      </p:pic>
      <p:sp>
        <p:nvSpPr>
          <p:cNvPr id="4" name="Footer Placeholder 3"/>
          <p:cNvSpPr>
            <a:spLocks noGrp="1"/>
          </p:cNvSpPr>
          <p:nvPr>
            <p:ph type="ftr" sz="quarter" idx="3"/>
          </p:nvPr>
        </p:nvSpPr>
        <p:spPr>
          <a:xfrm>
            <a:off x="2770631" y="6459413"/>
            <a:ext cx="3398744" cy="267904"/>
          </a:xfrm>
          <a:prstGeom prst="rect">
            <a:avLst/>
          </a:prstGeom>
        </p:spPr>
        <p:txBody>
          <a:bodyPr vert="horz" lIns="91440" tIns="45720" rIns="91440" bIns="45720" rtlCol="0" anchor="ctr"/>
          <a:lstStyle>
            <a:lvl1pPr algn="r">
              <a:defRPr sz="800" cap="all" baseline="0">
                <a:solidFill>
                  <a:schemeClr val="bg1">
                    <a:lumMod val="75000"/>
                  </a:schemeClr>
                </a:solidFill>
                <a:latin typeface="Sherman Sans" pitchFamily="2" charset="0"/>
              </a:defRPr>
            </a:lvl1pPr>
          </a:lstStyle>
          <a:p>
            <a:r>
              <a:rPr lang="en-US"/>
              <a:t>(c) Dr. Michelle L. Kaarst-Brown</a:t>
            </a:r>
          </a:p>
        </p:txBody>
      </p:sp>
    </p:spTree>
    <p:extLst>
      <p:ext uri="{BB962C8B-B14F-4D97-AF65-F5344CB8AC3E}">
        <p14:creationId xmlns:p14="http://schemas.microsoft.com/office/powerpoint/2010/main" val="920063089"/>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hdr="0"/>
  <p:txStyles>
    <p:titleStyle>
      <a:lvl1pPr algn="l" defTabSz="914400" rtl="0" eaLnBrk="1" latinLnBrk="0" hangingPunct="1">
        <a:lnSpc>
          <a:spcPct val="80000"/>
        </a:lnSpc>
        <a:spcBef>
          <a:spcPct val="0"/>
        </a:spcBef>
        <a:buNone/>
        <a:defRPr sz="4000" kern="1200" cap="all" spc="100" baseline="0">
          <a:solidFill>
            <a:schemeClr val="tx1">
              <a:lumMod val="65000"/>
              <a:lumOff val="35000"/>
            </a:schemeClr>
          </a:solidFill>
          <a:latin typeface="Franklin Gothic Demi Cond"/>
          <a:ea typeface="+mj-ea"/>
          <a:cs typeface="Franklin Gothic Demi Cond"/>
        </a:defRPr>
      </a:lvl1pPr>
    </p:titleStyle>
    <p:bodyStyle>
      <a:lvl1pPr marL="0" indent="0" algn="l" defTabSz="914400" rtl="0" eaLnBrk="1" latinLnBrk="0" hangingPunct="1">
        <a:lnSpc>
          <a:spcPct val="100000"/>
        </a:lnSpc>
        <a:spcBef>
          <a:spcPts val="600"/>
        </a:spcBef>
        <a:spcAft>
          <a:spcPts val="0"/>
        </a:spcAft>
        <a:buClr>
          <a:schemeClr val="accent1"/>
        </a:buClr>
        <a:buSzPct val="100000"/>
        <a:buFont typeface="Arial" panose="020B0604020202020204" pitchFamily="34" charset="0"/>
        <a:buNone/>
        <a:defRPr sz="2400" kern="1200">
          <a:solidFill>
            <a:schemeClr val="tx1">
              <a:lumMod val="65000"/>
              <a:lumOff val="35000"/>
            </a:schemeClr>
          </a:solidFill>
          <a:latin typeface="Franklin Gothic Book"/>
          <a:ea typeface="+mn-ea"/>
          <a:cs typeface="Franklin Gothic Book"/>
        </a:defRPr>
      </a:lvl1pPr>
      <a:lvl2pPr marL="265176" indent="-137160" algn="l" defTabSz="914400" rtl="0" eaLnBrk="1" latinLnBrk="0" hangingPunct="1">
        <a:lnSpc>
          <a:spcPct val="100000"/>
        </a:lnSpc>
        <a:spcBef>
          <a:spcPts val="600"/>
        </a:spcBef>
        <a:spcAft>
          <a:spcPts val="0"/>
        </a:spcAft>
        <a:buClr>
          <a:schemeClr val="accent1"/>
        </a:buClr>
        <a:buFont typeface="Arial" panose="020B0604020202020204" pitchFamily="34" charset="0"/>
        <a:buChar char="•"/>
        <a:defRPr sz="2000" kern="1200">
          <a:solidFill>
            <a:schemeClr val="tx1">
              <a:lumMod val="65000"/>
              <a:lumOff val="35000"/>
            </a:schemeClr>
          </a:solidFill>
          <a:latin typeface="Franklin Gothic Book"/>
          <a:ea typeface="+mn-ea"/>
          <a:cs typeface="Franklin Gothic Book"/>
        </a:defRPr>
      </a:lvl2pPr>
      <a:lvl3pPr marL="448056" indent="-137160" algn="l" defTabSz="914400" rtl="0" eaLnBrk="1" latinLnBrk="0" hangingPunct="1">
        <a:lnSpc>
          <a:spcPct val="100000"/>
        </a:lnSpc>
        <a:spcBef>
          <a:spcPts val="600"/>
        </a:spcBef>
        <a:spcAft>
          <a:spcPts val="0"/>
        </a:spcAft>
        <a:buClr>
          <a:schemeClr val="accent1"/>
        </a:buClr>
        <a:buFont typeface="Arial" panose="020B0604020202020204" pitchFamily="34" charset="0"/>
        <a:buChar char="•"/>
        <a:defRPr sz="1600" kern="1200">
          <a:solidFill>
            <a:schemeClr val="tx1">
              <a:lumMod val="65000"/>
              <a:lumOff val="35000"/>
            </a:schemeClr>
          </a:solidFill>
          <a:latin typeface="Franklin Gothic Book"/>
          <a:ea typeface="+mn-ea"/>
          <a:cs typeface="Franklin Gothic Book"/>
        </a:defRPr>
      </a:lvl3pPr>
      <a:lvl4pPr marL="594360" indent="-137160" algn="l" defTabSz="914400" rtl="0" eaLnBrk="1" latinLnBrk="0" hangingPunct="1">
        <a:lnSpc>
          <a:spcPct val="100000"/>
        </a:lnSpc>
        <a:spcBef>
          <a:spcPts val="600"/>
        </a:spcBef>
        <a:spcAft>
          <a:spcPts val="0"/>
        </a:spcAft>
        <a:buClr>
          <a:schemeClr val="accent1"/>
        </a:buClr>
        <a:buFont typeface="Arial" panose="020B0604020202020204" pitchFamily="34" charset="0"/>
        <a:buChar char="•"/>
        <a:defRPr sz="1600" kern="1200">
          <a:solidFill>
            <a:schemeClr val="tx1">
              <a:lumMod val="65000"/>
              <a:lumOff val="35000"/>
            </a:schemeClr>
          </a:solidFill>
          <a:latin typeface="Franklin Gothic Book"/>
          <a:ea typeface="+mn-ea"/>
          <a:cs typeface="Franklin Gothic Book"/>
        </a:defRPr>
      </a:lvl4pPr>
      <a:lvl5pPr marL="777240" indent="-137160" algn="l" defTabSz="914400" rtl="0" eaLnBrk="1" latinLnBrk="0" hangingPunct="1">
        <a:lnSpc>
          <a:spcPct val="100000"/>
        </a:lnSpc>
        <a:spcBef>
          <a:spcPts val="600"/>
        </a:spcBef>
        <a:spcAft>
          <a:spcPts val="0"/>
        </a:spcAft>
        <a:buClr>
          <a:schemeClr val="accent1"/>
        </a:buClr>
        <a:buFont typeface="Arial" panose="020B0604020202020204" pitchFamily="34" charset="0"/>
        <a:buChar char="•"/>
        <a:defRPr sz="1600" kern="1200">
          <a:solidFill>
            <a:schemeClr val="tx1">
              <a:lumMod val="65000"/>
              <a:lumOff val="35000"/>
            </a:schemeClr>
          </a:solidFill>
          <a:latin typeface="Franklin Gothic Book"/>
          <a:ea typeface="+mn-ea"/>
          <a:cs typeface="Franklin Gothic Book"/>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4960137"/>
            <a:ext cx="5867400" cy="1463040"/>
          </a:xfrm>
        </p:spPr>
        <p:txBody>
          <a:bodyPr>
            <a:noAutofit/>
          </a:bodyPr>
          <a:lstStyle/>
          <a:p>
            <a:r>
              <a:rPr lang="en-US" sz="2800" b="1" dirty="0">
                <a:latin typeface="Franklin Gothic Book" panose="020B0503020102020204" pitchFamily="34" charset="0"/>
              </a:rPr>
              <a:t>Final Project Presentation:</a:t>
            </a:r>
            <a:br>
              <a:rPr lang="en-US" sz="2800" b="1" dirty="0">
                <a:latin typeface="Franklin Gothic Book" panose="020B0503020102020204" pitchFamily="34" charset="0"/>
              </a:rPr>
            </a:br>
            <a:r>
              <a:rPr lang="en-US" sz="2800" b="1" dirty="0">
                <a:latin typeface="Franklin Gothic Book" panose="020B0503020102020204" pitchFamily="34" charset="0"/>
              </a:rPr>
              <a:t>Real World Risk Research Study</a:t>
            </a:r>
            <a:br>
              <a:rPr lang="en-US" sz="2800" b="1" dirty="0">
                <a:latin typeface="Franklin Gothic Book" panose="020B0503020102020204" pitchFamily="34" charset="0"/>
              </a:rPr>
            </a:br>
            <a:endParaRPr lang="en-US" sz="2800" b="1" dirty="0">
              <a:latin typeface="Franklin Gothic Book" panose="020B0503020102020204" pitchFamily="34" charset="0"/>
            </a:endParaRPr>
          </a:p>
        </p:txBody>
      </p:sp>
      <p:sp>
        <p:nvSpPr>
          <p:cNvPr id="5" name="Footer Placeholder 4"/>
          <p:cNvSpPr>
            <a:spLocks noGrp="1"/>
          </p:cNvSpPr>
          <p:nvPr>
            <p:ph type="ftr" sz="quarter" idx="11"/>
          </p:nvPr>
        </p:nvSpPr>
        <p:spPr/>
        <p:txBody>
          <a:bodyPr/>
          <a:lstStyle/>
          <a:p>
            <a:r>
              <a:rPr lang="en-US"/>
              <a:t>(c) Dr. Michelle L. Kaarst-Brown</a:t>
            </a:r>
          </a:p>
        </p:txBody>
      </p:sp>
      <p:sp>
        <p:nvSpPr>
          <p:cNvPr id="6" name="Slide Number Placeholder 5"/>
          <p:cNvSpPr>
            <a:spLocks noGrp="1"/>
          </p:cNvSpPr>
          <p:nvPr>
            <p:ph type="sldNum" sz="quarter" idx="12"/>
          </p:nvPr>
        </p:nvSpPr>
        <p:spPr/>
        <p:txBody>
          <a:bodyPr/>
          <a:lstStyle/>
          <a:p>
            <a:fld id="{0460227B-25F7-4E25-A7BF-FBA2D4E4C1BC}" type="slidenum">
              <a:rPr lang="en-US" smtClean="0"/>
              <a:pPr/>
              <a:t>1</a:t>
            </a:fld>
            <a:endParaRPr lang="en-US"/>
          </a:p>
        </p:txBody>
      </p:sp>
      <p:pic>
        <p:nvPicPr>
          <p:cNvPr id="8" name="Picture Placeholder 7">
            <a:extLst>
              <a:ext uri="{FF2B5EF4-FFF2-40B4-BE49-F238E27FC236}">
                <a16:creationId xmlns:a16="http://schemas.microsoft.com/office/drawing/2014/main" id="{DDE30E6B-1D60-46EF-B259-BD76C749471D}"/>
              </a:ext>
            </a:extLst>
          </p:cNvPr>
          <p:cNvPicPr>
            <a:picLocks noGrp="1" noChangeAspect="1"/>
          </p:cNvPicPr>
          <p:nvPr>
            <p:ph type="pic" idx="13"/>
          </p:nvPr>
        </p:nvPicPr>
        <p:blipFill>
          <a:blip r:embed="rId3"/>
          <a:srcRect t="25" b="25"/>
          <a:stretch>
            <a:fillRect/>
          </a:stretch>
        </p:blipFill>
        <p:spPr>
          <a:prstGeom prst="rect">
            <a:avLst/>
          </a:prstGeom>
        </p:spPr>
      </p:pic>
      <p:sp>
        <p:nvSpPr>
          <p:cNvPr id="4" name="Date Placeholder 3"/>
          <p:cNvSpPr>
            <a:spLocks noGrp="1"/>
          </p:cNvSpPr>
          <p:nvPr>
            <p:ph type="dt" sz="half" idx="4294967295"/>
          </p:nvPr>
        </p:nvSpPr>
        <p:spPr>
          <a:xfrm>
            <a:off x="0" y="0"/>
            <a:ext cx="0" cy="0"/>
          </a:xfrm>
        </p:spPr>
        <p:txBody>
          <a:bodyPr/>
          <a:lstStyle/>
          <a:p>
            <a:fld id="{81D691C5-36D4-4854-8DF0-664C1D00659F}" type="datetime1">
              <a:rPr lang="en-US" smtClean="0"/>
              <a:t>9/24/2021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768096" y="607944"/>
            <a:ext cx="7290054" cy="1351160"/>
          </a:xfrm>
        </p:spPr>
        <p:txBody>
          <a:bodyPr>
            <a:normAutofit/>
          </a:bodyPr>
          <a:lstStyle/>
          <a:p>
            <a:r>
              <a:rPr lang="en-US" sz="3200" i="1"/>
              <a:t>Data Collection Process Continued</a:t>
            </a:r>
          </a:p>
        </p:txBody>
      </p:sp>
      <p:sp>
        <p:nvSpPr>
          <p:cNvPr id="94211" name="Rectangle 3"/>
          <p:cNvSpPr>
            <a:spLocks noGrp="1" noChangeArrowheads="1"/>
          </p:cNvSpPr>
          <p:nvPr>
            <p:ph idx="1"/>
          </p:nvPr>
        </p:nvSpPr>
        <p:spPr>
          <a:xfrm>
            <a:off x="768096" y="2057400"/>
            <a:ext cx="7290055" cy="4251960"/>
          </a:xfrm>
        </p:spPr>
        <p:txBody>
          <a:bodyPr>
            <a:normAutofit fontScale="92500" lnSpcReduction="10000"/>
          </a:bodyPr>
          <a:lstStyle/>
          <a:p>
            <a:r>
              <a:rPr lang="en-US"/>
              <a:t>Purpose is to paint a picture</a:t>
            </a:r>
          </a:p>
          <a:p>
            <a:r>
              <a:rPr lang="en-US"/>
              <a:t>Take from multiple viewpoints</a:t>
            </a:r>
          </a:p>
          <a:p>
            <a:pPr marL="608076" lvl="1" indent="-342900"/>
            <a:r>
              <a:rPr lang="en-US"/>
              <a:t>Consider industry data and compare</a:t>
            </a:r>
          </a:p>
          <a:p>
            <a:r>
              <a:rPr lang="en-US"/>
              <a:t>Process of refining to reach answer to your questions</a:t>
            </a:r>
          </a:p>
          <a:p>
            <a:r>
              <a:rPr lang="en-US"/>
              <a:t>Multiple methods available</a:t>
            </a:r>
          </a:p>
          <a:p>
            <a:r>
              <a:rPr lang="en-US"/>
              <a:t>Choose with time constraints in mind</a:t>
            </a:r>
          </a:p>
          <a:p>
            <a:r>
              <a:rPr lang="en-US"/>
              <a:t>Make it easy on your team but make sure you all get what you need</a:t>
            </a:r>
          </a:p>
          <a:p>
            <a:r>
              <a:rPr lang="en-US"/>
              <a:t>Don’t experience “loss of situational awareness”</a:t>
            </a:r>
          </a:p>
          <a:p>
            <a:r>
              <a:rPr lang="en-US"/>
              <a:t>Accept that your organization may or may not speak about "risks" or "risk management"</a:t>
            </a:r>
          </a:p>
        </p:txBody>
      </p:sp>
      <p:sp>
        <p:nvSpPr>
          <p:cNvPr id="5" name="Footer Placeholder 4"/>
          <p:cNvSpPr>
            <a:spLocks noGrp="1"/>
          </p:cNvSpPr>
          <p:nvPr>
            <p:ph type="ftr" sz="quarter" idx="11"/>
          </p:nvPr>
        </p:nvSpPr>
        <p:spPr>
          <a:xfrm>
            <a:off x="1729489" y="6470704"/>
            <a:ext cx="4318283" cy="270772"/>
          </a:xfrm>
        </p:spPr>
        <p:txBody>
          <a:bodyPr/>
          <a:lstStyle/>
          <a:p>
            <a:r>
              <a:rPr lang="en-US"/>
              <a:t>(c) Dr. Michelle L. Kaarst-Brown</a:t>
            </a:r>
          </a:p>
        </p:txBody>
      </p:sp>
      <p:sp>
        <p:nvSpPr>
          <p:cNvPr id="2" name="Slide Number Placeholder 1"/>
          <p:cNvSpPr>
            <a:spLocks noGrp="1"/>
          </p:cNvSpPr>
          <p:nvPr>
            <p:ph type="sldNum" sz="quarter" idx="12"/>
          </p:nvPr>
        </p:nvSpPr>
        <p:spPr>
          <a:xfrm>
            <a:off x="6169375" y="6470704"/>
            <a:ext cx="833309" cy="274320"/>
          </a:xfrm>
        </p:spPr>
        <p:txBody>
          <a:bodyPr/>
          <a:lstStyle/>
          <a:p>
            <a:fld id="{0460227B-25F7-4E25-A7BF-FBA2D4E4C1BC}" type="slidenum">
              <a:rPr lang="en-US" smtClean="0"/>
              <a:pPr/>
              <a:t>10</a:t>
            </a:fld>
            <a:endParaRPr lang="en-US"/>
          </a:p>
        </p:txBody>
      </p:sp>
      <p:sp>
        <p:nvSpPr>
          <p:cNvPr id="4" name="Date Placeholder 3"/>
          <p:cNvSpPr>
            <a:spLocks noGrp="1"/>
          </p:cNvSpPr>
          <p:nvPr>
            <p:ph type="dt" sz="half" idx="4294967295"/>
          </p:nvPr>
        </p:nvSpPr>
        <p:spPr>
          <a:xfrm>
            <a:off x="7010400" y="6305550"/>
            <a:ext cx="2133600" cy="476250"/>
          </a:xfrm>
          <a:prstGeom prst="rect">
            <a:avLst/>
          </a:prstGeom>
        </p:spPr>
        <p:txBody>
          <a:bodyPr/>
          <a:lstStyle/>
          <a:p>
            <a:fld id="{3D43D3AB-6835-41C5-BDB0-2CECB8DC989E}" type="datetime1">
              <a:rPr lang="en-US" smtClean="0"/>
              <a:pPr/>
              <a:t>9/24/2021</a:t>
            </a:fld>
            <a:endParaRPr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768096" y="607944"/>
            <a:ext cx="7290054" cy="1351160"/>
          </a:xfrm>
        </p:spPr>
        <p:txBody>
          <a:bodyPr>
            <a:normAutofit/>
          </a:bodyPr>
          <a:lstStyle/>
          <a:p>
            <a:r>
              <a:rPr lang="en-US" sz="3600"/>
              <a:t>Data Collection Methods </a:t>
            </a:r>
            <a:br>
              <a:rPr lang="en-US" sz="3600"/>
            </a:br>
            <a:r>
              <a:rPr lang="en-US" sz="3600"/>
              <a:t>(*Discuss with Instructor)</a:t>
            </a:r>
          </a:p>
        </p:txBody>
      </p:sp>
      <p:sp>
        <p:nvSpPr>
          <p:cNvPr id="96259" name="Rectangle 3"/>
          <p:cNvSpPr>
            <a:spLocks noGrp="1" noChangeArrowheads="1"/>
          </p:cNvSpPr>
          <p:nvPr>
            <p:ph idx="1"/>
          </p:nvPr>
        </p:nvSpPr>
        <p:spPr>
          <a:xfrm>
            <a:off x="768096" y="2187388"/>
            <a:ext cx="7290055" cy="4121972"/>
          </a:xfrm>
        </p:spPr>
        <p:txBody>
          <a:bodyPr/>
          <a:lstStyle/>
          <a:p>
            <a:endParaRPr lang="en-US"/>
          </a:p>
          <a:p>
            <a:endParaRPr lang="en-US"/>
          </a:p>
        </p:txBody>
      </p:sp>
      <p:sp>
        <p:nvSpPr>
          <p:cNvPr id="6" name="Footer Placeholder 5"/>
          <p:cNvSpPr>
            <a:spLocks noGrp="1"/>
          </p:cNvSpPr>
          <p:nvPr>
            <p:ph type="ftr" sz="quarter" idx="11"/>
          </p:nvPr>
        </p:nvSpPr>
        <p:spPr>
          <a:xfrm>
            <a:off x="1729489" y="6470704"/>
            <a:ext cx="4318283" cy="270772"/>
          </a:xfrm>
        </p:spPr>
        <p:txBody>
          <a:bodyPr/>
          <a:lstStyle/>
          <a:p>
            <a:r>
              <a:rPr lang="en-US"/>
              <a:t>(c) Dr. Michelle L. Kaarst-Brown</a:t>
            </a:r>
          </a:p>
        </p:txBody>
      </p:sp>
      <p:sp>
        <p:nvSpPr>
          <p:cNvPr id="2" name="Slide Number Placeholder 1"/>
          <p:cNvSpPr>
            <a:spLocks noGrp="1"/>
          </p:cNvSpPr>
          <p:nvPr>
            <p:ph type="sldNum" sz="quarter" idx="12"/>
          </p:nvPr>
        </p:nvSpPr>
        <p:spPr>
          <a:xfrm>
            <a:off x="6169375" y="6470704"/>
            <a:ext cx="833309" cy="274320"/>
          </a:xfrm>
        </p:spPr>
        <p:txBody>
          <a:bodyPr/>
          <a:lstStyle/>
          <a:p>
            <a:fld id="{0460227B-25F7-4E25-A7BF-FBA2D4E4C1BC}" type="slidenum">
              <a:rPr lang="en-US" smtClean="0"/>
              <a:pPr/>
              <a:t>11</a:t>
            </a:fld>
            <a:endParaRPr lang="en-US"/>
          </a:p>
        </p:txBody>
      </p:sp>
      <p:sp>
        <p:nvSpPr>
          <p:cNvPr id="5" name="Date Placeholder 4"/>
          <p:cNvSpPr>
            <a:spLocks noGrp="1"/>
          </p:cNvSpPr>
          <p:nvPr>
            <p:ph type="dt" sz="half" idx="4294967295"/>
          </p:nvPr>
        </p:nvSpPr>
        <p:spPr>
          <a:xfrm>
            <a:off x="7010400" y="6305550"/>
            <a:ext cx="2133600" cy="476250"/>
          </a:xfrm>
          <a:prstGeom prst="rect">
            <a:avLst/>
          </a:prstGeom>
        </p:spPr>
        <p:txBody>
          <a:bodyPr/>
          <a:lstStyle/>
          <a:p>
            <a:fld id="{3EF355A0-8FE6-4DC3-9AAF-D4434860DB7C}" type="datetime1">
              <a:rPr lang="en-US" smtClean="0"/>
              <a:t>9/24/2021</a:t>
            </a:fld>
            <a:endParaRPr lang="en-US"/>
          </a:p>
        </p:txBody>
      </p:sp>
      <p:sp>
        <p:nvSpPr>
          <p:cNvPr id="96260" name="Rectangle 4"/>
          <p:cNvSpPr>
            <a:spLocks noChangeArrowheads="1"/>
          </p:cNvSpPr>
          <p:nvPr/>
        </p:nvSpPr>
        <p:spPr bwMode="auto">
          <a:xfrm>
            <a:off x="768096" y="1959104"/>
            <a:ext cx="7994650" cy="4405368"/>
          </a:xfrm>
          <a:prstGeom prst="rect">
            <a:avLst/>
          </a:prstGeom>
          <a:noFill/>
          <a:ln w="9525">
            <a:noFill/>
            <a:miter lim="800000"/>
            <a:headEnd/>
            <a:tailEnd/>
          </a:ln>
          <a:effectLst/>
        </p:spPr>
        <p:txBody>
          <a:bodyPr/>
          <a:lstStyle/>
          <a:p>
            <a:pPr marL="342900" indent="-342900" eaLnBrk="1" hangingPunct="1">
              <a:spcBef>
                <a:spcPct val="10000"/>
              </a:spcBef>
              <a:spcAft>
                <a:spcPct val="25000"/>
              </a:spcAft>
              <a:buClr>
                <a:schemeClr val="hlink"/>
              </a:buClr>
              <a:buSzPct val="70000"/>
              <a:buFont typeface="Wingdings" pitchFamily="2" charset="2"/>
              <a:buChar char="n"/>
            </a:pPr>
            <a:r>
              <a:rPr lang="en-US" sz="2400">
                <a:latin typeface="Franklin Gothic Book" panose="020B0503020102020204" pitchFamily="34" charset="0"/>
              </a:rPr>
              <a:t>Interviews </a:t>
            </a:r>
            <a:r>
              <a:rPr lang="en-US" sz="2400">
                <a:solidFill>
                  <a:srgbClr val="FF0000"/>
                </a:solidFill>
                <a:latin typeface="Franklin Gothic Book" panose="020B0503020102020204" pitchFamily="34" charset="0"/>
              </a:rPr>
              <a:t>* MANDATORY </a:t>
            </a:r>
            <a:r>
              <a:rPr lang="en-US" sz="2400">
                <a:latin typeface="Franklin Gothic Book" panose="020B0503020102020204" pitchFamily="34" charset="0"/>
              </a:rPr>
              <a:t>(face-to-face, and zoom or phone)</a:t>
            </a:r>
          </a:p>
          <a:p>
            <a:pPr marL="742950" lvl="1" indent="-285750" eaLnBrk="1" hangingPunct="1">
              <a:spcBef>
                <a:spcPct val="10000"/>
              </a:spcBef>
              <a:spcAft>
                <a:spcPct val="25000"/>
              </a:spcAft>
              <a:buClr>
                <a:schemeClr val="tx1"/>
              </a:buClr>
              <a:buFontTx/>
              <a:buChar char="–"/>
            </a:pPr>
            <a:r>
              <a:rPr lang="en-US" sz="2000">
                <a:latin typeface="Franklin Gothic Book" panose="020B0503020102020204" pitchFamily="34" charset="0"/>
              </a:rPr>
              <a:t>Interview guides are valuable (</a:t>
            </a:r>
            <a:r>
              <a:rPr lang="en-US" sz="2000">
                <a:solidFill>
                  <a:srgbClr val="FF0000"/>
                </a:solidFill>
                <a:latin typeface="Franklin Gothic Book" panose="020B0503020102020204" pitchFamily="34" charset="0"/>
              </a:rPr>
              <a:t>have instructor approve</a:t>
            </a:r>
            <a:r>
              <a:rPr lang="en-US" sz="2000">
                <a:latin typeface="Franklin Gothic Book" panose="020B0503020102020204" pitchFamily="34" charset="0"/>
              </a:rPr>
              <a:t>; </a:t>
            </a:r>
            <a:r>
              <a:rPr lang="en-US" sz="2000">
                <a:solidFill>
                  <a:srgbClr val="FF0000"/>
                </a:solidFill>
                <a:latin typeface="Franklin Gothic Book" panose="020B0503020102020204" pitchFamily="34" charset="0"/>
              </a:rPr>
              <a:t>use the consent form as a guide</a:t>
            </a:r>
            <a:r>
              <a:rPr lang="en-US" sz="2000">
                <a:latin typeface="Franklin Gothic Book" panose="020B0503020102020204" pitchFamily="34" charset="0"/>
              </a:rPr>
              <a:t>)</a:t>
            </a:r>
          </a:p>
          <a:p>
            <a:pPr marL="742950" lvl="1" indent="-285750" eaLnBrk="1" hangingPunct="1">
              <a:spcBef>
                <a:spcPct val="10000"/>
              </a:spcBef>
              <a:spcAft>
                <a:spcPct val="25000"/>
              </a:spcAft>
              <a:buClr>
                <a:schemeClr val="tx1"/>
              </a:buClr>
              <a:buFontTx/>
              <a:buChar char="–"/>
            </a:pPr>
            <a:r>
              <a:rPr lang="en-US" sz="2000">
                <a:latin typeface="Franklin Gothic Book" panose="020B0503020102020204" pitchFamily="34" charset="0"/>
              </a:rPr>
              <a:t>Ask permission of interviewee before you tape</a:t>
            </a:r>
          </a:p>
          <a:p>
            <a:pPr marL="342900" indent="-342900" eaLnBrk="1" hangingPunct="1">
              <a:spcBef>
                <a:spcPct val="10000"/>
              </a:spcBef>
              <a:spcAft>
                <a:spcPct val="25000"/>
              </a:spcAft>
              <a:buClr>
                <a:schemeClr val="hlink"/>
              </a:buClr>
              <a:buSzPct val="70000"/>
              <a:buFont typeface="Wingdings" pitchFamily="2" charset="2"/>
              <a:buChar char="n"/>
            </a:pPr>
            <a:r>
              <a:rPr lang="en-US" sz="2400">
                <a:latin typeface="Franklin Gothic Book" panose="020B0503020102020204" pitchFamily="34" charset="0"/>
              </a:rPr>
              <a:t>Documents  (memos,  regulations, etc.)</a:t>
            </a:r>
          </a:p>
          <a:p>
            <a:pPr marL="342900" indent="-342900" eaLnBrk="1" hangingPunct="1">
              <a:spcBef>
                <a:spcPct val="10000"/>
              </a:spcBef>
              <a:spcAft>
                <a:spcPct val="25000"/>
              </a:spcAft>
              <a:buClr>
                <a:schemeClr val="hlink"/>
              </a:buClr>
              <a:buSzPct val="70000"/>
              <a:buFont typeface="Wingdings" pitchFamily="2" charset="2"/>
              <a:buChar char="n"/>
            </a:pPr>
            <a:r>
              <a:rPr lang="en-US" sz="2400">
                <a:latin typeface="Franklin Gothic Book" panose="020B0503020102020204" pitchFamily="34" charset="0"/>
              </a:rPr>
              <a:t>Questionnaire </a:t>
            </a:r>
            <a:r>
              <a:rPr lang="en-US" sz="2400">
                <a:solidFill>
                  <a:srgbClr val="FF0000"/>
                </a:solidFill>
                <a:latin typeface="Franklin Gothic Book" panose="020B0503020102020204" pitchFamily="34" charset="0"/>
              </a:rPr>
              <a:t>(Have instructor approve!)</a:t>
            </a:r>
          </a:p>
          <a:p>
            <a:pPr marL="342900" indent="-342900" eaLnBrk="1" hangingPunct="1">
              <a:spcBef>
                <a:spcPct val="10000"/>
              </a:spcBef>
              <a:spcAft>
                <a:spcPct val="25000"/>
              </a:spcAft>
              <a:buClr>
                <a:schemeClr val="hlink"/>
              </a:buClr>
              <a:buSzPct val="70000"/>
              <a:buFont typeface="Wingdings" pitchFamily="2" charset="2"/>
              <a:buChar char="n"/>
            </a:pPr>
            <a:r>
              <a:rPr lang="en-US" sz="2400">
                <a:latin typeface="Franklin Gothic Book" panose="020B0503020102020204" pitchFamily="34" charset="0"/>
              </a:rPr>
              <a:t>Survey  </a:t>
            </a:r>
            <a:r>
              <a:rPr lang="en-US" sz="2400">
                <a:solidFill>
                  <a:srgbClr val="FF0000"/>
                </a:solidFill>
                <a:latin typeface="Franklin Gothic Book" panose="020B0503020102020204" pitchFamily="34" charset="0"/>
              </a:rPr>
              <a:t>(Have instructor approve!)</a:t>
            </a:r>
          </a:p>
          <a:p>
            <a:pPr marL="342900" indent="-342900" eaLnBrk="1" hangingPunct="1">
              <a:spcBef>
                <a:spcPct val="10000"/>
              </a:spcBef>
              <a:spcAft>
                <a:spcPct val="25000"/>
              </a:spcAft>
              <a:buClr>
                <a:schemeClr val="hlink"/>
              </a:buClr>
              <a:buSzPct val="70000"/>
              <a:buFont typeface="Wingdings" pitchFamily="2" charset="2"/>
              <a:buChar char="n"/>
            </a:pPr>
            <a:r>
              <a:rPr lang="en-US" sz="2400">
                <a:latin typeface="Franklin Gothic Book" panose="020B0503020102020204" pitchFamily="34" charset="0"/>
              </a:rPr>
              <a:t>Focus  groups </a:t>
            </a:r>
            <a:r>
              <a:rPr lang="en-US" sz="2400">
                <a:solidFill>
                  <a:srgbClr val="FF0000"/>
                </a:solidFill>
                <a:latin typeface="Franklin Gothic Book" panose="020B0503020102020204" pitchFamily="34" charset="0"/>
              </a:rPr>
              <a:t>(if appropriate)</a:t>
            </a:r>
          </a:p>
          <a:p>
            <a:pPr marL="342900" indent="-342900" eaLnBrk="1" hangingPunct="1">
              <a:spcBef>
                <a:spcPct val="10000"/>
              </a:spcBef>
              <a:spcAft>
                <a:spcPct val="25000"/>
              </a:spcAft>
              <a:buClr>
                <a:schemeClr val="hlink"/>
              </a:buClr>
              <a:buSzPct val="70000"/>
              <a:buFont typeface="Wingdings" pitchFamily="2" charset="2"/>
              <a:buChar char="n"/>
            </a:pPr>
            <a:r>
              <a:rPr lang="en-US" sz="2400">
                <a:latin typeface="Franklin Gothic Book" panose="020B0503020102020204" pitchFamily="34" charset="0"/>
              </a:rPr>
              <a:t>Combinations  of  the  above</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768350" y="608013"/>
            <a:ext cx="7289800" cy="839787"/>
          </a:xfrm>
        </p:spPr>
        <p:txBody>
          <a:bodyPr>
            <a:normAutofit/>
          </a:bodyPr>
          <a:lstStyle/>
          <a:p>
            <a:r>
              <a:rPr lang="en-US"/>
              <a:t>Keep in Mind</a:t>
            </a:r>
          </a:p>
        </p:txBody>
      </p:sp>
      <p:sp>
        <p:nvSpPr>
          <p:cNvPr id="98307" name="Rectangle 3"/>
          <p:cNvSpPr>
            <a:spLocks noGrp="1" noChangeArrowheads="1"/>
          </p:cNvSpPr>
          <p:nvPr>
            <p:ph idx="1"/>
          </p:nvPr>
        </p:nvSpPr>
        <p:spPr>
          <a:xfrm>
            <a:off x="688974" y="1368425"/>
            <a:ext cx="8302625" cy="5181600"/>
          </a:xfrm>
        </p:spPr>
        <p:txBody>
          <a:bodyPr>
            <a:noAutofit/>
          </a:bodyPr>
          <a:lstStyle/>
          <a:p>
            <a:r>
              <a:rPr lang="en-US">
                <a:solidFill>
                  <a:srgbClr val="FF0000"/>
                </a:solidFill>
              </a:rPr>
              <a:t>You MUST do your homework before any data collection begins with organization</a:t>
            </a:r>
          </a:p>
          <a:p>
            <a:r>
              <a:rPr lang="en-US"/>
              <a:t>Interviews are time-consuming AND</a:t>
            </a:r>
          </a:p>
          <a:p>
            <a:pPr lvl="1"/>
            <a:r>
              <a:rPr lang="en-US"/>
              <a:t>Risk 1 - You may spend time interviewing the wrong people</a:t>
            </a:r>
          </a:p>
          <a:p>
            <a:pPr lvl="1"/>
            <a:r>
              <a:rPr lang="en-US"/>
              <a:t>Risk 2 - You may encounter resistance</a:t>
            </a:r>
          </a:p>
          <a:p>
            <a:pPr lvl="1"/>
            <a:r>
              <a:rPr lang="en-US"/>
              <a:t>Risk 3 - Respondents will paint egocentric or best picture</a:t>
            </a:r>
          </a:p>
          <a:p>
            <a:r>
              <a:rPr lang="en-US"/>
              <a:t>Surveys may seem easy to administer BUT</a:t>
            </a:r>
          </a:p>
          <a:p>
            <a:pPr lvl="1"/>
            <a:r>
              <a:rPr lang="en-US"/>
              <a:t>Risk 1 - Response rates can be low </a:t>
            </a:r>
          </a:p>
          <a:p>
            <a:pPr lvl="1"/>
            <a:r>
              <a:rPr lang="en-US"/>
              <a:t>Risk 2 - The “wrong” people may answer </a:t>
            </a:r>
          </a:p>
          <a:p>
            <a:pPr lvl="1"/>
            <a:r>
              <a:rPr lang="en-US"/>
              <a:t>Risk 3 – You may ask the wrong questions or use the wrong wording; but you can’t ask for clarification</a:t>
            </a:r>
          </a:p>
          <a:p>
            <a:r>
              <a:rPr lang="en-US"/>
              <a:t>Focus groups demand up-front work and a skilled facilitator</a:t>
            </a:r>
          </a:p>
          <a:p>
            <a:r>
              <a:rPr lang="en-US"/>
              <a:t>Documents supplied by  organization may not reflect reality </a:t>
            </a:r>
          </a:p>
        </p:txBody>
      </p:sp>
      <p:sp>
        <p:nvSpPr>
          <p:cNvPr id="5" name="Footer Placeholder 4"/>
          <p:cNvSpPr>
            <a:spLocks noGrp="1"/>
          </p:cNvSpPr>
          <p:nvPr>
            <p:ph type="ftr" sz="quarter" idx="11"/>
          </p:nvPr>
        </p:nvSpPr>
        <p:spPr>
          <a:xfrm>
            <a:off x="1729489" y="6470704"/>
            <a:ext cx="4318283" cy="270772"/>
          </a:xfrm>
        </p:spPr>
        <p:txBody>
          <a:bodyPr/>
          <a:lstStyle/>
          <a:p>
            <a:r>
              <a:rPr lang="en-US"/>
              <a:t>(c) Dr. Michelle L. Kaarst-Brown</a:t>
            </a:r>
          </a:p>
        </p:txBody>
      </p:sp>
      <p:sp>
        <p:nvSpPr>
          <p:cNvPr id="4" name="Date Placeholder 3"/>
          <p:cNvSpPr>
            <a:spLocks noGrp="1"/>
          </p:cNvSpPr>
          <p:nvPr>
            <p:ph type="dt" sz="half" idx="4294967295"/>
          </p:nvPr>
        </p:nvSpPr>
        <p:spPr>
          <a:xfrm>
            <a:off x="7010400" y="6305550"/>
            <a:ext cx="2133600" cy="476250"/>
          </a:xfrm>
          <a:prstGeom prst="rect">
            <a:avLst/>
          </a:prstGeom>
        </p:spPr>
        <p:txBody>
          <a:bodyPr/>
          <a:lstStyle/>
          <a:p>
            <a:fld id="{7AAACF1A-5EE4-453E-A623-D0A57DC55F22}" type="datetime1">
              <a:rPr lang="en-US" smtClean="0"/>
              <a:t>9/24/2021</a:t>
            </a:fld>
            <a:endParaRPr lang="en-US"/>
          </a:p>
        </p:txBody>
      </p:sp>
    </p:spTree>
    <p:extLst>
      <p:ext uri="{BB962C8B-B14F-4D97-AF65-F5344CB8AC3E}">
        <p14:creationId xmlns:p14="http://schemas.microsoft.com/office/powerpoint/2010/main" val="63208979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768096" y="607944"/>
            <a:ext cx="7290054" cy="1351160"/>
          </a:xfrm>
        </p:spPr>
        <p:txBody>
          <a:bodyPr/>
          <a:lstStyle/>
          <a:p>
            <a:r>
              <a:rPr lang="en-US"/>
              <a:t>A Word About Questions</a:t>
            </a:r>
          </a:p>
        </p:txBody>
      </p:sp>
      <p:sp>
        <p:nvSpPr>
          <p:cNvPr id="100355" name="Rectangle 3"/>
          <p:cNvSpPr>
            <a:spLocks noGrp="1" noChangeArrowheads="1"/>
          </p:cNvSpPr>
          <p:nvPr>
            <p:ph idx="1"/>
          </p:nvPr>
        </p:nvSpPr>
        <p:spPr>
          <a:xfrm>
            <a:off x="768096" y="2187388"/>
            <a:ext cx="7290055" cy="4121972"/>
          </a:xfrm>
        </p:spPr>
        <p:txBody>
          <a:bodyPr>
            <a:normAutofit/>
          </a:bodyPr>
          <a:lstStyle/>
          <a:p>
            <a:r>
              <a:rPr lang="en-US"/>
              <a:t>What are the most important questions to ask?  (</a:t>
            </a:r>
          </a:p>
          <a:p>
            <a:pPr lvl="1"/>
            <a:r>
              <a:rPr lang="en-US"/>
              <a:t>Why are you asking them?</a:t>
            </a:r>
          </a:p>
          <a:p>
            <a:pPr lvl="1"/>
            <a:r>
              <a:rPr lang="en-US"/>
              <a:t>What data do you hope it will provide?</a:t>
            </a:r>
          </a:p>
          <a:p>
            <a:r>
              <a:rPr lang="en-US"/>
              <a:t>Have an interview guide with main questions and associated sub-questions (a flowchart helps)</a:t>
            </a:r>
          </a:p>
          <a:p>
            <a:r>
              <a:rPr lang="en-US"/>
              <a:t>REFER to the CONSENT FORM for your questions</a:t>
            </a:r>
          </a:p>
          <a:p>
            <a:r>
              <a:rPr lang="en-US"/>
              <a:t>Ask your main questions first and then backtrack if necessary</a:t>
            </a:r>
          </a:p>
          <a:p>
            <a:r>
              <a:rPr lang="en-US"/>
              <a:t>Surveys and questionnaires – if used, scrub the list thoroughly and don’t put too many questions on it!</a:t>
            </a:r>
          </a:p>
        </p:txBody>
      </p:sp>
      <p:sp>
        <p:nvSpPr>
          <p:cNvPr id="5" name="Footer Placeholder 4"/>
          <p:cNvSpPr>
            <a:spLocks noGrp="1"/>
          </p:cNvSpPr>
          <p:nvPr>
            <p:ph type="ftr" sz="quarter" idx="11"/>
          </p:nvPr>
        </p:nvSpPr>
        <p:spPr>
          <a:xfrm>
            <a:off x="1729489" y="6470704"/>
            <a:ext cx="4318283" cy="270772"/>
          </a:xfrm>
        </p:spPr>
        <p:txBody>
          <a:bodyPr/>
          <a:lstStyle/>
          <a:p>
            <a:r>
              <a:rPr lang="en-US"/>
              <a:t>(c) Dr. Michelle L. Kaarst-Brown</a:t>
            </a:r>
          </a:p>
        </p:txBody>
      </p:sp>
      <p:sp>
        <p:nvSpPr>
          <p:cNvPr id="2" name="Slide Number Placeholder 1"/>
          <p:cNvSpPr>
            <a:spLocks noGrp="1"/>
          </p:cNvSpPr>
          <p:nvPr>
            <p:ph type="sldNum" sz="quarter" idx="12"/>
          </p:nvPr>
        </p:nvSpPr>
        <p:spPr>
          <a:xfrm>
            <a:off x="6169375" y="6470704"/>
            <a:ext cx="833309" cy="274320"/>
          </a:xfrm>
        </p:spPr>
        <p:txBody>
          <a:bodyPr/>
          <a:lstStyle/>
          <a:p>
            <a:fld id="{0460227B-25F7-4E25-A7BF-FBA2D4E4C1BC}" type="slidenum">
              <a:rPr lang="en-US" smtClean="0"/>
              <a:pPr/>
              <a:t>13</a:t>
            </a:fld>
            <a:endParaRPr lang="en-US"/>
          </a:p>
        </p:txBody>
      </p:sp>
      <p:sp>
        <p:nvSpPr>
          <p:cNvPr id="4" name="Date Placeholder 3"/>
          <p:cNvSpPr>
            <a:spLocks noGrp="1"/>
          </p:cNvSpPr>
          <p:nvPr>
            <p:ph type="dt" sz="half" idx="4294967295"/>
          </p:nvPr>
        </p:nvSpPr>
        <p:spPr>
          <a:xfrm>
            <a:off x="7010400" y="6305550"/>
            <a:ext cx="2133600" cy="476250"/>
          </a:xfrm>
          <a:prstGeom prst="rect">
            <a:avLst/>
          </a:prstGeom>
        </p:spPr>
        <p:txBody>
          <a:bodyPr/>
          <a:lstStyle/>
          <a:p>
            <a:fld id="{1D6927B3-FF7B-4896-A941-910545987565}" type="datetime1">
              <a:rPr lang="en-US" smtClean="0"/>
              <a:pPr/>
              <a:t>9/24/2021</a:t>
            </a:fld>
            <a:endParaRPr 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768096" y="607944"/>
            <a:ext cx="7290054" cy="1351160"/>
          </a:xfrm>
        </p:spPr>
        <p:txBody>
          <a:bodyPr/>
          <a:lstStyle/>
          <a:p>
            <a:r>
              <a:rPr lang="en-US"/>
              <a:t>Analysis</a:t>
            </a:r>
          </a:p>
        </p:txBody>
      </p:sp>
      <p:sp>
        <p:nvSpPr>
          <p:cNvPr id="102403" name="Rectangle 3"/>
          <p:cNvSpPr>
            <a:spLocks noGrp="1" noChangeArrowheads="1"/>
          </p:cNvSpPr>
          <p:nvPr>
            <p:ph idx="1"/>
          </p:nvPr>
        </p:nvSpPr>
        <p:spPr>
          <a:xfrm>
            <a:off x="768096" y="1959104"/>
            <a:ext cx="7290055" cy="4350256"/>
          </a:xfrm>
        </p:spPr>
        <p:txBody>
          <a:bodyPr/>
          <a:lstStyle/>
          <a:p>
            <a:r>
              <a:rPr lang="en-US"/>
              <a:t>Guided by </a:t>
            </a:r>
          </a:p>
          <a:p>
            <a:pPr lvl="1"/>
            <a:r>
              <a:rPr lang="en-US"/>
              <a:t>Research objectives and ERM process model</a:t>
            </a:r>
          </a:p>
          <a:p>
            <a:pPr lvl="1"/>
            <a:r>
              <a:rPr lang="en-US"/>
              <a:t>Key findings</a:t>
            </a:r>
          </a:p>
          <a:p>
            <a:pPr lvl="1"/>
            <a:r>
              <a:rPr lang="en-US"/>
              <a:t>Answers to key questions</a:t>
            </a:r>
          </a:p>
          <a:p>
            <a:pPr lvl="1"/>
            <a:r>
              <a:rPr lang="en-US"/>
              <a:t>Planned presentations</a:t>
            </a:r>
          </a:p>
          <a:p>
            <a:r>
              <a:rPr lang="en-US"/>
              <a:t>Data collection methods determine findings your work</a:t>
            </a:r>
          </a:p>
          <a:p>
            <a:r>
              <a:rPr lang="en-US"/>
              <a:t>Any technique that seem useful </a:t>
            </a:r>
          </a:p>
          <a:p>
            <a:r>
              <a:rPr lang="en-US"/>
              <a:t>Strive first for understanding and then for a fairly accurate description of what they do/did and how it has worked for them (or didn't)</a:t>
            </a:r>
          </a:p>
        </p:txBody>
      </p:sp>
      <p:sp>
        <p:nvSpPr>
          <p:cNvPr id="5" name="Footer Placeholder 4"/>
          <p:cNvSpPr>
            <a:spLocks noGrp="1"/>
          </p:cNvSpPr>
          <p:nvPr>
            <p:ph type="ftr" sz="quarter" idx="11"/>
          </p:nvPr>
        </p:nvSpPr>
        <p:spPr>
          <a:xfrm>
            <a:off x="1729489" y="6470704"/>
            <a:ext cx="4318283" cy="270772"/>
          </a:xfrm>
        </p:spPr>
        <p:txBody>
          <a:bodyPr/>
          <a:lstStyle/>
          <a:p>
            <a:r>
              <a:rPr lang="en-US"/>
              <a:t>(c) Dr. Michelle L. Kaarst-Brown</a:t>
            </a:r>
          </a:p>
        </p:txBody>
      </p:sp>
      <p:sp>
        <p:nvSpPr>
          <p:cNvPr id="2" name="Slide Number Placeholder 1"/>
          <p:cNvSpPr>
            <a:spLocks noGrp="1"/>
          </p:cNvSpPr>
          <p:nvPr>
            <p:ph type="sldNum" sz="quarter" idx="12"/>
          </p:nvPr>
        </p:nvSpPr>
        <p:spPr>
          <a:xfrm>
            <a:off x="6169375" y="6470704"/>
            <a:ext cx="833309" cy="274320"/>
          </a:xfrm>
        </p:spPr>
        <p:txBody>
          <a:bodyPr/>
          <a:lstStyle/>
          <a:p>
            <a:fld id="{0460227B-25F7-4E25-A7BF-FBA2D4E4C1BC}" type="slidenum">
              <a:rPr lang="en-US" smtClean="0"/>
              <a:pPr/>
              <a:t>14</a:t>
            </a:fld>
            <a:endParaRPr lang="en-US"/>
          </a:p>
        </p:txBody>
      </p:sp>
      <p:sp>
        <p:nvSpPr>
          <p:cNvPr id="4" name="Date Placeholder 3"/>
          <p:cNvSpPr>
            <a:spLocks noGrp="1"/>
          </p:cNvSpPr>
          <p:nvPr>
            <p:ph type="dt" sz="half" idx="4294967295"/>
          </p:nvPr>
        </p:nvSpPr>
        <p:spPr>
          <a:xfrm>
            <a:off x="7010400" y="6305550"/>
            <a:ext cx="2133600" cy="476250"/>
          </a:xfrm>
          <a:prstGeom prst="rect">
            <a:avLst/>
          </a:prstGeom>
        </p:spPr>
        <p:txBody>
          <a:bodyPr/>
          <a:lstStyle/>
          <a:p>
            <a:fld id="{776A08AB-6381-4F80-A4A2-F0E9303B4BCD}" type="datetime1">
              <a:rPr lang="en-US" smtClean="0"/>
              <a:pPr/>
              <a:t>9/24/2021</a:t>
            </a:fld>
            <a:endParaRPr 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768096" y="607944"/>
            <a:ext cx="7290054" cy="1351160"/>
          </a:xfrm>
        </p:spPr>
        <p:txBody>
          <a:bodyPr/>
          <a:lstStyle/>
          <a:p>
            <a:r>
              <a:rPr lang="en-US"/>
              <a:t>Presentation Development</a:t>
            </a:r>
          </a:p>
        </p:txBody>
      </p:sp>
      <p:sp>
        <p:nvSpPr>
          <p:cNvPr id="112643" name="Rectangle 3"/>
          <p:cNvSpPr>
            <a:spLocks noGrp="1" noChangeArrowheads="1"/>
          </p:cNvSpPr>
          <p:nvPr>
            <p:ph idx="1"/>
          </p:nvPr>
        </p:nvSpPr>
        <p:spPr>
          <a:xfrm>
            <a:off x="768350" y="1958975"/>
            <a:ext cx="7289800" cy="4349750"/>
          </a:xfrm>
        </p:spPr>
        <p:txBody>
          <a:bodyPr>
            <a:normAutofit lnSpcReduction="10000"/>
          </a:bodyPr>
          <a:lstStyle/>
          <a:p>
            <a:r>
              <a:rPr lang="en-US"/>
              <a:t>Inform instructor about steps in your study (planning, analysis, etc.)</a:t>
            </a:r>
          </a:p>
          <a:p>
            <a:r>
              <a:rPr lang="en-US"/>
              <a:t>Main Sections</a:t>
            </a:r>
          </a:p>
          <a:p>
            <a:pPr lvl="1"/>
            <a:r>
              <a:rPr lang="en-US"/>
              <a:t>Introduction</a:t>
            </a:r>
          </a:p>
          <a:p>
            <a:pPr lvl="1"/>
            <a:r>
              <a:rPr lang="en-US"/>
              <a:t>Background on Industry and Organization</a:t>
            </a:r>
          </a:p>
          <a:p>
            <a:pPr lvl="1"/>
            <a:r>
              <a:rPr lang="en-US"/>
              <a:t>Research Methods</a:t>
            </a:r>
          </a:p>
          <a:p>
            <a:pPr lvl="1"/>
            <a:r>
              <a:rPr lang="en-US"/>
              <a:t>Key Facts about  organization’s risk management</a:t>
            </a:r>
          </a:p>
          <a:p>
            <a:pPr lvl="2"/>
            <a:r>
              <a:rPr lang="en-US"/>
              <a:t>Table aligning Risks, Measurement, and Management </a:t>
            </a:r>
          </a:p>
          <a:p>
            <a:pPr lvl="1"/>
            <a:r>
              <a:rPr lang="en-US"/>
              <a:t>Your Analysis and Conclusions</a:t>
            </a:r>
          </a:p>
          <a:p>
            <a:pPr lvl="2"/>
            <a:r>
              <a:rPr lang="en-US"/>
              <a:t>Prioritizing of three most important risks</a:t>
            </a:r>
          </a:p>
          <a:p>
            <a:pPr lvl="1"/>
            <a:r>
              <a:rPr lang="en-US"/>
              <a:t>Your Recommendations</a:t>
            </a:r>
          </a:p>
          <a:p>
            <a:pPr lvl="1"/>
            <a:r>
              <a:rPr lang="en-US"/>
              <a:t>Your Bibliography</a:t>
            </a:r>
          </a:p>
        </p:txBody>
      </p:sp>
      <p:sp>
        <p:nvSpPr>
          <p:cNvPr id="5" name="Footer Placeholder 4"/>
          <p:cNvSpPr>
            <a:spLocks noGrp="1"/>
          </p:cNvSpPr>
          <p:nvPr>
            <p:ph type="ftr" sz="quarter" idx="11"/>
          </p:nvPr>
        </p:nvSpPr>
        <p:spPr>
          <a:xfrm>
            <a:off x="1729489" y="6470704"/>
            <a:ext cx="4318283" cy="270772"/>
          </a:xfrm>
        </p:spPr>
        <p:txBody>
          <a:bodyPr/>
          <a:lstStyle/>
          <a:p>
            <a:r>
              <a:rPr lang="en-US"/>
              <a:t>(c) Dr. Michelle L. Kaarst-Brown</a:t>
            </a:r>
          </a:p>
        </p:txBody>
      </p:sp>
      <p:sp>
        <p:nvSpPr>
          <p:cNvPr id="2" name="Slide Number Placeholder 1"/>
          <p:cNvSpPr>
            <a:spLocks noGrp="1"/>
          </p:cNvSpPr>
          <p:nvPr>
            <p:ph type="sldNum" sz="quarter" idx="12"/>
          </p:nvPr>
        </p:nvSpPr>
        <p:spPr>
          <a:xfrm>
            <a:off x="6169375" y="6470704"/>
            <a:ext cx="833309" cy="274320"/>
          </a:xfrm>
        </p:spPr>
        <p:txBody>
          <a:bodyPr/>
          <a:lstStyle/>
          <a:p>
            <a:fld id="{0460227B-25F7-4E25-A7BF-FBA2D4E4C1BC}" type="slidenum">
              <a:rPr lang="en-US" smtClean="0"/>
              <a:pPr/>
              <a:t>15</a:t>
            </a:fld>
            <a:endParaRPr lang="en-US"/>
          </a:p>
        </p:txBody>
      </p:sp>
      <p:sp>
        <p:nvSpPr>
          <p:cNvPr id="4" name="Date Placeholder 3"/>
          <p:cNvSpPr>
            <a:spLocks noGrp="1"/>
          </p:cNvSpPr>
          <p:nvPr>
            <p:ph type="dt" sz="half" idx="4294967295"/>
          </p:nvPr>
        </p:nvSpPr>
        <p:spPr>
          <a:xfrm>
            <a:off x="7010400" y="6305550"/>
            <a:ext cx="2133600" cy="476250"/>
          </a:xfrm>
          <a:prstGeom prst="rect">
            <a:avLst/>
          </a:prstGeom>
        </p:spPr>
        <p:txBody>
          <a:bodyPr/>
          <a:lstStyle/>
          <a:p>
            <a:fld id="{A8207360-9ED8-4DBA-BB85-73D470B8453F}" type="datetime1">
              <a:rPr lang="en-US" smtClean="0"/>
              <a:pPr/>
              <a:t>9/24/2021</a:t>
            </a:fld>
            <a:endParaRPr 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768096" y="607944"/>
            <a:ext cx="7290054" cy="1351160"/>
          </a:xfrm>
        </p:spPr>
        <p:txBody>
          <a:bodyPr/>
          <a:lstStyle/>
          <a:p>
            <a:r>
              <a:rPr lang="en-US"/>
              <a:t>Front End of Presentation</a:t>
            </a:r>
          </a:p>
        </p:txBody>
      </p:sp>
      <p:sp>
        <p:nvSpPr>
          <p:cNvPr id="114691" name="Rectangle 3"/>
          <p:cNvSpPr>
            <a:spLocks noGrp="1" noChangeArrowheads="1"/>
          </p:cNvSpPr>
          <p:nvPr>
            <p:ph idx="1"/>
          </p:nvPr>
        </p:nvSpPr>
        <p:spPr>
          <a:xfrm>
            <a:off x="768096" y="2187388"/>
            <a:ext cx="7290055" cy="4121972"/>
          </a:xfrm>
        </p:spPr>
        <p:txBody>
          <a:bodyPr>
            <a:normAutofit lnSpcReduction="10000"/>
          </a:bodyPr>
          <a:lstStyle/>
          <a:p>
            <a:r>
              <a:rPr lang="en-US"/>
              <a:t>Industry Background  &amp; Organizational Overview </a:t>
            </a:r>
            <a:r>
              <a:rPr lang="en-US">
                <a:solidFill>
                  <a:srgbClr val="FF0000"/>
                </a:solidFill>
              </a:rPr>
              <a:t>(Pt 2 Due Week 7B)</a:t>
            </a:r>
          </a:p>
          <a:p>
            <a:pPr lvl="1"/>
            <a:r>
              <a:rPr lang="en-US"/>
              <a:t>Include case study basics about your industry and organization (IBIS Reports, Industry Trade Papers, etc.)</a:t>
            </a:r>
          </a:p>
          <a:p>
            <a:r>
              <a:rPr lang="en-US"/>
              <a:t>Research Methods </a:t>
            </a:r>
            <a:r>
              <a:rPr lang="en-US">
                <a:solidFill>
                  <a:srgbClr val="FF0000"/>
                </a:solidFill>
              </a:rPr>
              <a:t>(Pt 3 Due Wk 9B)</a:t>
            </a:r>
          </a:p>
          <a:p>
            <a:pPr lvl="1"/>
            <a:r>
              <a:rPr lang="en-US"/>
              <a:t>What you did, why, what worked and didn’t work</a:t>
            </a:r>
          </a:p>
          <a:p>
            <a:r>
              <a:rPr lang="en-US"/>
              <a:t>Key Facts about organization’s risk management  </a:t>
            </a:r>
            <a:r>
              <a:rPr lang="en-US">
                <a:solidFill>
                  <a:srgbClr val="FF0000"/>
                </a:solidFill>
              </a:rPr>
              <a:t>(Building as you go; Due Pt 4 Wk 11A)</a:t>
            </a:r>
          </a:p>
          <a:p>
            <a:pPr lvl="1"/>
            <a:r>
              <a:rPr lang="en-US"/>
              <a:t>Unusual organization factors</a:t>
            </a:r>
          </a:p>
          <a:p>
            <a:pPr lvl="1"/>
            <a:r>
              <a:rPr lang="en-US"/>
              <a:t>Activities</a:t>
            </a:r>
          </a:p>
          <a:p>
            <a:pPr lvl="1"/>
            <a:r>
              <a:rPr lang="en-US"/>
              <a:t>Risks, Measurement and Management</a:t>
            </a:r>
          </a:p>
          <a:p>
            <a:pPr lvl="2"/>
            <a:endParaRPr lang="en-US"/>
          </a:p>
        </p:txBody>
      </p:sp>
      <p:sp>
        <p:nvSpPr>
          <p:cNvPr id="5" name="Footer Placeholder 4"/>
          <p:cNvSpPr>
            <a:spLocks noGrp="1"/>
          </p:cNvSpPr>
          <p:nvPr>
            <p:ph type="ftr" sz="quarter" idx="11"/>
          </p:nvPr>
        </p:nvSpPr>
        <p:spPr>
          <a:xfrm>
            <a:off x="1729489" y="6470704"/>
            <a:ext cx="4318283" cy="270772"/>
          </a:xfrm>
        </p:spPr>
        <p:txBody>
          <a:bodyPr/>
          <a:lstStyle/>
          <a:p>
            <a:r>
              <a:rPr lang="en-US"/>
              <a:t>(c) Dr. Michelle L. Kaarst-Brown</a:t>
            </a:r>
          </a:p>
        </p:txBody>
      </p:sp>
      <p:sp>
        <p:nvSpPr>
          <p:cNvPr id="2" name="Slide Number Placeholder 1"/>
          <p:cNvSpPr>
            <a:spLocks noGrp="1"/>
          </p:cNvSpPr>
          <p:nvPr>
            <p:ph type="sldNum" sz="quarter" idx="12"/>
          </p:nvPr>
        </p:nvSpPr>
        <p:spPr>
          <a:xfrm>
            <a:off x="6169375" y="6470704"/>
            <a:ext cx="833309" cy="274320"/>
          </a:xfrm>
        </p:spPr>
        <p:txBody>
          <a:bodyPr/>
          <a:lstStyle/>
          <a:p>
            <a:fld id="{0460227B-25F7-4E25-A7BF-FBA2D4E4C1BC}" type="slidenum">
              <a:rPr lang="en-US" smtClean="0"/>
              <a:pPr/>
              <a:t>16</a:t>
            </a:fld>
            <a:endParaRPr lang="en-US"/>
          </a:p>
        </p:txBody>
      </p:sp>
      <p:sp>
        <p:nvSpPr>
          <p:cNvPr id="4" name="Date Placeholder 3"/>
          <p:cNvSpPr>
            <a:spLocks noGrp="1"/>
          </p:cNvSpPr>
          <p:nvPr>
            <p:ph type="dt" sz="half" idx="4294967295"/>
          </p:nvPr>
        </p:nvSpPr>
        <p:spPr>
          <a:xfrm>
            <a:off x="7010400" y="6305550"/>
            <a:ext cx="2133600" cy="476250"/>
          </a:xfrm>
          <a:prstGeom prst="rect">
            <a:avLst/>
          </a:prstGeom>
        </p:spPr>
        <p:txBody>
          <a:bodyPr/>
          <a:lstStyle/>
          <a:p>
            <a:fld id="{5FF5C1A4-EDFA-407E-A098-C40F4B0853F9}" type="datetime1">
              <a:rPr lang="en-US" smtClean="0"/>
              <a:pPr/>
              <a:t>9/24/2021</a:t>
            </a:fld>
            <a:endParaRPr 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768096" y="607944"/>
            <a:ext cx="7290054" cy="1351160"/>
          </a:xfrm>
        </p:spPr>
        <p:txBody>
          <a:bodyPr>
            <a:normAutofit fontScale="90000"/>
          </a:bodyPr>
          <a:lstStyle/>
          <a:p>
            <a:r>
              <a:rPr lang="en-US"/>
              <a:t>Analysis, Conclusions, Recommendations &amp; Bibliography </a:t>
            </a:r>
            <a:r>
              <a:rPr lang="en-US">
                <a:solidFill>
                  <a:srgbClr val="FF0000"/>
                </a:solidFill>
              </a:rPr>
              <a:t>(Due Pt 4 Wk 11A)</a:t>
            </a:r>
          </a:p>
        </p:txBody>
      </p:sp>
      <p:sp>
        <p:nvSpPr>
          <p:cNvPr id="116739" name="Rectangle 3"/>
          <p:cNvSpPr>
            <a:spLocks noGrp="1" noChangeArrowheads="1"/>
          </p:cNvSpPr>
          <p:nvPr>
            <p:ph idx="1"/>
          </p:nvPr>
        </p:nvSpPr>
        <p:spPr>
          <a:xfrm>
            <a:off x="768096" y="2187388"/>
            <a:ext cx="7290055" cy="4121972"/>
          </a:xfrm>
        </p:spPr>
        <p:txBody>
          <a:bodyPr>
            <a:normAutofit lnSpcReduction="10000"/>
          </a:bodyPr>
          <a:lstStyle/>
          <a:p>
            <a:r>
              <a:rPr lang="en-US"/>
              <a:t>Your Analysis and Conclusions</a:t>
            </a:r>
          </a:p>
          <a:p>
            <a:pPr lvl="2"/>
            <a:r>
              <a:rPr lang="en-US"/>
              <a:t>What you interpret the facts to mean; use charts, contributing factors diagrams, etc.</a:t>
            </a:r>
          </a:p>
          <a:p>
            <a:pPr lvl="2"/>
            <a:r>
              <a:rPr lang="en-US"/>
              <a:t>Prioritizing of three- to four most important risks</a:t>
            </a:r>
          </a:p>
          <a:p>
            <a:r>
              <a:rPr lang="en-US"/>
              <a:t>Your Recommendations</a:t>
            </a:r>
          </a:p>
          <a:p>
            <a:pPr lvl="1"/>
            <a:r>
              <a:rPr lang="en-US"/>
              <a:t>3 Audiences</a:t>
            </a:r>
          </a:p>
          <a:p>
            <a:pPr lvl="2"/>
            <a:r>
              <a:rPr lang="en-US"/>
              <a:t>The  organization</a:t>
            </a:r>
          </a:p>
          <a:p>
            <a:pPr lvl="2"/>
            <a:r>
              <a:rPr lang="en-US"/>
              <a:t>Similar organizations</a:t>
            </a:r>
          </a:p>
          <a:p>
            <a:pPr lvl="2"/>
            <a:r>
              <a:rPr lang="en-US"/>
              <a:t>Lessons learned to take away about ERM in smaller enterprises versus larger enterprises</a:t>
            </a:r>
          </a:p>
          <a:p>
            <a:r>
              <a:rPr lang="en-US"/>
              <a:t>Your Bibliography</a:t>
            </a:r>
          </a:p>
          <a:p>
            <a:pPr lvl="2"/>
            <a:r>
              <a:rPr lang="en-US"/>
              <a:t>Cite your sources, including interviews, articles, web sites</a:t>
            </a:r>
          </a:p>
          <a:p>
            <a:pPr lvl="2"/>
            <a:r>
              <a:rPr lang="en-US"/>
              <a:t>Use good citation style</a:t>
            </a:r>
          </a:p>
        </p:txBody>
      </p:sp>
      <p:sp>
        <p:nvSpPr>
          <p:cNvPr id="5" name="Footer Placeholder 4"/>
          <p:cNvSpPr>
            <a:spLocks noGrp="1"/>
          </p:cNvSpPr>
          <p:nvPr>
            <p:ph type="ftr" sz="quarter" idx="11"/>
          </p:nvPr>
        </p:nvSpPr>
        <p:spPr>
          <a:xfrm>
            <a:off x="1729489" y="6470704"/>
            <a:ext cx="4318283" cy="270772"/>
          </a:xfrm>
        </p:spPr>
        <p:txBody>
          <a:bodyPr/>
          <a:lstStyle/>
          <a:p>
            <a:r>
              <a:rPr lang="en-US"/>
              <a:t>(c) Dr. Michelle L. Kaarst-Brown</a:t>
            </a:r>
          </a:p>
        </p:txBody>
      </p:sp>
      <p:sp>
        <p:nvSpPr>
          <p:cNvPr id="2" name="Slide Number Placeholder 1"/>
          <p:cNvSpPr>
            <a:spLocks noGrp="1"/>
          </p:cNvSpPr>
          <p:nvPr>
            <p:ph type="sldNum" sz="quarter" idx="12"/>
          </p:nvPr>
        </p:nvSpPr>
        <p:spPr>
          <a:xfrm>
            <a:off x="6169375" y="6470704"/>
            <a:ext cx="833309" cy="274320"/>
          </a:xfrm>
        </p:spPr>
        <p:txBody>
          <a:bodyPr/>
          <a:lstStyle/>
          <a:p>
            <a:fld id="{0460227B-25F7-4E25-A7BF-FBA2D4E4C1BC}" type="slidenum">
              <a:rPr lang="en-US" smtClean="0"/>
              <a:pPr/>
              <a:t>17</a:t>
            </a:fld>
            <a:endParaRPr lang="en-US"/>
          </a:p>
        </p:txBody>
      </p:sp>
      <p:sp>
        <p:nvSpPr>
          <p:cNvPr id="4" name="Date Placeholder 3"/>
          <p:cNvSpPr>
            <a:spLocks noGrp="1"/>
          </p:cNvSpPr>
          <p:nvPr>
            <p:ph type="dt" sz="half" idx="4294967295"/>
          </p:nvPr>
        </p:nvSpPr>
        <p:spPr>
          <a:xfrm>
            <a:off x="7010400" y="6305550"/>
            <a:ext cx="2133600" cy="476250"/>
          </a:xfrm>
          <a:prstGeom prst="rect">
            <a:avLst/>
          </a:prstGeom>
        </p:spPr>
        <p:txBody>
          <a:bodyPr/>
          <a:lstStyle/>
          <a:p>
            <a:fld id="{49E3F46E-4705-4397-8309-C6EE8C91162F}" type="datetime1">
              <a:rPr lang="en-US" smtClean="0"/>
              <a:pPr/>
              <a:t>9/24/2021</a:t>
            </a:fld>
            <a:endParaRPr 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768096" y="607944"/>
            <a:ext cx="7290054" cy="1351160"/>
          </a:xfrm>
        </p:spPr>
        <p:txBody>
          <a:bodyPr>
            <a:normAutofit/>
          </a:bodyPr>
          <a:lstStyle/>
          <a:p>
            <a:r>
              <a:rPr lang="en-US"/>
              <a:t>Remember these are the focal questions:</a:t>
            </a:r>
          </a:p>
        </p:txBody>
      </p:sp>
      <p:sp>
        <p:nvSpPr>
          <p:cNvPr id="30" name="Content Placeholder 29">
            <a:extLst>
              <a:ext uri="{FF2B5EF4-FFF2-40B4-BE49-F238E27FC236}">
                <a16:creationId xmlns:a16="http://schemas.microsoft.com/office/drawing/2014/main" id="{3254AEBE-532D-49BC-A822-96E9A6EC4415}"/>
              </a:ext>
            </a:extLst>
          </p:cNvPr>
          <p:cNvSpPr>
            <a:spLocks noGrp="1"/>
          </p:cNvSpPr>
          <p:nvPr>
            <p:ph idx="1"/>
          </p:nvPr>
        </p:nvSpPr>
        <p:spPr>
          <a:xfrm>
            <a:off x="768096" y="2187388"/>
            <a:ext cx="7290055" cy="4121972"/>
          </a:xfrm>
        </p:spPr>
        <p:txBody>
          <a:bodyPr>
            <a:normAutofit fontScale="92500"/>
          </a:bodyPr>
          <a:lstStyle/>
          <a:p>
            <a:r>
              <a:rPr lang="en-US"/>
              <a:t>History and background of the industry and its risks</a:t>
            </a:r>
          </a:p>
          <a:p>
            <a:r>
              <a:rPr lang="en-US"/>
              <a:t>History and background of the organization and their risks</a:t>
            </a:r>
          </a:p>
          <a:p>
            <a:r>
              <a:rPr lang="en-US"/>
              <a:t>Why was ERM initiated?</a:t>
            </a:r>
          </a:p>
          <a:p>
            <a:r>
              <a:rPr lang="en-US"/>
              <a:t>What is the infrastructure or process used to pursue ERM?</a:t>
            </a:r>
          </a:p>
          <a:p>
            <a:r>
              <a:rPr lang="en-US"/>
              <a:t>What is the nature of the risks identified in comparison to industry?</a:t>
            </a:r>
          </a:p>
          <a:p>
            <a:r>
              <a:rPr lang="en-US"/>
              <a:t>How do they measure and monitor these risks?  </a:t>
            </a:r>
          </a:p>
          <a:p>
            <a:r>
              <a:rPr lang="en-US"/>
              <a:t>What actions does the organization take to mitigate, transfer, and share risks?</a:t>
            </a:r>
          </a:p>
          <a:p>
            <a:r>
              <a:rPr lang="en-US"/>
              <a:t>What contingency plans are in place to handle residual risk?</a:t>
            </a:r>
          </a:p>
        </p:txBody>
      </p:sp>
      <p:sp>
        <p:nvSpPr>
          <p:cNvPr id="6" name="Footer Placeholder 5"/>
          <p:cNvSpPr>
            <a:spLocks noGrp="1"/>
          </p:cNvSpPr>
          <p:nvPr>
            <p:ph type="ftr" sz="quarter" idx="11"/>
          </p:nvPr>
        </p:nvSpPr>
        <p:spPr>
          <a:xfrm>
            <a:off x="1729489" y="6470704"/>
            <a:ext cx="4318283" cy="270772"/>
          </a:xfrm>
        </p:spPr>
        <p:txBody>
          <a:bodyPr/>
          <a:lstStyle/>
          <a:p>
            <a:r>
              <a:rPr lang="en-US"/>
              <a:t>(c) Dr. Michelle L. Kaarst-Brown</a:t>
            </a:r>
          </a:p>
        </p:txBody>
      </p:sp>
      <p:sp>
        <p:nvSpPr>
          <p:cNvPr id="2" name="Slide Number Placeholder 1"/>
          <p:cNvSpPr>
            <a:spLocks noGrp="1"/>
          </p:cNvSpPr>
          <p:nvPr>
            <p:ph type="sldNum" sz="quarter" idx="12"/>
          </p:nvPr>
        </p:nvSpPr>
        <p:spPr>
          <a:xfrm>
            <a:off x="6169375" y="6470704"/>
            <a:ext cx="833309" cy="274320"/>
          </a:xfrm>
        </p:spPr>
        <p:txBody>
          <a:bodyPr/>
          <a:lstStyle/>
          <a:p>
            <a:fld id="{0460227B-25F7-4E25-A7BF-FBA2D4E4C1BC}" type="slidenum">
              <a:rPr lang="en-US" smtClean="0"/>
              <a:pPr/>
              <a:t>18</a:t>
            </a:fld>
            <a:endParaRPr lang="en-US"/>
          </a:p>
        </p:txBody>
      </p:sp>
      <p:sp>
        <p:nvSpPr>
          <p:cNvPr id="5" name="Date Placeholder 4"/>
          <p:cNvSpPr>
            <a:spLocks noGrp="1"/>
          </p:cNvSpPr>
          <p:nvPr>
            <p:ph type="dt" sz="half" idx="4294967295"/>
          </p:nvPr>
        </p:nvSpPr>
        <p:spPr>
          <a:xfrm>
            <a:off x="7010400" y="6305550"/>
            <a:ext cx="2133600" cy="476250"/>
          </a:xfrm>
          <a:prstGeom prst="rect">
            <a:avLst/>
          </a:prstGeom>
        </p:spPr>
        <p:txBody>
          <a:bodyPr/>
          <a:lstStyle/>
          <a:p>
            <a:fld id="{2A8FB0E9-B1A7-4EF2-8EEA-1D5D4D9C1365}" type="datetime1">
              <a:rPr lang="en-US" smtClean="0"/>
              <a:pPr/>
              <a:t>9/24/2021</a:t>
            </a:fld>
            <a:endParaRPr lang="en-US"/>
          </a:p>
        </p:txBody>
      </p:sp>
      <p:sp>
        <p:nvSpPr>
          <p:cNvPr id="118787" name="Rectangle 3"/>
          <p:cNvSpPr>
            <a:spLocks noChangeArrowheads="1"/>
          </p:cNvSpPr>
          <p:nvPr/>
        </p:nvSpPr>
        <p:spPr bwMode="auto">
          <a:xfrm>
            <a:off x="990600" y="1905000"/>
            <a:ext cx="7467600" cy="4357688"/>
          </a:xfrm>
          <a:prstGeom prst="rect">
            <a:avLst/>
          </a:prstGeom>
          <a:noFill/>
          <a:ln w="9525">
            <a:noFill/>
            <a:miter lim="800000"/>
            <a:headEnd/>
            <a:tailEnd/>
          </a:ln>
          <a:effectLst/>
        </p:spPr>
        <p:txBody>
          <a:bodyPr/>
          <a:lstStyle/>
          <a:p>
            <a:pPr marL="342900" indent="-342900" eaLnBrk="1" hangingPunct="1">
              <a:spcBef>
                <a:spcPct val="20000"/>
              </a:spcBef>
              <a:buClr>
                <a:schemeClr val="hlink"/>
              </a:buClr>
              <a:buSzPct val="70000"/>
              <a:buFont typeface="Wingdings" pitchFamily="2" charset="2"/>
              <a:buChar char="n"/>
            </a:pPr>
            <a:endParaRPr lang="en-US" sz="3200" b="1"/>
          </a:p>
        </p:txBody>
      </p:sp>
      <p:sp>
        <p:nvSpPr>
          <p:cNvPr id="118788" name="Rectangle 4"/>
          <p:cNvSpPr>
            <a:spLocks noChangeArrowheads="1"/>
          </p:cNvSpPr>
          <p:nvPr/>
        </p:nvSpPr>
        <p:spPr bwMode="auto">
          <a:xfrm>
            <a:off x="1435608" y="1905000"/>
            <a:ext cx="7479792" cy="4572000"/>
          </a:xfrm>
          <a:prstGeom prst="rect">
            <a:avLst/>
          </a:prstGeom>
          <a:noFill/>
          <a:ln w="9525">
            <a:noFill/>
            <a:miter lim="800000"/>
            <a:headEnd/>
            <a:tailEnd/>
          </a:ln>
          <a:effectLst/>
        </p:spPr>
        <p:txBody>
          <a:bodyPr/>
          <a:lstStyle/>
          <a:p>
            <a:pPr marL="342900" indent="-342900" eaLnBrk="1" hangingPunct="1">
              <a:spcBef>
                <a:spcPct val="20000"/>
              </a:spcBef>
              <a:buClr>
                <a:schemeClr val="hlink"/>
              </a:buClr>
              <a:buSzPct val="70000"/>
              <a:buFont typeface="Wingdings" pitchFamily="2" charset="2"/>
              <a:buChar char="n"/>
            </a:pPr>
            <a:endParaRPr lang="en-US" sz="2400" b="1"/>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a:t>Your Group Presentation</a:t>
            </a:r>
          </a:p>
        </p:txBody>
      </p:sp>
      <p:pic>
        <p:nvPicPr>
          <p:cNvPr id="122884" name="Picture 4" descr="BD07139_"/>
          <p:cNvPicPr>
            <a:picLocks noGrp="1" noChangeAspect="1" noChangeArrowheads="1"/>
          </p:cNvPicPr>
          <p:nvPr>
            <p:ph type="clipArt" sz="half" idx="1"/>
          </p:nvPr>
        </p:nvPicPr>
        <p:blipFill>
          <a:blip r:embed="rId3" cstate="print"/>
          <a:srcRect/>
          <a:stretch>
            <a:fillRect/>
          </a:stretch>
        </p:blipFill>
        <p:spPr>
          <a:xfrm>
            <a:off x="533400" y="2209800"/>
            <a:ext cx="2233613" cy="3046413"/>
          </a:xfrm>
        </p:spPr>
      </p:pic>
      <p:sp>
        <p:nvSpPr>
          <p:cNvPr id="122883" name="Rectangle 3"/>
          <p:cNvSpPr>
            <a:spLocks noGrp="1" noChangeArrowheads="1"/>
          </p:cNvSpPr>
          <p:nvPr>
            <p:ph type="body" sz="half" idx="2"/>
          </p:nvPr>
        </p:nvSpPr>
        <p:spPr>
          <a:xfrm>
            <a:off x="2895600" y="1371600"/>
            <a:ext cx="5943600" cy="4724400"/>
          </a:xfrm>
        </p:spPr>
        <p:txBody>
          <a:bodyPr>
            <a:normAutofit/>
          </a:bodyPr>
          <a:lstStyle/>
          <a:p>
            <a:r>
              <a:rPr lang="en-US" sz="2400"/>
              <a:t>Focus on the </a:t>
            </a:r>
            <a:r>
              <a:rPr lang="en-US" sz="2400">
                <a:solidFill>
                  <a:srgbClr val="FF3300"/>
                </a:solidFill>
              </a:rPr>
              <a:t>most important and interesting points</a:t>
            </a:r>
            <a:r>
              <a:rPr lang="en-US" sz="2400"/>
              <a:t> to share for each of the sections</a:t>
            </a:r>
          </a:p>
          <a:p>
            <a:pPr lvl="1"/>
            <a:r>
              <a:rPr lang="en-US" sz="2000"/>
              <a:t>Your audience doesn’t need every detail</a:t>
            </a:r>
          </a:p>
          <a:p>
            <a:r>
              <a:rPr lang="en-US" sz="2400"/>
              <a:t>Use charts and graphs to summarize and synthesize key findings</a:t>
            </a:r>
          </a:p>
          <a:p>
            <a:r>
              <a:rPr lang="en-US" sz="2400"/>
              <a:t>Don’t forget to present your insights and lessons learned</a:t>
            </a:r>
          </a:p>
          <a:p>
            <a:r>
              <a:rPr lang="en-US" sz="2400" u="sng"/>
              <a:t>Leave enough time to rehearse your presentation as a group several times PRIOR to your live presentation!</a:t>
            </a:r>
          </a:p>
        </p:txBody>
      </p:sp>
      <p:sp>
        <p:nvSpPr>
          <p:cNvPr id="5" name="Footer Placeholder 4"/>
          <p:cNvSpPr>
            <a:spLocks noGrp="1"/>
          </p:cNvSpPr>
          <p:nvPr>
            <p:ph type="ftr" sz="quarter" idx="10"/>
          </p:nvPr>
        </p:nvSpPr>
        <p:spPr/>
        <p:txBody>
          <a:bodyPr/>
          <a:lstStyle/>
          <a:p>
            <a:r>
              <a:rPr lang="en-US"/>
              <a:t>(c) Dr. Michelle L. Kaarst-Brown</a:t>
            </a:r>
          </a:p>
        </p:txBody>
      </p:sp>
      <p:sp>
        <p:nvSpPr>
          <p:cNvPr id="2" name="Slide Number Placeholder 1"/>
          <p:cNvSpPr>
            <a:spLocks noGrp="1"/>
          </p:cNvSpPr>
          <p:nvPr>
            <p:ph type="sldNum" sz="quarter" idx="11"/>
          </p:nvPr>
        </p:nvSpPr>
        <p:spPr/>
        <p:txBody>
          <a:bodyPr/>
          <a:lstStyle/>
          <a:p>
            <a:fld id="{0E9DBCB9-C5BA-4D07-833F-9615306B95AD}" type="slidenum">
              <a:rPr lang="en-US" smtClean="0"/>
              <a:pPr/>
              <a:t>19</a:t>
            </a:fld>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A01B6-0D6C-4C2B-A7D4-1B6347762493}"/>
              </a:ext>
            </a:extLst>
          </p:cNvPr>
          <p:cNvSpPr>
            <a:spLocks noGrp="1"/>
          </p:cNvSpPr>
          <p:nvPr>
            <p:ph type="title"/>
          </p:nvPr>
        </p:nvSpPr>
        <p:spPr>
          <a:xfrm>
            <a:off x="768096" y="607944"/>
            <a:ext cx="7290054" cy="1351160"/>
          </a:xfrm>
        </p:spPr>
        <p:txBody>
          <a:bodyPr>
            <a:normAutofit/>
          </a:bodyPr>
          <a:lstStyle/>
          <a:p>
            <a:r>
              <a:rPr lang="en-US"/>
              <a:t>Pre and During Covid-19 Considerations</a:t>
            </a:r>
          </a:p>
        </p:txBody>
      </p:sp>
      <p:sp>
        <p:nvSpPr>
          <p:cNvPr id="3" name="Content Placeholder 2">
            <a:extLst>
              <a:ext uri="{FF2B5EF4-FFF2-40B4-BE49-F238E27FC236}">
                <a16:creationId xmlns:a16="http://schemas.microsoft.com/office/drawing/2014/main" id="{05EA3DE1-A6A3-42A6-B47B-4AF2DBDEABE7}"/>
              </a:ext>
            </a:extLst>
          </p:cNvPr>
          <p:cNvSpPr>
            <a:spLocks noGrp="1"/>
          </p:cNvSpPr>
          <p:nvPr>
            <p:ph idx="1"/>
          </p:nvPr>
        </p:nvSpPr>
        <p:spPr>
          <a:xfrm>
            <a:off x="768096" y="2187388"/>
            <a:ext cx="7290055" cy="4121972"/>
          </a:xfrm>
        </p:spPr>
        <p:txBody>
          <a:bodyPr/>
          <a:lstStyle/>
          <a:p>
            <a:r>
              <a:rPr lang="en-US"/>
              <a:t>The team project described is based on interacting with a local small business or non-profit organization.</a:t>
            </a:r>
          </a:p>
          <a:p>
            <a:endParaRPr lang="en-US"/>
          </a:p>
          <a:p>
            <a:r>
              <a:rPr lang="en-US"/>
              <a:t>During COVID-19, there are alternative models for this project. </a:t>
            </a:r>
          </a:p>
          <a:p>
            <a:endParaRPr lang="en-US"/>
          </a:p>
          <a:p>
            <a:r>
              <a:rPr lang="en-US"/>
              <a:t>Carefully review these slides and we will discuss options during our class.</a:t>
            </a:r>
          </a:p>
        </p:txBody>
      </p:sp>
      <p:sp>
        <p:nvSpPr>
          <p:cNvPr id="5" name="Footer Placeholder 4">
            <a:extLst>
              <a:ext uri="{FF2B5EF4-FFF2-40B4-BE49-F238E27FC236}">
                <a16:creationId xmlns:a16="http://schemas.microsoft.com/office/drawing/2014/main" id="{809E5FDA-544A-4B51-800A-4A3984227540}"/>
              </a:ext>
            </a:extLst>
          </p:cNvPr>
          <p:cNvSpPr>
            <a:spLocks noGrp="1"/>
          </p:cNvSpPr>
          <p:nvPr>
            <p:ph type="ftr" sz="quarter" idx="11"/>
          </p:nvPr>
        </p:nvSpPr>
        <p:spPr>
          <a:xfrm>
            <a:off x="1729489" y="6470704"/>
            <a:ext cx="4318283" cy="270772"/>
          </a:xfrm>
        </p:spPr>
        <p:txBody>
          <a:bodyPr/>
          <a:lstStyle/>
          <a:p>
            <a:r>
              <a:rPr lang="en-US"/>
              <a:t>(c) Dr. Michelle L. Kaarst-Brown</a:t>
            </a:r>
          </a:p>
        </p:txBody>
      </p:sp>
      <p:sp>
        <p:nvSpPr>
          <p:cNvPr id="6" name="Slide Number Placeholder 5">
            <a:extLst>
              <a:ext uri="{FF2B5EF4-FFF2-40B4-BE49-F238E27FC236}">
                <a16:creationId xmlns:a16="http://schemas.microsoft.com/office/drawing/2014/main" id="{C874734E-B652-4765-B4E1-CA6C4543B468}"/>
              </a:ext>
            </a:extLst>
          </p:cNvPr>
          <p:cNvSpPr>
            <a:spLocks noGrp="1"/>
          </p:cNvSpPr>
          <p:nvPr>
            <p:ph type="sldNum" sz="quarter" idx="12"/>
          </p:nvPr>
        </p:nvSpPr>
        <p:spPr>
          <a:xfrm>
            <a:off x="6169375" y="6470704"/>
            <a:ext cx="833309" cy="274320"/>
          </a:xfrm>
        </p:spPr>
        <p:txBody>
          <a:bodyPr/>
          <a:lstStyle/>
          <a:p>
            <a:fld id="{0460227B-25F7-4E25-A7BF-FBA2D4E4C1BC}" type="slidenum">
              <a:rPr lang="en-US" smtClean="0"/>
              <a:pPr/>
              <a:t>2</a:t>
            </a:fld>
            <a:endParaRPr lang="en-US"/>
          </a:p>
        </p:txBody>
      </p:sp>
      <p:sp>
        <p:nvSpPr>
          <p:cNvPr id="4" name="Date Placeholder 3">
            <a:extLst>
              <a:ext uri="{FF2B5EF4-FFF2-40B4-BE49-F238E27FC236}">
                <a16:creationId xmlns:a16="http://schemas.microsoft.com/office/drawing/2014/main" id="{A7E0D293-58E9-4A68-B4E9-CECE220EF968}"/>
              </a:ext>
            </a:extLst>
          </p:cNvPr>
          <p:cNvSpPr>
            <a:spLocks noGrp="1"/>
          </p:cNvSpPr>
          <p:nvPr>
            <p:ph type="dt" sz="half" idx="4294967295"/>
          </p:nvPr>
        </p:nvSpPr>
        <p:spPr>
          <a:xfrm>
            <a:off x="7010400" y="6305550"/>
            <a:ext cx="2133600" cy="476250"/>
          </a:xfrm>
          <a:prstGeom prst="rect">
            <a:avLst/>
          </a:prstGeom>
        </p:spPr>
        <p:txBody>
          <a:bodyPr/>
          <a:lstStyle/>
          <a:p>
            <a:fld id="{A2D05E13-D17B-45CA-8997-3EED341A0951}" type="datetime1">
              <a:rPr lang="en-US" smtClean="0"/>
              <a:t>9/24/2021</a:t>
            </a:fld>
            <a:endParaRPr lang="en-US"/>
          </a:p>
        </p:txBody>
      </p:sp>
    </p:spTree>
    <p:extLst>
      <p:ext uri="{BB962C8B-B14F-4D97-AF65-F5344CB8AC3E}">
        <p14:creationId xmlns:p14="http://schemas.microsoft.com/office/powerpoint/2010/main" val="2430932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607944"/>
            <a:ext cx="7290054" cy="1351160"/>
          </a:xfrm>
        </p:spPr>
        <p:txBody>
          <a:bodyPr/>
          <a:lstStyle/>
          <a:p>
            <a:r>
              <a:rPr lang="en-US"/>
              <a:t>Objectives </a:t>
            </a:r>
            <a:r>
              <a:rPr lang="en-US" dirty="0"/>
              <a:t>of Group ERM Project</a:t>
            </a:r>
          </a:p>
        </p:txBody>
      </p:sp>
      <p:sp>
        <p:nvSpPr>
          <p:cNvPr id="3" name="Content Placeholder 2"/>
          <p:cNvSpPr>
            <a:spLocks noGrp="1"/>
          </p:cNvSpPr>
          <p:nvPr>
            <p:ph idx="1"/>
          </p:nvPr>
        </p:nvSpPr>
        <p:spPr>
          <a:xfrm>
            <a:off x="768096" y="2187388"/>
            <a:ext cx="7290055" cy="4121972"/>
          </a:xfrm>
        </p:spPr>
        <p:txBody>
          <a:bodyPr/>
          <a:lstStyle/>
          <a:p>
            <a:r>
              <a:rPr lang="en-US" dirty="0"/>
              <a:t>Study Enterprise-wide Risk Management (ERM) concepts in real organizations</a:t>
            </a:r>
          </a:p>
          <a:p>
            <a:r>
              <a:rPr lang="en-US" dirty="0"/>
              <a:t>Understand and learn from risk in the real world</a:t>
            </a:r>
          </a:p>
          <a:p>
            <a:r>
              <a:rPr lang="en-US" dirty="0"/>
              <a:t>Develop your teamwork skills and experience consensus building around risk issues</a:t>
            </a:r>
          </a:p>
          <a:p>
            <a:r>
              <a:rPr lang="en-US" dirty="0"/>
              <a:t>Experience risk in project management</a:t>
            </a:r>
          </a:p>
          <a:p>
            <a:r>
              <a:rPr lang="en-US" dirty="0"/>
              <a:t>Share your ERM findings so we all learn</a:t>
            </a:r>
          </a:p>
          <a:p>
            <a:endParaRPr lang="en-US" dirty="0"/>
          </a:p>
        </p:txBody>
      </p:sp>
      <p:sp>
        <p:nvSpPr>
          <p:cNvPr id="5" name="Footer Placeholder 4"/>
          <p:cNvSpPr>
            <a:spLocks noGrp="1"/>
          </p:cNvSpPr>
          <p:nvPr>
            <p:ph type="ftr" sz="quarter" idx="11"/>
          </p:nvPr>
        </p:nvSpPr>
        <p:spPr>
          <a:xfrm>
            <a:off x="1729489" y="6470704"/>
            <a:ext cx="4318283" cy="270772"/>
          </a:xfrm>
        </p:spPr>
        <p:txBody>
          <a:bodyPr/>
          <a:lstStyle/>
          <a:p>
            <a:r>
              <a:rPr lang="en-US"/>
              <a:t>(c) Dr. Michelle L. Kaarst-Brown</a:t>
            </a:r>
          </a:p>
        </p:txBody>
      </p:sp>
      <p:sp>
        <p:nvSpPr>
          <p:cNvPr id="6" name="Slide Number Placeholder 5"/>
          <p:cNvSpPr>
            <a:spLocks noGrp="1"/>
          </p:cNvSpPr>
          <p:nvPr>
            <p:ph type="sldNum" sz="quarter" idx="12"/>
          </p:nvPr>
        </p:nvSpPr>
        <p:spPr>
          <a:xfrm>
            <a:off x="6169375" y="6470704"/>
            <a:ext cx="833309" cy="274320"/>
          </a:xfrm>
        </p:spPr>
        <p:txBody>
          <a:bodyPr/>
          <a:lstStyle/>
          <a:p>
            <a:fld id="{0460227B-25F7-4E25-A7BF-FBA2D4E4C1BC}" type="slidenum">
              <a:rPr lang="en-US" smtClean="0"/>
              <a:pPr/>
              <a:t>3</a:t>
            </a:fld>
            <a:endParaRPr lang="en-US"/>
          </a:p>
        </p:txBody>
      </p:sp>
      <p:sp>
        <p:nvSpPr>
          <p:cNvPr id="4" name="Date Placeholder 3"/>
          <p:cNvSpPr>
            <a:spLocks noGrp="1"/>
          </p:cNvSpPr>
          <p:nvPr>
            <p:ph type="dt" sz="half" idx="4294967295"/>
          </p:nvPr>
        </p:nvSpPr>
        <p:spPr>
          <a:xfrm>
            <a:off x="7010400" y="6305550"/>
            <a:ext cx="2133600" cy="476250"/>
          </a:xfrm>
          <a:prstGeom prst="rect">
            <a:avLst/>
          </a:prstGeom>
        </p:spPr>
        <p:txBody>
          <a:bodyPr/>
          <a:lstStyle/>
          <a:p>
            <a:fld id="{A2D05E13-D17B-45CA-8997-3EED341A0951}" type="datetime1">
              <a:rPr lang="en-US" smtClean="0"/>
              <a:pPr/>
              <a:t>9/24/2021</a:t>
            </a:fld>
            <a:endParaRPr lang="en-US"/>
          </a:p>
        </p:txBody>
      </p:sp>
    </p:spTree>
    <p:extLst>
      <p:ext uri="{BB962C8B-B14F-4D97-AF65-F5344CB8AC3E}">
        <p14:creationId xmlns:p14="http://schemas.microsoft.com/office/powerpoint/2010/main" val="2956965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295400" y="457200"/>
            <a:ext cx="5334000" cy="914400"/>
          </a:xfrm>
        </p:spPr>
        <p:txBody>
          <a:bodyPr/>
          <a:lstStyle/>
          <a:p>
            <a:r>
              <a:rPr lang="en-US" sz="3200"/>
              <a:t>Team Project Overview</a:t>
            </a:r>
            <a:endParaRPr lang="en-US" sz="3200">
              <a:solidFill>
                <a:schemeClr val="tx1"/>
              </a:solidFill>
            </a:endParaRPr>
          </a:p>
        </p:txBody>
      </p:sp>
      <p:sp>
        <p:nvSpPr>
          <p:cNvPr id="8195" name="Rectangle 3"/>
          <p:cNvSpPr>
            <a:spLocks noGrp="1" noChangeArrowheads="1"/>
          </p:cNvSpPr>
          <p:nvPr>
            <p:ph idx="1"/>
          </p:nvPr>
        </p:nvSpPr>
        <p:spPr>
          <a:xfrm>
            <a:off x="2895600" y="1600200"/>
            <a:ext cx="6019800" cy="4343400"/>
          </a:xfrm>
        </p:spPr>
        <p:txBody>
          <a:bodyPr>
            <a:normAutofit fontScale="85000" lnSpcReduction="20000"/>
          </a:bodyPr>
          <a:lstStyle/>
          <a:p>
            <a:r>
              <a:rPr lang="en-US" sz="2800"/>
              <a:t>Formation of teams and identification of risks/opportunities</a:t>
            </a:r>
          </a:p>
          <a:p>
            <a:r>
              <a:rPr lang="en-US" sz="2800"/>
              <a:t>Identify organization(s) &amp; get approval from instructor </a:t>
            </a:r>
          </a:p>
          <a:p>
            <a:r>
              <a:rPr lang="en-US" sz="2800"/>
              <a:t>Gain commitment form organization with signed consent form from owner/director</a:t>
            </a:r>
          </a:p>
          <a:p>
            <a:r>
              <a:rPr lang="en-US" sz="2800"/>
              <a:t>Plan your project </a:t>
            </a:r>
          </a:p>
          <a:p>
            <a:r>
              <a:rPr lang="en-US" sz="2800"/>
              <a:t>Collect data</a:t>
            </a:r>
          </a:p>
          <a:p>
            <a:r>
              <a:rPr lang="en-US" sz="2800"/>
              <a:t>Analyze data</a:t>
            </a:r>
          </a:p>
          <a:p>
            <a:r>
              <a:rPr lang="en-US" sz="2800"/>
              <a:t>Prepare presentation</a:t>
            </a:r>
          </a:p>
          <a:p>
            <a:r>
              <a:rPr lang="en-US" sz="2800"/>
              <a:t>Rehearse</a:t>
            </a:r>
          </a:p>
          <a:p>
            <a:r>
              <a:rPr lang="en-US" sz="2800"/>
              <a:t>Make presentation</a:t>
            </a:r>
            <a:endParaRPr lang="en-US" sz="2800">
              <a:solidFill>
                <a:srgbClr val="0066CC"/>
              </a:solidFill>
            </a:endParaRPr>
          </a:p>
        </p:txBody>
      </p:sp>
      <p:sp>
        <p:nvSpPr>
          <p:cNvPr id="6" name="Footer Placeholder 5"/>
          <p:cNvSpPr>
            <a:spLocks noGrp="1"/>
          </p:cNvSpPr>
          <p:nvPr>
            <p:ph type="ftr" sz="quarter" idx="11"/>
          </p:nvPr>
        </p:nvSpPr>
        <p:spPr/>
        <p:txBody>
          <a:bodyPr/>
          <a:lstStyle/>
          <a:p>
            <a:r>
              <a:rPr lang="en-US"/>
              <a:t>(c) Dr. Michelle L. Kaarst-Brown</a:t>
            </a:r>
          </a:p>
        </p:txBody>
      </p:sp>
      <p:sp>
        <p:nvSpPr>
          <p:cNvPr id="2" name="Slide Number Placeholder 1"/>
          <p:cNvSpPr>
            <a:spLocks noGrp="1"/>
          </p:cNvSpPr>
          <p:nvPr>
            <p:ph type="sldNum" sz="quarter" idx="12"/>
          </p:nvPr>
        </p:nvSpPr>
        <p:spPr/>
        <p:txBody>
          <a:bodyPr/>
          <a:lstStyle/>
          <a:p>
            <a:fld id="{0460227B-25F7-4E25-A7BF-FBA2D4E4C1BC}" type="slidenum">
              <a:rPr lang="en-US" smtClean="0"/>
              <a:pPr/>
              <a:t>4</a:t>
            </a:fld>
            <a:endParaRPr lang="en-US"/>
          </a:p>
        </p:txBody>
      </p:sp>
      <p:sp>
        <p:nvSpPr>
          <p:cNvPr id="5" name="Date Placeholder 4"/>
          <p:cNvSpPr>
            <a:spLocks noGrp="1"/>
          </p:cNvSpPr>
          <p:nvPr>
            <p:ph type="dt" sz="half" idx="4294967295"/>
          </p:nvPr>
        </p:nvSpPr>
        <p:spPr>
          <a:xfrm>
            <a:off x="7010400" y="6305550"/>
            <a:ext cx="2133600" cy="476250"/>
          </a:xfrm>
          <a:prstGeom prst="rect">
            <a:avLst/>
          </a:prstGeom>
        </p:spPr>
        <p:txBody>
          <a:bodyPr/>
          <a:lstStyle/>
          <a:p>
            <a:fld id="{53F24C5D-309B-4B6D-B642-D5D4694E0104}" type="datetime1">
              <a:rPr lang="en-US" smtClean="0"/>
              <a:t>9/24/2021</a:t>
            </a:fld>
            <a:endParaRPr lang="en-US"/>
          </a:p>
        </p:txBody>
      </p:sp>
      <p:graphicFrame>
        <p:nvGraphicFramePr>
          <p:cNvPr id="126976" name="Object 1024"/>
          <p:cNvGraphicFramePr>
            <a:graphicFrameLocks noChangeAspect="1"/>
          </p:cNvGraphicFramePr>
          <p:nvPr>
            <p:extLst>
              <p:ext uri="{D42A27DB-BD31-4B8C-83A1-F6EECF244321}">
                <p14:modId xmlns:p14="http://schemas.microsoft.com/office/powerpoint/2010/main" val="1113462880"/>
              </p:ext>
            </p:extLst>
          </p:nvPr>
        </p:nvGraphicFramePr>
        <p:xfrm>
          <a:off x="256478" y="2057400"/>
          <a:ext cx="2153073" cy="1524000"/>
        </p:xfrm>
        <a:graphic>
          <a:graphicData uri="http://schemas.openxmlformats.org/presentationml/2006/ole">
            <mc:AlternateContent xmlns:mc="http://schemas.openxmlformats.org/markup-compatibility/2006">
              <mc:Choice xmlns:v="urn:schemas-microsoft-com:vml" Requires="v">
                <p:oleObj name="Clip" r:id="rId3" imgW="984600" imgH="697320" progId="">
                  <p:embed/>
                </p:oleObj>
              </mc:Choice>
              <mc:Fallback>
                <p:oleObj name="Clip" r:id="rId3" imgW="984600" imgH="697320" progId="">
                  <p:embed/>
                  <p:pic>
                    <p:nvPicPr>
                      <p:cNvPr id="126976"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478" y="2057400"/>
                        <a:ext cx="2153073" cy="1524000"/>
                      </a:xfrm>
                      <a:prstGeom prst="rect">
                        <a:avLst/>
                      </a:prstGeom>
                      <a:noFill/>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768096" y="607944"/>
            <a:ext cx="7290054" cy="1351160"/>
          </a:xfrm>
        </p:spPr>
        <p:txBody>
          <a:bodyPr/>
          <a:lstStyle/>
          <a:p>
            <a:r>
              <a:rPr lang="en-US"/>
              <a:t>Planning TIPS </a:t>
            </a:r>
          </a:p>
        </p:txBody>
      </p:sp>
      <p:sp>
        <p:nvSpPr>
          <p:cNvPr id="104451" name="Rectangle 3"/>
          <p:cNvSpPr>
            <a:spLocks noGrp="1" noChangeArrowheads="1"/>
          </p:cNvSpPr>
          <p:nvPr>
            <p:ph idx="1"/>
          </p:nvPr>
        </p:nvSpPr>
        <p:spPr>
          <a:xfrm>
            <a:off x="768096" y="2187388"/>
            <a:ext cx="7290055" cy="4121972"/>
          </a:xfrm>
        </p:spPr>
        <p:txBody>
          <a:bodyPr/>
          <a:lstStyle/>
          <a:p>
            <a:r>
              <a:rPr lang="en-US"/>
              <a:t>1. Do initial fact-finding before deciding on methods</a:t>
            </a:r>
          </a:p>
          <a:p>
            <a:r>
              <a:rPr lang="en-US"/>
              <a:t>2. Methods choice should be a balance of considerations</a:t>
            </a:r>
          </a:p>
          <a:p>
            <a:pPr lvl="1"/>
            <a:r>
              <a:rPr lang="en-US"/>
              <a:t>What is okay with the  organization?</a:t>
            </a:r>
          </a:p>
          <a:p>
            <a:pPr lvl="1"/>
            <a:r>
              <a:rPr lang="en-US"/>
              <a:t>What is best to get the data you need?</a:t>
            </a:r>
          </a:p>
          <a:p>
            <a:pPr lvl="1"/>
            <a:r>
              <a:rPr lang="en-US"/>
              <a:t>What suits your groups personal needs, experience/skills and constraints?</a:t>
            </a:r>
          </a:p>
          <a:p>
            <a:r>
              <a:rPr lang="en-US"/>
              <a:t>3. Stick with your plan in latter stages</a:t>
            </a:r>
          </a:p>
        </p:txBody>
      </p:sp>
      <p:sp>
        <p:nvSpPr>
          <p:cNvPr id="5" name="Footer Placeholder 4"/>
          <p:cNvSpPr>
            <a:spLocks noGrp="1"/>
          </p:cNvSpPr>
          <p:nvPr>
            <p:ph type="ftr" sz="quarter" idx="11"/>
          </p:nvPr>
        </p:nvSpPr>
        <p:spPr>
          <a:xfrm>
            <a:off x="1729489" y="6470704"/>
            <a:ext cx="4318283" cy="270772"/>
          </a:xfrm>
        </p:spPr>
        <p:txBody>
          <a:bodyPr/>
          <a:lstStyle/>
          <a:p>
            <a:r>
              <a:rPr lang="en-US"/>
              <a:t>(c) Dr. Michelle L. Kaarst-Brown</a:t>
            </a:r>
          </a:p>
        </p:txBody>
      </p:sp>
      <p:sp>
        <p:nvSpPr>
          <p:cNvPr id="2" name="Slide Number Placeholder 1"/>
          <p:cNvSpPr>
            <a:spLocks noGrp="1"/>
          </p:cNvSpPr>
          <p:nvPr>
            <p:ph type="sldNum" sz="quarter" idx="12"/>
          </p:nvPr>
        </p:nvSpPr>
        <p:spPr>
          <a:xfrm>
            <a:off x="6169375" y="6470704"/>
            <a:ext cx="833309" cy="274320"/>
          </a:xfrm>
        </p:spPr>
        <p:txBody>
          <a:bodyPr/>
          <a:lstStyle/>
          <a:p>
            <a:fld id="{0460227B-25F7-4E25-A7BF-FBA2D4E4C1BC}" type="slidenum">
              <a:rPr lang="en-US" smtClean="0"/>
              <a:pPr/>
              <a:t>5</a:t>
            </a:fld>
            <a:endParaRPr lang="en-US"/>
          </a:p>
        </p:txBody>
      </p:sp>
      <p:sp>
        <p:nvSpPr>
          <p:cNvPr id="4" name="Date Placeholder 3"/>
          <p:cNvSpPr>
            <a:spLocks noGrp="1"/>
          </p:cNvSpPr>
          <p:nvPr>
            <p:ph type="dt" sz="half" idx="4294967295"/>
          </p:nvPr>
        </p:nvSpPr>
        <p:spPr>
          <a:xfrm>
            <a:off x="7010400" y="6305550"/>
            <a:ext cx="2133600" cy="476250"/>
          </a:xfrm>
          <a:prstGeom prst="rect">
            <a:avLst/>
          </a:prstGeom>
        </p:spPr>
        <p:txBody>
          <a:bodyPr/>
          <a:lstStyle/>
          <a:p>
            <a:fld id="{428D8E72-308D-4A33-BF4B-C6A84ABC674C}" type="datetime1">
              <a:rPr lang="en-US" smtClean="0"/>
              <a:pPr/>
              <a:t>9/24/2021</a:t>
            </a:fld>
            <a:endParaRPr 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768096" y="607944"/>
            <a:ext cx="7290054" cy="1351160"/>
          </a:xfrm>
        </p:spPr>
        <p:txBody>
          <a:bodyPr/>
          <a:lstStyle/>
          <a:p>
            <a:r>
              <a:rPr lang="en-US"/>
              <a:t>More Planning Tips</a:t>
            </a:r>
          </a:p>
        </p:txBody>
      </p:sp>
      <p:sp>
        <p:nvSpPr>
          <p:cNvPr id="106499" name="Rectangle 3"/>
          <p:cNvSpPr>
            <a:spLocks noGrp="1" noChangeArrowheads="1"/>
          </p:cNvSpPr>
          <p:nvPr>
            <p:ph idx="1"/>
          </p:nvPr>
        </p:nvSpPr>
        <p:spPr>
          <a:xfrm>
            <a:off x="768096" y="2187388"/>
            <a:ext cx="7290055" cy="4121972"/>
          </a:xfrm>
        </p:spPr>
        <p:txBody>
          <a:bodyPr>
            <a:normAutofit lnSpcReduction="10000"/>
          </a:bodyPr>
          <a:lstStyle/>
          <a:p>
            <a:r>
              <a:rPr lang="en-US"/>
              <a:t>4.  Planning - start with the due date and work backwards</a:t>
            </a:r>
          </a:p>
          <a:p>
            <a:r>
              <a:rPr lang="en-US"/>
              <a:t>5. Don’t underestimate</a:t>
            </a:r>
          </a:p>
          <a:p>
            <a:pPr lvl="1"/>
            <a:r>
              <a:rPr lang="en-US"/>
              <a:t>Amount of time needed for final writing / presentation</a:t>
            </a:r>
          </a:p>
          <a:p>
            <a:pPr lvl="2"/>
            <a:r>
              <a:rPr lang="en-US"/>
              <a:t>To understand the  organization</a:t>
            </a:r>
          </a:p>
          <a:p>
            <a:pPr lvl="1"/>
            <a:r>
              <a:rPr lang="en-US"/>
              <a:t>Amount of information needed</a:t>
            </a:r>
          </a:p>
          <a:p>
            <a:pPr lvl="2"/>
            <a:r>
              <a:rPr lang="en-US"/>
              <a:t>To coordinate with teammates</a:t>
            </a:r>
          </a:p>
          <a:p>
            <a:r>
              <a:rPr lang="en-US"/>
              <a:t>6. DO OVER ESTIMATE the amount of time this project will take</a:t>
            </a:r>
          </a:p>
          <a:p>
            <a:pPr lvl="1"/>
            <a:r>
              <a:rPr lang="en-US"/>
              <a:t>4 people X 40 hours each over 6 weeks (not equal work each week)</a:t>
            </a:r>
          </a:p>
        </p:txBody>
      </p:sp>
      <p:sp>
        <p:nvSpPr>
          <p:cNvPr id="5" name="Footer Placeholder 4"/>
          <p:cNvSpPr>
            <a:spLocks noGrp="1"/>
          </p:cNvSpPr>
          <p:nvPr>
            <p:ph type="ftr" sz="quarter" idx="11"/>
          </p:nvPr>
        </p:nvSpPr>
        <p:spPr>
          <a:xfrm>
            <a:off x="1729489" y="6470704"/>
            <a:ext cx="4318283" cy="270772"/>
          </a:xfrm>
        </p:spPr>
        <p:txBody>
          <a:bodyPr/>
          <a:lstStyle/>
          <a:p>
            <a:r>
              <a:rPr lang="en-US"/>
              <a:t>(c) Dr. Michelle L. Kaarst-Brown</a:t>
            </a:r>
          </a:p>
        </p:txBody>
      </p:sp>
      <p:sp>
        <p:nvSpPr>
          <p:cNvPr id="2" name="Slide Number Placeholder 1"/>
          <p:cNvSpPr>
            <a:spLocks noGrp="1"/>
          </p:cNvSpPr>
          <p:nvPr>
            <p:ph type="sldNum" sz="quarter" idx="12"/>
          </p:nvPr>
        </p:nvSpPr>
        <p:spPr>
          <a:xfrm>
            <a:off x="6169375" y="6470704"/>
            <a:ext cx="833309" cy="274320"/>
          </a:xfrm>
        </p:spPr>
        <p:txBody>
          <a:bodyPr/>
          <a:lstStyle/>
          <a:p>
            <a:fld id="{0460227B-25F7-4E25-A7BF-FBA2D4E4C1BC}" type="slidenum">
              <a:rPr lang="en-US" smtClean="0"/>
              <a:pPr/>
              <a:t>6</a:t>
            </a:fld>
            <a:endParaRPr lang="en-US"/>
          </a:p>
        </p:txBody>
      </p:sp>
      <p:sp>
        <p:nvSpPr>
          <p:cNvPr id="4" name="Date Placeholder 3"/>
          <p:cNvSpPr>
            <a:spLocks noGrp="1"/>
          </p:cNvSpPr>
          <p:nvPr>
            <p:ph type="dt" sz="half" idx="4294967295"/>
          </p:nvPr>
        </p:nvSpPr>
        <p:spPr>
          <a:xfrm>
            <a:off x="7010400" y="6305550"/>
            <a:ext cx="2133600" cy="476250"/>
          </a:xfrm>
          <a:prstGeom prst="rect">
            <a:avLst/>
          </a:prstGeom>
        </p:spPr>
        <p:txBody>
          <a:bodyPr/>
          <a:lstStyle/>
          <a:p>
            <a:fld id="{86F7825A-27BF-4AF3-8DBE-2934FE3646B7}" type="datetime1">
              <a:rPr lang="en-US" smtClean="0"/>
              <a:pPr/>
              <a:t>9/24/2021</a:t>
            </a:fld>
            <a:endParaRPr 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768096" y="607944"/>
            <a:ext cx="7290054" cy="1351160"/>
          </a:xfrm>
        </p:spPr>
        <p:txBody>
          <a:bodyPr/>
          <a:lstStyle/>
          <a:p>
            <a:r>
              <a:rPr lang="en-US"/>
              <a:t>Organization Selection</a:t>
            </a:r>
          </a:p>
        </p:txBody>
      </p:sp>
      <p:sp>
        <p:nvSpPr>
          <p:cNvPr id="12291" name="Rectangle 3"/>
          <p:cNvSpPr>
            <a:spLocks noGrp="1" noChangeArrowheads="1"/>
          </p:cNvSpPr>
          <p:nvPr>
            <p:ph idx="1"/>
          </p:nvPr>
        </p:nvSpPr>
        <p:spPr>
          <a:xfrm>
            <a:off x="768096" y="2187388"/>
            <a:ext cx="7290055" cy="4121972"/>
          </a:xfrm>
        </p:spPr>
        <p:txBody>
          <a:bodyPr/>
          <a:lstStyle/>
          <a:p>
            <a:r>
              <a:rPr lang="en-US"/>
              <a:t>Small organization from any industry sector - does not have to be involved with ERM</a:t>
            </a:r>
          </a:p>
          <a:p>
            <a:r>
              <a:rPr lang="en-US"/>
              <a:t>Organization with risk program of some sort is desirable but NOT necessary</a:t>
            </a:r>
          </a:p>
          <a:p>
            <a:r>
              <a:rPr lang="en-US"/>
              <a:t>Approachable and cooperative (interested)</a:t>
            </a:r>
          </a:p>
          <a:p>
            <a:r>
              <a:rPr lang="en-US"/>
              <a:t>Key contact should be willing to meet with you or be interviewed at least 3 times during course of the project</a:t>
            </a:r>
          </a:p>
        </p:txBody>
      </p:sp>
      <p:sp>
        <p:nvSpPr>
          <p:cNvPr id="5" name="Footer Placeholder 4"/>
          <p:cNvSpPr>
            <a:spLocks noGrp="1"/>
          </p:cNvSpPr>
          <p:nvPr>
            <p:ph type="ftr" sz="quarter" idx="11"/>
          </p:nvPr>
        </p:nvSpPr>
        <p:spPr>
          <a:xfrm>
            <a:off x="1729489" y="6470704"/>
            <a:ext cx="4318283" cy="270772"/>
          </a:xfrm>
        </p:spPr>
        <p:txBody>
          <a:bodyPr/>
          <a:lstStyle/>
          <a:p>
            <a:r>
              <a:rPr lang="en-US"/>
              <a:t>(c) Dr. Michelle L. Kaarst-Brown</a:t>
            </a:r>
          </a:p>
        </p:txBody>
      </p:sp>
      <p:sp>
        <p:nvSpPr>
          <p:cNvPr id="2" name="Slide Number Placeholder 1"/>
          <p:cNvSpPr>
            <a:spLocks noGrp="1"/>
          </p:cNvSpPr>
          <p:nvPr>
            <p:ph type="sldNum" sz="quarter" idx="12"/>
          </p:nvPr>
        </p:nvSpPr>
        <p:spPr>
          <a:xfrm>
            <a:off x="6169375" y="6470704"/>
            <a:ext cx="833309" cy="274320"/>
          </a:xfrm>
        </p:spPr>
        <p:txBody>
          <a:bodyPr/>
          <a:lstStyle/>
          <a:p>
            <a:fld id="{0460227B-25F7-4E25-A7BF-FBA2D4E4C1BC}" type="slidenum">
              <a:rPr lang="en-US" smtClean="0"/>
              <a:pPr/>
              <a:t>7</a:t>
            </a:fld>
            <a:endParaRPr lang="en-US"/>
          </a:p>
        </p:txBody>
      </p:sp>
      <p:sp>
        <p:nvSpPr>
          <p:cNvPr id="4" name="Date Placeholder 3"/>
          <p:cNvSpPr>
            <a:spLocks noGrp="1"/>
          </p:cNvSpPr>
          <p:nvPr>
            <p:ph type="dt" sz="half" idx="4294967295"/>
          </p:nvPr>
        </p:nvSpPr>
        <p:spPr>
          <a:xfrm>
            <a:off x="7010400" y="6305550"/>
            <a:ext cx="2133600" cy="476250"/>
          </a:xfrm>
          <a:prstGeom prst="rect">
            <a:avLst/>
          </a:prstGeom>
        </p:spPr>
        <p:txBody>
          <a:bodyPr/>
          <a:lstStyle/>
          <a:p>
            <a:fld id="{91EAAD78-2C05-4D51-AB57-A20A3DE3A4DA}" type="datetime1">
              <a:rPr lang="en-US" smtClean="0"/>
              <a:pPr/>
              <a:t>9/24/2021</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768096" y="120410"/>
            <a:ext cx="7290054" cy="1351160"/>
          </a:xfrm>
        </p:spPr>
        <p:txBody>
          <a:bodyPr>
            <a:noAutofit/>
          </a:bodyPr>
          <a:lstStyle/>
          <a:p>
            <a:r>
              <a:rPr lang="en-US"/>
              <a:t>Development of Organizational Contact</a:t>
            </a:r>
          </a:p>
        </p:txBody>
      </p:sp>
      <p:sp>
        <p:nvSpPr>
          <p:cNvPr id="14339" name="Rectangle 3"/>
          <p:cNvSpPr>
            <a:spLocks noGrp="1" noChangeArrowheads="1"/>
          </p:cNvSpPr>
          <p:nvPr>
            <p:ph idx="1"/>
          </p:nvPr>
        </p:nvSpPr>
        <p:spPr>
          <a:xfrm>
            <a:off x="799691" y="1471570"/>
            <a:ext cx="7842505" cy="4833980"/>
          </a:xfrm>
        </p:spPr>
        <p:txBody>
          <a:bodyPr>
            <a:noAutofit/>
          </a:bodyPr>
          <a:lstStyle/>
          <a:p>
            <a:pPr>
              <a:spcBef>
                <a:spcPts val="0"/>
              </a:spcBef>
            </a:pPr>
            <a:r>
              <a:rPr lang="en-US"/>
              <a:t>Stepwise development</a:t>
            </a:r>
          </a:p>
          <a:p>
            <a:pPr marL="342900" indent="-342900">
              <a:spcBef>
                <a:spcPts val="0"/>
              </a:spcBef>
              <a:buFont typeface="Arial" panose="020B0604020202020204" pitchFamily="34" charset="0"/>
              <a:buChar char="•"/>
            </a:pPr>
            <a:r>
              <a:rPr lang="en-US" sz="2000"/>
              <a:t>Instructor approval of potential organizations</a:t>
            </a:r>
          </a:p>
          <a:p>
            <a:pPr marL="342900" indent="-342900">
              <a:spcBef>
                <a:spcPts val="0"/>
              </a:spcBef>
              <a:buFont typeface="Arial" panose="020B0604020202020204" pitchFamily="34" charset="0"/>
              <a:buChar char="•"/>
            </a:pPr>
            <a:r>
              <a:rPr lang="en-US" sz="2000"/>
              <a:t>To identify potential small organizations</a:t>
            </a:r>
          </a:p>
          <a:p>
            <a:pPr marL="608076" lvl="1" indent="-342900">
              <a:spcBef>
                <a:spcPts val="0"/>
              </a:spcBef>
            </a:pPr>
            <a:r>
              <a:rPr lang="en-US" sz="1800"/>
              <a:t>Utilize your current resources </a:t>
            </a:r>
          </a:p>
          <a:p>
            <a:pPr marL="608076" lvl="1" indent="-342900">
              <a:spcBef>
                <a:spcPts val="0"/>
              </a:spcBef>
            </a:pPr>
            <a:r>
              <a:rPr lang="en-US" sz="1800"/>
              <a:t>Consider your own contacts, fellow students, friends, </a:t>
            </a:r>
          </a:p>
          <a:p>
            <a:pPr marL="342900" indent="-342900">
              <a:spcBef>
                <a:spcPts val="0"/>
              </a:spcBef>
              <a:buFont typeface="Arial" panose="020B0604020202020204" pitchFamily="34" charset="0"/>
              <a:buChar char="•"/>
            </a:pPr>
            <a:r>
              <a:rPr lang="en-US" sz="2000"/>
              <a:t>Review publicly available information</a:t>
            </a:r>
          </a:p>
          <a:p>
            <a:pPr marL="342900" indent="-342900">
              <a:spcBef>
                <a:spcPts val="0"/>
              </a:spcBef>
              <a:buFont typeface="Arial" panose="020B0604020202020204" pitchFamily="34" charset="0"/>
              <a:buChar char="•"/>
            </a:pPr>
            <a:r>
              <a:rPr lang="en-US" sz="2000"/>
              <a:t>Initial contact  (POC)</a:t>
            </a:r>
          </a:p>
          <a:p>
            <a:pPr marL="342900" indent="-342900">
              <a:spcBef>
                <a:spcPts val="0"/>
              </a:spcBef>
              <a:buFont typeface="Arial" panose="020B0604020202020204" pitchFamily="34" charset="0"/>
              <a:buChar char="•"/>
            </a:pPr>
            <a:r>
              <a:rPr lang="en-US" sz="2000"/>
              <a:t>Gain agreement and signed consent form from leader</a:t>
            </a:r>
          </a:p>
          <a:p>
            <a:pPr marL="342900" indent="-342900">
              <a:spcBef>
                <a:spcPts val="0"/>
              </a:spcBef>
              <a:buFont typeface="Arial" panose="020B0604020202020204" pitchFamily="34" charset="0"/>
              <a:buChar char="•"/>
            </a:pPr>
            <a:r>
              <a:rPr lang="en-US" sz="2000"/>
              <a:t>Visit site to observe setting, layout of facilities, visible technology, interaction of people and processes, obvious physical risks</a:t>
            </a:r>
          </a:p>
          <a:p>
            <a:pPr marL="342900" indent="-342900">
              <a:spcBef>
                <a:spcPts val="0"/>
              </a:spcBef>
              <a:buFont typeface="Arial" panose="020B0604020202020204" pitchFamily="34" charset="0"/>
              <a:buChar char="•"/>
            </a:pPr>
            <a:r>
              <a:rPr lang="en-US" sz="2000"/>
              <a:t>Pre-collection contact with specific person(s)</a:t>
            </a:r>
          </a:p>
          <a:p>
            <a:pPr marL="342900" indent="-342900">
              <a:spcBef>
                <a:spcPts val="0"/>
              </a:spcBef>
              <a:buFont typeface="Arial" panose="020B0604020202020204" pitchFamily="34" charset="0"/>
              <a:buChar char="•"/>
            </a:pPr>
            <a:r>
              <a:rPr lang="en-US" sz="2000"/>
              <a:t>Data collection (multiple interviews; </a:t>
            </a:r>
          </a:p>
          <a:p>
            <a:pPr marL="342900" indent="-342900">
              <a:spcBef>
                <a:spcPts val="0"/>
              </a:spcBef>
              <a:buFont typeface="Arial" panose="020B0604020202020204" pitchFamily="34" charset="0"/>
              <a:buChar char="•"/>
            </a:pPr>
            <a:r>
              <a:rPr lang="en-US" sz="2000"/>
              <a:t>Follow-up to fill gaps and answer new questions that have evolved</a:t>
            </a:r>
          </a:p>
          <a:p>
            <a:pPr marL="342900" indent="-342900">
              <a:spcBef>
                <a:spcPts val="0"/>
              </a:spcBef>
              <a:buFont typeface="Arial" panose="020B0604020202020204" pitchFamily="34" charset="0"/>
              <a:buChar char="•"/>
            </a:pPr>
            <a:r>
              <a:rPr lang="en-US" sz="2000"/>
              <a:t>Close out and thank you – send a letter</a:t>
            </a:r>
          </a:p>
          <a:p>
            <a:pPr marL="342900" indent="-342900">
              <a:spcBef>
                <a:spcPts val="0"/>
              </a:spcBef>
              <a:buFont typeface="Arial" panose="020B0604020202020204" pitchFamily="34" charset="0"/>
              <a:buChar char="•"/>
            </a:pPr>
            <a:r>
              <a:rPr lang="en-US" sz="2000"/>
              <a:t>instructor</a:t>
            </a:r>
          </a:p>
        </p:txBody>
      </p:sp>
      <p:sp>
        <p:nvSpPr>
          <p:cNvPr id="5" name="Footer Placeholder 4"/>
          <p:cNvSpPr>
            <a:spLocks noGrp="1"/>
          </p:cNvSpPr>
          <p:nvPr>
            <p:ph type="ftr" sz="quarter" idx="11"/>
          </p:nvPr>
        </p:nvSpPr>
        <p:spPr/>
        <p:txBody>
          <a:bodyPr/>
          <a:lstStyle/>
          <a:p>
            <a:r>
              <a:rPr lang="en-US"/>
              <a:t>(c) Dr. Michelle L. Kaarst-Brown</a:t>
            </a:r>
          </a:p>
        </p:txBody>
      </p:sp>
      <p:sp>
        <p:nvSpPr>
          <p:cNvPr id="2" name="Slide Number Placeholder 1"/>
          <p:cNvSpPr>
            <a:spLocks noGrp="1"/>
          </p:cNvSpPr>
          <p:nvPr>
            <p:ph type="sldNum" sz="quarter" idx="12"/>
          </p:nvPr>
        </p:nvSpPr>
        <p:spPr/>
        <p:txBody>
          <a:bodyPr/>
          <a:lstStyle/>
          <a:p>
            <a:fld id="{0460227B-25F7-4E25-A7BF-FBA2D4E4C1BC}" type="slidenum">
              <a:rPr lang="en-US" smtClean="0"/>
              <a:pPr/>
              <a:t>8</a:t>
            </a:fld>
            <a:endParaRPr lang="en-US"/>
          </a:p>
        </p:txBody>
      </p:sp>
      <p:sp>
        <p:nvSpPr>
          <p:cNvPr id="4" name="Date Placeholder 3"/>
          <p:cNvSpPr>
            <a:spLocks noGrp="1"/>
          </p:cNvSpPr>
          <p:nvPr>
            <p:ph type="dt" sz="half" idx="4294967295"/>
          </p:nvPr>
        </p:nvSpPr>
        <p:spPr>
          <a:xfrm>
            <a:off x="7010400" y="6305550"/>
            <a:ext cx="2133600" cy="476250"/>
          </a:xfrm>
          <a:prstGeom prst="rect">
            <a:avLst/>
          </a:prstGeom>
        </p:spPr>
        <p:txBody>
          <a:bodyPr/>
          <a:lstStyle/>
          <a:p>
            <a:fld id="{0C19ED69-09BB-47AA-9482-6BC850BAFBF2}" type="datetime1">
              <a:rPr lang="en-US" smtClean="0"/>
              <a:t>9/24/2021</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2F4A444-B53C-48E3-B6E6-F993F25755AD}"/>
              </a:ext>
            </a:extLst>
          </p:cNvPr>
          <p:cNvSpPr>
            <a:spLocks noGrp="1"/>
          </p:cNvSpPr>
          <p:nvPr>
            <p:ph type="title"/>
          </p:nvPr>
        </p:nvSpPr>
        <p:spPr>
          <a:xfrm>
            <a:off x="768096" y="607944"/>
            <a:ext cx="7290054" cy="1351160"/>
          </a:xfrm>
        </p:spPr>
        <p:txBody>
          <a:bodyPr/>
          <a:lstStyle/>
          <a:p>
            <a:r>
              <a:rPr lang="en-US"/>
              <a:t>Data Collection Process</a:t>
            </a:r>
          </a:p>
        </p:txBody>
      </p:sp>
      <p:sp>
        <p:nvSpPr>
          <p:cNvPr id="9" name="Content Placeholder 8">
            <a:extLst>
              <a:ext uri="{FF2B5EF4-FFF2-40B4-BE49-F238E27FC236}">
                <a16:creationId xmlns:a16="http://schemas.microsoft.com/office/drawing/2014/main" id="{20057EB9-799A-460B-943A-C13DC371E695}"/>
              </a:ext>
            </a:extLst>
          </p:cNvPr>
          <p:cNvSpPr>
            <a:spLocks noGrp="1"/>
          </p:cNvSpPr>
          <p:nvPr>
            <p:ph idx="1"/>
          </p:nvPr>
        </p:nvSpPr>
        <p:spPr>
          <a:xfrm>
            <a:off x="768096" y="2187388"/>
            <a:ext cx="7290055" cy="4121972"/>
          </a:xfrm>
        </p:spPr>
        <p:txBody>
          <a:bodyPr>
            <a:normAutofit/>
          </a:bodyPr>
          <a:lstStyle/>
          <a:p>
            <a:r>
              <a:rPr lang="en-US"/>
              <a:t>Do your homework BEFORE your first meeting!</a:t>
            </a:r>
          </a:p>
          <a:p>
            <a:r>
              <a:rPr lang="en-US"/>
              <a:t>Initial meetings may generate useful information but may also be only a networking opportunity</a:t>
            </a:r>
          </a:p>
          <a:p>
            <a:pPr lvl="1"/>
            <a:r>
              <a:rPr lang="en-US"/>
              <a:t>Don’t discount what you learn!</a:t>
            </a:r>
          </a:p>
          <a:p>
            <a:r>
              <a:rPr lang="en-US"/>
              <a:t>You MUST get Consent form signed BEFORE you interview anyone</a:t>
            </a:r>
          </a:p>
          <a:p>
            <a:pPr lvl="1"/>
            <a:r>
              <a:rPr lang="en-US"/>
              <a:t>If can help to bring consent form with you as this explains the goals of project and scope of questions.</a:t>
            </a:r>
          </a:p>
          <a:p>
            <a:r>
              <a:rPr lang="en-US"/>
              <a:t>Consider your language – avoid jargon; ask for clarification if you hear terms you are not familiar with</a:t>
            </a:r>
          </a:p>
        </p:txBody>
      </p:sp>
      <p:sp>
        <p:nvSpPr>
          <p:cNvPr id="6" name="Footer Placeholder 5">
            <a:extLst>
              <a:ext uri="{FF2B5EF4-FFF2-40B4-BE49-F238E27FC236}">
                <a16:creationId xmlns:a16="http://schemas.microsoft.com/office/drawing/2014/main" id="{3C33A4D3-8631-45AD-A0F0-599BD1057AA5}"/>
              </a:ext>
            </a:extLst>
          </p:cNvPr>
          <p:cNvSpPr>
            <a:spLocks noGrp="1"/>
          </p:cNvSpPr>
          <p:nvPr>
            <p:ph type="ftr" sz="quarter" idx="11"/>
          </p:nvPr>
        </p:nvSpPr>
        <p:spPr>
          <a:xfrm>
            <a:off x="1729489" y="6470704"/>
            <a:ext cx="4318283" cy="270772"/>
          </a:xfrm>
        </p:spPr>
        <p:txBody>
          <a:bodyPr/>
          <a:lstStyle/>
          <a:p>
            <a:r>
              <a:rPr lang="en-US"/>
              <a:t>(c) Dr. Michelle L. Kaarst-Brown</a:t>
            </a:r>
          </a:p>
        </p:txBody>
      </p:sp>
      <p:sp>
        <p:nvSpPr>
          <p:cNvPr id="7" name="Slide Number Placeholder 6">
            <a:extLst>
              <a:ext uri="{FF2B5EF4-FFF2-40B4-BE49-F238E27FC236}">
                <a16:creationId xmlns:a16="http://schemas.microsoft.com/office/drawing/2014/main" id="{A8E9135E-C6C7-4396-BADD-0579B368DF67}"/>
              </a:ext>
            </a:extLst>
          </p:cNvPr>
          <p:cNvSpPr>
            <a:spLocks noGrp="1"/>
          </p:cNvSpPr>
          <p:nvPr>
            <p:ph type="sldNum" sz="quarter" idx="12"/>
          </p:nvPr>
        </p:nvSpPr>
        <p:spPr>
          <a:xfrm>
            <a:off x="6169375" y="6470704"/>
            <a:ext cx="833309" cy="274320"/>
          </a:xfrm>
        </p:spPr>
        <p:txBody>
          <a:bodyPr/>
          <a:lstStyle/>
          <a:p>
            <a:fld id="{0460227B-25F7-4E25-A7BF-FBA2D4E4C1BC}" type="slidenum">
              <a:rPr lang="en-US" smtClean="0"/>
              <a:pPr/>
              <a:t>9</a:t>
            </a:fld>
            <a:endParaRPr lang="en-US"/>
          </a:p>
        </p:txBody>
      </p:sp>
      <p:sp>
        <p:nvSpPr>
          <p:cNvPr id="5" name="Date Placeholder 4">
            <a:extLst>
              <a:ext uri="{FF2B5EF4-FFF2-40B4-BE49-F238E27FC236}">
                <a16:creationId xmlns:a16="http://schemas.microsoft.com/office/drawing/2014/main" id="{7BCE5759-FC8B-4BB5-8BA0-8A7AB125A85F}"/>
              </a:ext>
            </a:extLst>
          </p:cNvPr>
          <p:cNvSpPr>
            <a:spLocks noGrp="1"/>
          </p:cNvSpPr>
          <p:nvPr>
            <p:ph type="dt" sz="half" idx="4294967295"/>
          </p:nvPr>
        </p:nvSpPr>
        <p:spPr>
          <a:xfrm>
            <a:off x="7010400" y="6305550"/>
            <a:ext cx="2133600" cy="476250"/>
          </a:xfrm>
          <a:prstGeom prst="rect">
            <a:avLst/>
          </a:prstGeom>
        </p:spPr>
        <p:txBody>
          <a:bodyPr/>
          <a:lstStyle/>
          <a:p>
            <a:fld id="{88740159-DD27-485A-8E13-7956D9556806}" type="datetime1">
              <a:rPr lang="en-US" smtClean="0"/>
              <a:t>9/24/2021</a:t>
            </a:fld>
            <a:endParaRPr lang="en-US"/>
          </a:p>
        </p:txBody>
      </p:sp>
    </p:spTree>
    <p:extLst>
      <p:ext uri="{BB962C8B-B14F-4D97-AF65-F5344CB8AC3E}">
        <p14:creationId xmlns:p14="http://schemas.microsoft.com/office/powerpoint/2010/main" val="38151741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D243FF992CBF94480B9380DB4B6C5F2" ma:contentTypeVersion="4" ma:contentTypeDescription="Create a new document." ma:contentTypeScope="" ma:versionID="b2d3fda1f69e68f86d1405ec9b9f1134">
  <xsd:schema xmlns:xsd="http://www.w3.org/2001/XMLSchema" xmlns:xs="http://www.w3.org/2001/XMLSchema" xmlns:p="http://schemas.microsoft.com/office/2006/metadata/properties" xmlns:ns3="47831e36-5051-4d7c-bdb5-81a52e66b391" targetNamespace="http://schemas.microsoft.com/office/2006/metadata/properties" ma:root="true" ma:fieldsID="375af8ff80e741117b6e1b1d35c83174" ns3:_="">
    <xsd:import namespace="47831e36-5051-4d7c-bdb5-81a52e66b391"/>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831e36-5051-4d7c-bdb5-81a52e66b39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FCB71D-4096-46D7-A34C-B9B22895D969}">
  <ds:schemaRefs>
    <ds:schemaRef ds:uri="http://schemas.microsoft.com/office/2006/documentManagement/types"/>
    <ds:schemaRef ds:uri="http://purl.org/dc/dcmitype/"/>
    <ds:schemaRef ds:uri="http://schemas.openxmlformats.org/package/2006/metadata/core-properties"/>
    <ds:schemaRef ds:uri="http://www.w3.org/XML/1998/namespace"/>
    <ds:schemaRef ds:uri="http://purl.org/dc/elements/1.1/"/>
    <ds:schemaRef ds:uri="http://schemas.microsoft.com/office/infopath/2007/PartnerControls"/>
    <ds:schemaRef ds:uri="47831e36-5051-4d7c-bdb5-81a52e66b391"/>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16F9E202-88DA-4F3B-8FE4-54C65F551A26}">
  <ds:schemaRefs>
    <ds:schemaRef ds:uri="http://schemas.microsoft.com/sharepoint/v3/contenttype/forms"/>
  </ds:schemaRefs>
</ds:datastoreItem>
</file>

<file path=customXml/itemProps3.xml><?xml version="1.0" encoding="utf-8"?>
<ds:datastoreItem xmlns:ds="http://schemas.openxmlformats.org/officeDocument/2006/customXml" ds:itemID="{6C3F4833-73A6-4BD4-8422-1D28E0B92A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7831e36-5051-4d7c-bdb5-81a52e66b3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ERM iSchoolPowerPointTemplate2015-4x3</Template>
  <TotalTime>525</TotalTime>
  <Words>4701</Words>
  <Application>Microsoft Office PowerPoint</Application>
  <PresentationFormat>On-screen Show (4:3)</PresentationFormat>
  <Paragraphs>369</Paragraphs>
  <Slides>19</Slides>
  <Notes>18</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30" baseType="lpstr">
      <vt:lpstr>Arial</vt:lpstr>
      <vt:lpstr>Calibri</vt:lpstr>
      <vt:lpstr>Franklin Gothic Book</vt:lpstr>
      <vt:lpstr>Franklin Gothic Demi Cond</vt:lpstr>
      <vt:lpstr>Sherman Sans</vt:lpstr>
      <vt:lpstr>Tahoma</vt:lpstr>
      <vt:lpstr>Tw Cen MT</vt:lpstr>
      <vt:lpstr>Wingdings</vt:lpstr>
      <vt:lpstr>Wingdings 3</vt:lpstr>
      <vt:lpstr>Integral</vt:lpstr>
      <vt:lpstr>Clip</vt:lpstr>
      <vt:lpstr>Final Project Presentation: Real World Risk Research Study </vt:lpstr>
      <vt:lpstr>Pre and During Covid-19 Considerations</vt:lpstr>
      <vt:lpstr>Objectives of Group ERM Project</vt:lpstr>
      <vt:lpstr>Team Project Overview</vt:lpstr>
      <vt:lpstr>Planning TIPS </vt:lpstr>
      <vt:lpstr>More Planning Tips</vt:lpstr>
      <vt:lpstr>Organization Selection</vt:lpstr>
      <vt:lpstr>Development of Organizational Contact</vt:lpstr>
      <vt:lpstr>Data Collection Process</vt:lpstr>
      <vt:lpstr>Data Collection Process Continued</vt:lpstr>
      <vt:lpstr>Data Collection Methods  (*Discuss with Instructor)</vt:lpstr>
      <vt:lpstr>Keep in Mind</vt:lpstr>
      <vt:lpstr>A Word About Questions</vt:lpstr>
      <vt:lpstr>Analysis</vt:lpstr>
      <vt:lpstr>Presentation Development</vt:lpstr>
      <vt:lpstr>Front End of Presentation</vt:lpstr>
      <vt:lpstr>Analysis, Conclusions, Recommendations &amp; Bibliography (Due Pt 4 Wk 11A)</vt:lpstr>
      <vt:lpstr>Remember these are the focal questions:</vt:lpstr>
      <vt:lpstr>Your Group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Presentation: Real World Risk Study Consulting Project</dc:title>
  <dc:creator>Johanna LH Birkland</dc:creator>
  <cp:lastModifiedBy>Michelle L. Kaarst-Brown</cp:lastModifiedBy>
  <cp:revision>44</cp:revision>
  <dcterms:created xsi:type="dcterms:W3CDTF">2010-09-27T11:46:59Z</dcterms:created>
  <dcterms:modified xsi:type="dcterms:W3CDTF">2021-09-24T20:59:08Z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0x0101007D243FF992CBF94480B9380DB4B6C5F2</vt:lpwstr>
  </property>
</Properties>
</file>