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58" r:id="rId2"/>
    <p:sldId id="263" r:id="rId3"/>
    <p:sldId id="261" r:id="rId4"/>
    <p:sldId id="265" r:id="rId5"/>
    <p:sldId id="273" r:id="rId6"/>
    <p:sldId id="270" r:id="rId7"/>
    <p:sldId id="271" r:id="rId8"/>
    <p:sldId id="275" r:id="rId9"/>
    <p:sldId id="274" r:id="rId10"/>
    <p:sldId id="276" r:id="rId11"/>
    <p:sldId id="277" r:id="rId12"/>
    <p:sldId id="257" r:id="rId13"/>
    <p:sldId id="27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5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00428E-B6F1-45AD-972F-5DE4E81917C3}" v="1" dt="2021-09-20T15:49:38.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97" autoAdjust="0"/>
    <p:restoredTop sz="64103" autoAdjust="0"/>
  </p:normalViewPr>
  <p:slideViewPr>
    <p:cSldViewPr snapToGrid="0">
      <p:cViewPr varScale="1">
        <p:scale>
          <a:sx n="43" d="100"/>
          <a:sy n="43" d="100"/>
        </p:scale>
        <p:origin x="1668" y="36"/>
      </p:cViewPr>
      <p:guideLst>
        <p:guide orient="horz" pos="2160"/>
        <p:guide pos="2880"/>
      </p:guideLst>
    </p:cSldViewPr>
  </p:slideViewPr>
  <p:notesTextViewPr>
    <p:cViewPr>
      <p:scale>
        <a:sx n="1" d="1"/>
        <a:sy n="1" d="1"/>
      </p:scale>
      <p:origin x="0" y="0"/>
    </p:cViewPr>
  </p:notesText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L. Kaarst-Brown" userId="f3ad5851-c969-4fbb-a0f0-9103d54f9247" providerId="ADAL" clId="{7300428E-B6F1-45AD-972F-5DE4E81917C3}"/>
    <pc:docChg chg="custSel modSld">
      <pc:chgData name="Michelle L. Kaarst-Brown" userId="f3ad5851-c969-4fbb-a0f0-9103d54f9247" providerId="ADAL" clId="{7300428E-B6F1-45AD-972F-5DE4E81917C3}" dt="2021-09-20T15:53:16.622" v="105" actId="6549"/>
      <pc:docMkLst>
        <pc:docMk/>
      </pc:docMkLst>
      <pc:sldChg chg="modSp mod">
        <pc:chgData name="Michelle L. Kaarst-Brown" userId="f3ad5851-c969-4fbb-a0f0-9103d54f9247" providerId="ADAL" clId="{7300428E-B6F1-45AD-972F-5DE4E81917C3}" dt="2021-09-20T15:53:16.622" v="105" actId="6549"/>
        <pc:sldMkLst>
          <pc:docMk/>
          <pc:sldMk cId="558611707" sldId="273"/>
        </pc:sldMkLst>
        <pc:spChg chg="mod">
          <ac:chgData name="Michelle L. Kaarst-Brown" userId="f3ad5851-c969-4fbb-a0f0-9103d54f9247" providerId="ADAL" clId="{7300428E-B6F1-45AD-972F-5DE4E81917C3}" dt="2021-09-20T15:53:16.622" v="105" actId="6549"/>
          <ac:spMkLst>
            <pc:docMk/>
            <pc:sldMk cId="558611707" sldId="273"/>
            <ac:spMk id="3" creationId="{D1AD7DB9-9004-45D1-BD2B-5CCF3F5420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AA558D-EEA7-4437-BB66-044FF263E58D}" type="datetimeFigureOut">
              <a:rPr lang="en-US" smtClean="0"/>
              <a:t>9/20/2021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6F926E-5111-4D0E-A220-54F08658AED8}" type="slidenum">
              <a:rPr lang="en-US" smtClean="0"/>
              <a:t>‹#›</a:t>
            </a:fld>
            <a:endParaRPr lang="en-US" dirty="0"/>
          </a:p>
        </p:txBody>
      </p:sp>
    </p:spTree>
    <p:extLst>
      <p:ext uri="{BB962C8B-B14F-4D97-AF65-F5344CB8AC3E}">
        <p14:creationId xmlns:p14="http://schemas.microsoft.com/office/powerpoint/2010/main" val="238798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5B48-A88C-4504-B18A-BC72DA1CE798}" type="datetimeFigureOut">
              <a:rPr lang="en-US" smtClean="0"/>
              <a:t>9/20/2021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4724E-7CB4-4288-908A-97852378BB2E}" type="slidenum">
              <a:rPr lang="en-US" smtClean="0"/>
              <a:t>‹#›</a:t>
            </a:fld>
            <a:endParaRPr lang="en-US" dirty="0"/>
          </a:p>
        </p:txBody>
      </p:sp>
    </p:spTree>
    <p:extLst>
      <p:ext uri="{BB962C8B-B14F-4D97-AF65-F5344CB8AC3E}">
        <p14:creationId xmlns:p14="http://schemas.microsoft.com/office/powerpoint/2010/main" val="219338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a:t>
            </a:fld>
            <a:endParaRPr lang="en-US" dirty="0"/>
          </a:p>
        </p:txBody>
      </p:sp>
    </p:spTree>
    <p:extLst>
      <p:ext uri="{BB962C8B-B14F-4D97-AF65-F5344CB8AC3E}">
        <p14:creationId xmlns:p14="http://schemas.microsoft.com/office/powerpoint/2010/main" val="202227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This</a:t>
            </a:r>
            <a:r>
              <a:rPr lang="en-US" baseline="0" dirty="0"/>
              <a:t> is the Enterprise Risk Management process we will follow throughout the semester. We have addressed the importance of understanding the context of our organizations and the ERM governance structure. In the coming week we will look at a number of frameworks used by organizations to identify their enterprise risks. We will start by looking at risk in the financial sector, probably the most mature in terms of Enterprise Risk Management practices. We will see how business risks – that is risks specific to an industry sector or type of business – influence the type of enterprise risks an organization faces. As I’ve mentioned before, it does not matter whether the organization is very, very large or very, very small. They all have a risk culture that reflects their appetite for taking risk, and the nature of their risks. </a:t>
            </a:r>
            <a:endParaRPr lang="en-US" dirty="0"/>
          </a:p>
        </p:txBody>
      </p:sp>
      <p:sp>
        <p:nvSpPr>
          <p:cNvPr id="4" name="Slide Number Placeholder 3"/>
          <p:cNvSpPr>
            <a:spLocks noGrp="1"/>
          </p:cNvSpPr>
          <p:nvPr>
            <p:ph type="sldNum" sz="quarter" idx="10"/>
          </p:nvPr>
        </p:nvSpPr>
        <p:spPr/>
        <p:txBody>
          <a:bodyPr/>
          <a:lstStyle/>
          <a:p>
            <a:fld id="{827C6447-1B4D-45BE-9757-26792DB656DC}" type="slidenum">
              <a:rPr lang="en-US" smtClean="0"/>
              <a:pPr/>
              <a:t>2</a:t>
            </a:fld>
            <a:endParaRPr lang="en-US" dirty="0"/>
          </a:p>
        </p:txBody>
      </p:sp>
    </p:spTree>
    <p:extLst>
      <p:ext uri="{BB962C8B-B14F-4D97-AF65-F5344CB8AC3E}">
        <p14:creationId xmlns:p14="http://schemas.microsoft.com/office/powerpoint/2010/main" val="747252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risks with how they are measured or monitored and how they are managed, is key. Organizations often use a “Risk Register” to track this and include other information such as the risk owner and the level of the risk in terms of high, medium, or low. We will discus this further as we move through the ERM process model stages. For now, consider what you can align from the Chase Manhattan case.</a:t>
            </a:r>
          </a:p>
        </p:txBody>
      </p:sp>
      <p:sp>
        <p:nvSpPr>
          <p:cNvPr id="4" name="Slide Number Placeholder 3"/>
          <p:cNvSpPr>
            <a:spLocks noGrp="1"/>
          </p:cNvSpPr>
          <p:nvPr>
            <p:ph type="sldNum" sz="quarter" idx="5"/>
          </p:nvPr>
        </p:nvSpPr>
        <p:spPr/>
        <p:txBody>
          <a:bodyPr/>
          <a:lstStyle/>
          <a:p>
            <a:fld id="{E564724E-7CB4-4288-908A-97852378BB2E}" type="slidenum">
              <a:rPr lang="en-US" smtClean="0"/>
              <a:t>11</a:t>
            </a:fld>
            <a:endParaRPr lang="en-US" dirty="0"/>
          </a:p>
        </p:txBody>
      </p:sp>
    </p:spTree>
    <p:extLst>
      <p:ext uri="{BB962C8B-B14F-4D97-AF65-F5344CB8AC3E}">
        <p14:creationId xmlns:p14="http://schemas.microsoft.com/office/powerpoint/2010/main" val="188593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Pay attention to these items in particular. While these definitions and measurements will vary from one company to the next, they are important enough that we will see them reappearing over and over again in various cases. Make not of the use of both quantitative and qualitative measures, as well as different methods to assess operational risk in the Chase Case </a:t>
            </a:r>
            <a:r>
              <a:rPr lang="en-US"/>
              <a:t>and elsewhere.</a:t>
            </a:r>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12</a:t>
            </a:fld>
            <a:endParaRPr lang="en-US"/>
          </a:p>
        </p:txBody>
      </p:sp>
    </p:spTree>
    <p:extLst>
      <p:ext uri="{BB962C8B-B14F-4D97-AF65-F5344CB8AC3E}">
        <p14:creationId xmlns:p14="http://schemas.microsoft.com/office/powerpoint/2010/main" val="339593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a:t>We have addressed the importance of understanding the context of our organizations and the ERM governance structure. In the coming week we will look at a number of frameworks used by organizations to identify, measure, prioritize and monitor their enterprise risks. We started by looking at risk in the financial sector, probably the most mature in terms of Enterprise Risk Management practices. We will see how business risks – that is risks specific to an industry sector or type of business – influence the type of enterprise risks an organization faces. As I’ve mentioned before, it does not matter whether the organization is very, very large or very, very small. They all have a risk culture that reflects their appetite for taking risk, and the nature of their risks. </a:t>
            </a:r>
            <a:endParaRPr lang="en-US" dirty="0"/>
          </a:p>
        </p:txBody>
      </p:sp>
      <p:sp>
        <p:nvSpPr>
          <p:cNvPr id="4" name="Slide Number Placeholder 3"/>
          <p:cNvSpPr>
            <a:spLocks noGrp="1"/>
          </p:cNvSpPr>
          <p:nvPr>
            <p:ph type="sldNum" sz="quarter" idx="10"/>
          </p:nvPr>
        </p:nvSpPr>
        <p:spPr/>
        <p:txBody>
          <a:bodyPr/>
          <a:lstStyle/>
          <a:p>
            <a:fld id="{827C6447-1B4D-45BE-9757-26792DB656DC}" type="slidenum">
              <a:rPr lang="en-US" smtClean="0"/>
              <a:pPr/>
              <a:t>13</a:t>
            </a:fld>
            <a:endParaRPr lang="en-US" dirty="0"/>
          </a:p>
        </p:txBody>
      </p:sp>
    </p:spTree>
    <p:extLst>
      <p:ext uri="{BB962C8B-B14F-4D97-AF65-F5344CB8AC3E}">
        <p14:creationId xmlns:p14="http://schemas.microsoft.com/office/powerpoint/2010/main" val="2310279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42900" y="4960137"/>
            <a:ext cx="5829300" cy="1463040"/>
          </a:xfrm>
        </p:spPr>
        <p:txBody>
          <a:bodyPr anchor="ctr">
            <a:normAutofit/>
          </a:bodyPr>
          <a:lstStyle>
            <a:lvl1pPr algn="r">
              <a:defRPr sz="4200" spc="200" baseline="0">
                <a:solidFill>
                  <a:srgbClr val="EE5612"/>
                </a:solidFill>
              </a:defRPr>
            </a:lvl1pPr>
          </a:lstStyle>
          <a:p>
            <a:r>
              <a:rPr lang="en-US" dirty="0"/>
              <a:t>Click to edit Master Title</a:t>
            </a:r>
          </a:p>
        </p:txBody>
      </p:sp>
      <p:sp>
        <p:nvSpPr>
          <p:cNvPr id="4" name="Date Placeholder 3"/>
          <p:cNvSpPr>
            <a:spLocks noGrp="1"/>
          </p:cNvSpPr>
          <p:nvPr>
            <p:ph type="dt" sz="half" idx="10"/>
          </p:nvPr>
        </p:nvSpPr>
        <p:spPr/>
        <p:txBody>
          <a:bodyPr/>
          <a:lstStyle>
            <a:lvl1pPr algn="l">
              <a:defRPr/>
            </a:lvl1pPr>
          </a:lstStyle>
          <a:p>
            <a:fld id="{CC4E5189-0973-4C0E-85EF-9CF74FA863BB}" type="datetime1">
              <a:rPr lang="en-US" smtClean="0"/>
              <a:t>9/20/2021</a:t>
            </a:fld>
            <a:endParaRPr lang="en-US" dirty="0"/>
          </a:p>
        </p:txBody>
      </p:sp>
      <p:sp>
        <p:nvSpPr>
          <p:cNvPr id="5" name="Footer Placeholder 4"/>
          <p:cNvSpPr>
            <a:spLocks noGrp="1"/>
          </p:cNvSpPr>
          <p:nvPr>
            <p:ph type="ftr" sz="quarter" idx="11"/>
          </p:nvPr>
        </p:nvSpPr>
        <p:spPr/>
        <p:txBody>
          <a:bodyPr/>
          <a:lstStyle/>
          <a:p>
            <a:r>
              <a:rPr lang="en-US" dirty="0"/>
              <a:t>School of Information Studies | Syracuse University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8315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2286" y="1"/>
            <a:ext cx="9141714"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8065" y="5520046"/>
            <a:ext cx="2647686" cy="40251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200">
                <a:solidFill>
                  <a:srgbClr val="EE561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C4DB54-D908-476A-B7DE-76ED373D8996}" type="datetime1">
              <a:rPr lang="en-US" smtClean="0"/>
              <a:t>9/20/2021</a:t>
            </a:fld>
            <a:endParaRPr lang="en-US" dirty="0"/>
          </a:p>
        </p:txBody>
      </p:sp>
      <p:sp>
        <p:nvSpPr>
          <p:cNvPr id="5" name="Footer Placeholder 4"/>
          <p:cNvSpPr>
            <a:spLocks noGrp="1"/>
          </p:cNvSpPr>
          <p:nvPr>
            <p:ph type="ftr" sz="quarter" idx="11"/>
          </p:nvPr>
        </p:nvSpPr>
        <p:spPr/>
        <p:txBody>
          <a:bodyPr/>
          <a:lstStyle/>
          <a:p>
            <a:r>
              <a:rPr lang="en-US" dirty="0"/>
              <a:t>School of Information Studies | Syracuse University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lvl1pPr>
              <a:defRPr>
                <a:solidFill>
                  <a:srgbClr val="EE561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768095"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9/20/2021</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dirty="0"/>
              <a:t>School of Information Studies | Syracuse University</a:t>
            </a:r>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rgbClr val="EE561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3002596"/>
            <a:ext cx="3566160" cy="3341572"/>
          </a:xfrm>
        </p:spPr>
        <p:txBody>
          <a:bodyPr/>
          <a:lstStyle>
            <a:lvl1pPr>
              <a:defRPr sz="2000">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3166" y="3002596"/>
            <a:ext cx="3566160" cy="3341572"/>
          </a:xfrm>
        </p:spPr>
        <p:txBody>
          <a:bodyPr/>
          <a:lstStyle>
            <a:lvl1pPr>
              <a:defRPr sz="2000">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682357-D158-470D-AD20-0063E9FBD795}" type="datetime1">
              <a:rPr lang="en-US" smtClean="0"/>
              <a:t>9/20/2021</a:t>
            </a:fld>
            <a:endParaRPr lang="en-US" dirty="0"/>
          </a:p>
        </p:txBody>
      </p:sp>
      <p:sp>
        <p:nvSpPr>
          <p:cNvPr id="8" name="Footer Placeholder 7"/>
          <p:cNvSpPr>
            <a:spLocks noGrp="1"/>
          </p:cNvSpPr>
          <p:nvPr>
            <p:ph type="ftr" sz="quarter" idx="11"/>
          </p:nvPr>
        </p:nvSpPr>
        <p:spPr/>
        <p:txBody>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5612"/>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485D31-BBD7-40AE-9312-CE893F084601}" type="datetime1">
              <a:rPr lang="en-US" smtClean="0"/>
              <a:t>9/20/2021</a:t>
            </a:fld>
            <a:endParaRPr lang="en-US" dirty="0"/>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800">
                <a:solidFill>
                  <a:srgbClr val="EE5612"/>
                </a:solidFill>
              </a:defRPr>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CE935D-E818-44FA-A758-DE0FC8E1B300}" type="datetime1">
              <a:rPr lang="en-US" smtClean="0"/>
              <a:t>9/20/2021</a:t>
            </a:fld>
            <a:endParaRPr lang="en-US" dirty="0"/>
          </a:p>
        </p:txBody>
      </p:sp>
      <p:sp>
        <p:nvSpPr>
          <p:cNvPr id="6" name="Footer Placeholder 5"/>
          <p:cNvSpPr>
            <a:spLocks noGrp="1"/>
          </p:cNvSpPr>
          <p:nvPr>
            <p:ph type="ftr" sz="quarter" idx="11"/>
          </p:nvPr>
        </p:nvSpPr>
        <p:spPr/>
        <p:txBody>
          <a:bodyPr/>
          <a:lstStyle/>
          <a:p>
            <a:r>
              <a:rPr lang="en-US" dirty="0"/>
              <a:t>School of Information Studies | Syracuse University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4960138"/>
            <a:ext cx="5829300" cy="1463040"/>
          </a:xfrm>
        </p:spPr>
        <p:txBody>
          <a:bodyPr anchor="ctr">
            <a:normAutofit/>
          </a:bodyPr>
          <a:lstStyle>
            <a:lvl1pPr algn="r">
              <a:defRPr sz="4200" spc="200" baseline="0">
                <a:solidFill>
                  <a:srgbClr val="EE5612"/>
                </a:solidFill>
              </a:defRPr>
            </a:lvl1pPr>
          </a:lstStyle>
          <a:p>
            <a:r>
              <a:rPr lang="en-US" dirty="0"/>
              <a:t>Click to edit Master Title</a:t>
            </a:r>
          </a:p>
        </p:txBody>
      </p:sp>
      <p:sp>
        <p:nvSpPr>
          <p:cNvPr id="3" name="Picture Placeholder 2"/>
          <p:cNvSpPr>
            <a:spLocks noGrp="1" noChangeAspect="1"/>
          </p:cNvSpPr>
          <p:nvPr>
            <p:ph type="pic" idx="1"/>
          </p:nvPr>
        </p:nvSpPr>
        <p:spPr>
          <a:xfrm>
            <a:off x="0" y="-1"/>
            <a:ext cx="9141714"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p:txBody>
          <a:bodyPr/>
          <a:lstStyle/>
          <a:p>
            <a:fld id="{036080E7-0B51-411B-A13C-07E58C294B7D}" type="datetime1">
              <a:rPr lang="en-US" smtClean="0"/>
              <a:t>9/20/2021</a:t>
            </a:fld>
            <a:endParaRPr lang="en-US" dirty="0"/>
          </a:p>
        </p:txBody>
      </p:sp>
      <p:sp>
        <p:nvSpPr>
          <p:cNvPr id="6" name="Footer Placeholder 5"/>
          <p:cNvSpPr>
            <a:spLocks noGrp="1"/>
          </p:cNvSpPr>
          <p:nvPr>
            <p:ph type="ftr" sz="quarter" idx="11"/>
          </p:nvPr>
        </p:nvSpPr>
        <p:spPr/>
        <p:txBody>
          <a:bodyPr/>
          <a:lstStyle/>
          <a:p>
            <a:r>
              <a:rPr lang="en-US" dirty="0"/>
              <a:t>School of Information Studies | Syracuse University</a:t>
            </a:r>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62552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3925" y="5572367"/>
            <a:ext cx="2647686" cy="40251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EE5612"/>
                </a:solidFill>
              </a:defRPr>
            </a:lvl1pPr>
          </a:lstStyle>
          <a:p>
            <a:r>
              <a:rPr lang="en-US" dirty="0"/>
              <a:t>Click to Edit Master Title</a:t>
            </a:r>
          </a:p>
        </p:txBody>
      </p:sp>
      <p:sp>
        <p:nvSpPr>
          <p:cNvPr id="3" name="Vertical Text Placeholder 2"/>
          <p:cNvSpPr>
            <a:spLocks noGrp="1"/>
          </p:cNvSpPr>
          <p:nvPr>
            <p:ph type="body" orient="vert" idx="1"/>
          </p:nvPr>
        </p:nvSpPr>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78DB6-D1E9-41A9-B216-C4ADD9C2164D}" type="datetime1">
              <a:rPr lang="en-US" smtClean="0"/>
              <a:t>9/20/2021</a:t>
            </a:fld>
            <a:endParaRPr lang="en-US" dirty="0"/>
          </a:p>
        </p:txBody>
      </p:sp>
      <p:sp>
        <p:nvSpPr>
          <p:cNvPr id="5" name="Footer Placeholder 4"/>
          <p:cNvSpPr>
            <a:spLocks noGrp="1"/>
          </p:cNvSpPr>
          <p:nvPr>
            <p:ph type="ftr" sz="quarter" idx="11"/>
          </p:nvPr>
        </p:nvSpPr>
        <p:spPr/>
        <p:txBody>
          <a:bodyPr/>
          <a:lstStyle/>
          <a:p>
            <a:r>
              <a:rPr lang="en-US" dirty="0"/>
              <a:t>School of Information Studies | Syracuse University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543676" y="762000"/>
            <a:ext cx="1971675" cy="5410200"/>
          </a:xfrm>
        </p:spPr>
        <p:txBody>
          <a:bodyPr vert="eaVert" lIns="45720" tIns="91440" rIns="45720" bIns="91440"/>
          <a:lstStyle>
            <a:lvl1pPr>
              <a:defRPr>
                <a:solidFill>
                  <a:srgbClr val="EE5612"/>
                </a:solidFill>
              </a:defRPr>
            </a:lvl1pPr>
          </a:lstStyle>
          <a:p>
            <a:r>
              <a:rPr lang="en-US" dirty="0"/>
              <a:t>Click to Edit Master Title</a:t>
            </a:r>
          </a:p>
        </p:txBody>
      </p:sp>
      <p:sp>
        <p:nvSpPr>
          <p:cNvPr id="3" name="Vertical Text Placeholder 2"/>
          <p:cNvSpPr>
            <a:spLocks noGrp="1"/>
          </p:cNvSpPr>
          <p:nvPr>
            <p:ph type="body" orient="vert" idx="1"/>
          </p:nvPr>
        </p:nvSpPr>
        <p:spPr>
          <a:xfrm>
            <a:off x="742951" y="762000"/>
            <a:ext cx="5686425" cy="5410200"/>
          </a:xfrm>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F22D1-D595-4ACA-9158-EA62FCCCC51B}" type="datetime1">
              <a:rPr lang="en-US" smtClean="0"/>
              <a:t>9/20/2021</a:t>
            </a:fld>
            <a:endParaRPr lang="en-US" dirty="0"/>
          </a:p>
        </p:txBody>
      </p:sp>
      <p:sp>
        <p:nvSpPr>
          <p:cNvPr id="5" name="Footer Placeholder 4"/>
          <p:cNvSpPr>
            <a:spLocks noGrp="1"/>
          </p:cNvSpPr>
          <p:nvPr>
            <p:ph type="ftr" sz="quarter" idx="11"/>
          </p:nvPr>
        </p:nvSpPr>
        <p:spPr/>
        <p:txBody>
          <a:bodyPr/>
          <a:lstStyle/>
          <a:p>
            <a:r>
              <a:rPr lang="en-US" dirty="0"/>
              <a:t>School of Information Studies | Syracuse University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7543800" y="173563"/>
            <a:ext cx="0" cy="685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54339" y="6454929"/>
            <a:ext cx="1989245" cy="30241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dirty="0"/>
              <a:t>Click to Edit Master Title</a:t>
            </a:r>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8" y="6470704"/>
            <a:ext cx="839788" cy="257263"/>
          </a:xfrm>
          <a:prstGeom prst="rect">
            <a:avLst/>
          </a:prstGeom>
        </p:spPr>
        <p:txBody>
          <a:bodyPr vert="horz" lIns="91440" tIns="45720" rIns="91440" bIns="45720" rtlCol="0" anchor="ctr"/>
          <a:lstStyle>
            <a:lvl1pPr algn="l">
              <a:defRPr sz="800">
                <a:solidFill>
                  <a:schemeClr val="bg1">
                    <a:lumMod val="75000"/>
                  </a:schemeClr>
                </a:solidFill>
                <a:latin typeface="Sherman Sans Book" charset="0"/>
                <a:ea typeface="Sherman Sans Book" charset="0"/>
                <a:cs typeface="Sherman Sans Book" charset="0"/>
              </a:defRPr>
            </a:lvl1pPr>
          </a:lstStyle>
          <a:p>
            <a:fld id="{B434B538-B6B1-4227-B73C-618CAEFD6AFC}" type="datetime1">
              <a:rPr lang="en-US" smtClean="0"/>
              <a:pPr/>
              <a:t>9/20/2021</a:t>
            </a:fld>
            <a:endParaRPr lang="en-US" dirty="0"/>
          </a:p>
        </p:txBody>
      </p:sp>
      <p:sp>
        <p:nvSpPr>
          <p:cNvPr id="5" name="Footer Placeholder 4"/>
          <p:cNvSpPr>
            <a:spLocks noGrp="1"/>
          </p:cNvSpPr>
          <p:nvPr>
            <p:ph type="ftr" sz="quarter" idx="3"/>
          </p:nvPr>
        </p:nvSpPr>
        <p:spPr>
          <a:xfrm>
            <a:off x="1729489" y="6470704"/>
            <a:ext cx="4318283" cy="270772"/>
          </a:xfrm>
          <a:prstGeom prst="rect">
            <a:avLst/>
          </a:prstGeom>
        </p:spPr>
        <p:txBody>
          <a:bodyPr vert="horz" lIns="91440" tIns="45720" rIns="91440" bIns="45720" rtlCol="0" anchor="ctr"/>
          <a:lstStyle>
            <a:lvl1pPr algn="r">
              <a:defRPr sz="800" cap="all" baseline="0">
                <a:solidFill>
                  <a:schemeClr val="bg1">
                    <a:lumMod val="75000"/>
                  </a:schemeClr>
                </a:solidFill>
                <a:latin typeface="Sherman Sans Book" charset="0"/>
                <a:ea typeface="Sherman Sans Book" charset="0"/>
                <a:cs typeface="Sherman Sans Book" charset="0"/>
              </a:defRPr>
            </a:lvl1pPr>
          </a:lstStyle>
          <a:p>
            <a:r>
              <a:rPr lang="en-US" dirty="0"/>
              <a:t>School of Information Studies | Syracuse University</a:t>
            </a:r>
          </a:p>
        </p:txBody>
      </p:sp>
      <p:sp>
        <p:nvSpPr>
          <p:cNvPr id="6" name="Slide Number Placeholder 5"/>
          <p:cNvSpPr>
            <a:spLocks noGrp="1"/>
          </p:cNvSpPr>
          <p:nvPr>
            <p:ph type="sldNum" sz="quarter" idx="4"/>
          </p:nvPr>
        </p:nvSpPr>
        <p:spPr>
          <a:xfrm>
            <a:off x="6169375" y="6470704"/>
            <a:ext cx="833309" cy="274320"/>
          </a:xfrm>
          <a:prstGeom prst="rect">
            <a:avLst/>
          </a:prstGeom>
        </p:spPr>
        <p:txBody>
          <a:bodyPr vert="horz" lIns="91440" tIns="45720" rIns="91440" bIns="45720" rtlCol="0" anchor="ctr"/>
          <a:lstStyle>
            <a:lvl1pPr algn="l">
              <a:defRPr sz="800">
                <a:solidFill>
                  <a:schemeClr val="bg1">
                    <a:lumMod val="75000"/>
                  </a:schemeClr>
                </a:solidFill>
                <a:latin typeface="Sherman Sans Book" charset="0"/>
                <a:ea typeface="Sherman Sans Book" charset="0"/>
                <a:cs typeface="Sherman Sans Book" charset="0"/>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054339" y="6454929"/>
            <a:ext cx="1989245" cy="30241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60" r:id="rId7"/>
    <p:sldLayoutId id="2147483658" r:id="rId8"/>
    <p:sldLayoutId id="2147483659" r:id="rId9"/>
  </p:sldLayoutIdLst>
  <p:hf hdr="0" dt="0"/>
  <p:txStyles>
    <p:titleStyle>
      <a:lvl1pPr algn="l" defTabSz="914400" rtl="0" eaLnBrk="1" latinLnBrk="0" hangingPunct="1">
        <a:lnSpc>
          <a:spcPct val="80000"/>
        </a:lnSpc>
        <a:spcBef>
          <a:spcPct val="0"/>
        </a:spcBef>
        <a:buNone/>
        <a:defRPr sz="4200" kern="1200" cap="none" spc="100" baseline="0">
          <a:solidFill>
            <a:srgbClr val="EE5612"/>
          </a:solidFill>
          <a:latin typeface="Sherman Serif Book" charset="0"/>
          <a:ea typeface="Sherman Serif Book" charset="0"/>
          <a:cs typeface="Sherman Serif Book" charset="0"/>
        </a:defRPr>
      </a:lvl1pPr>
    </p:titleStyle>
    <p:bodyStyle>
      <a:lvl1pPr marL="91440" indent="-91440" algn="l" defTabSz="914400" rtl="0" eaLnBrk="1" latinLnBrk="0" hangingPunct="1">
        <a:lnSpc>
          <a:spcPct val="90000"/>
        </a:lnSpc>
        <a:spcBef>
          <a:spcPts val="12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265176" indent="-137160" algn="l" defTabSz="914400" rtl="0" eaLnBrk="1" latinLnBrk="0" hangingPunct="1">
        <a:lnSpc>
          <a:spcPct val="90000"/>
        </a:lnSpc>
        <a:spcBef>
          <a:spcPts val="200"/>
        </a:spcBef>
        <a:spcAft>
          <a:spcPts val="400"/>
        </a:spcAft>
        <a:buClr>
          <a:srgbClr val="002060"/>
        </a:buClr>
        <a:buFont typeface="Wingdings 3" pitchFamily="18" charset="2"/>
        <a:buChar char=""/>
        <a:defRPr sz="1800" kern="1200">
          <a:solidFill>
            <a:schemeClr val="tx1">
              <a:lumMod val="65000"/>
              <a:lumOff val="35000"/>
            </a:schemeClr>
          </a:solidFill>
          <a:latin typeface="Sherman Sans Book" charset="0"/>
          <a:ea typeface="Sherman Sans Book" charset="0"/>
          <a:cs typeface="Sherman Sans Book" charset="0"/>
        </a:defRPr>
      </a:lvl2pPr>
      <a:lvl3pPr marL="448056"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3pPr>
      <a:lvl4pPr marL="59436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4pPr>
      <a:lvl5pPr marL="77724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IST 425 Week 4 Agenda</a:t>
            </a:r>
          </a:p>
        </p:txBody>
      </p:sp>
      <p:pic>
        <p:nvPicPr>
          <p:cNvPr id="5" name="Picture Placeholder 4"/>
          <p:cNvPicPr>
            <a:picLocks noGrp="1" noChangeAspect="1"/>
          </p:cNvPicPr>
          <p:nvPr>
            <p:ph type="pic" idx="13"/>
          </p:nvPr>
        </p:nvPicPr>
        <p:blipFill>
          <a:blip r:embed="rId3">
            <a:extLst>
              <a:ext uri="{28A0092B-C50C-407E-A947-70E740481C1C}">
                <a14:useLocalDpi xmlns:a14="http://schemas.microsoft.com/office/drawing/2010/main" val="0"/>
              </a:ext>
            </a:extLst>
          </a:blip>
          <a:srcRect t="12428" b="12428"/>
          <a:stretch>
            <a:fillRect/>
          </a:stretch>
        </p:blipFill>
        <p:spPr/>
      </p:pic>
    </p:spTree>
    <p:extLst>
      <p:ext uri="{BB962C8B-B14F-4D97-AF65-F5344CB8AC3E}">
        <p14:creationId xmlns:p14="http://schemas.microsoft.com/office/powerpoint/2010/main" val="425128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3550-B758-4F8E-926F-C3DFF379A6F1}"/>
              </a:ext>
            </a:extLst>
          </p:cNvPr>
          <p:cNvSpPr>
            <a:spLocks noGrp="1"/>
          </p:cNvSpPr>
          <p:nvPr>
            <p:ph type="title"/>
          </p:nvPr>
        </p:nvSpPr>
        <p:spPr>
          <a:xfrm>
            <a:off x="768095" y="548640"/>
            <a:ext cx="7290054" cy="1033519"/>
          </a:xfrm>
        </p:spPr>
        <p:txBody>
          <a:bodyPr>
            <a:normAutofit fontScale="90000"/>
          </a:bodyPr>
          <a:lstStyle/>
          <a:p>
            <a:r>
              <a:rPr lang="en-US" dirty="0"/>
              <a:t>4B. Chase Manhattan Case Analysis Worksheet</a:t>
            </a:r>
          </a:p>
        </p:txBody>
      </p:sp>
      <p:sp>
        <p:nvSpPr>
          <p:cNvPr id="3" name="Content Placeholder 2">
            <a:extLst>
              <a:ext uri="{FF2B5EF4-FFF2-40B4-BE49-F238E27FC236}">
                <a16:creationId xmlns:a16="http://schemas.microsoft.com/office/drawing/2014/main" id="{95C5C3AF-496D-4520-843D-D21C8D5E3F61}"/>
              </a:ext>
            </a:extLst>
          </p:cNvPr>
          <p:cNvSpPr>
            <a:spLocks noGrp="1"/>
          </p:cNvSpPr>
          <p:nvPr>
            <p:ph idx="1"/>
          </p:nvPr>
        </p:nvSpPr>
        <p:spPr>
          <a:xfrm>
            <a:off x="768096" y="1717589"/>
            <a:ext cx="7720996" cy="4591771"/>
          </a:xfrm>
        </p:spPr>
        <p:txBody>
          <a:bodyPr>
            <a:noAutofit/>
          </a:bodyPr>
          <a:lstStyle/>
          <a:p>
            <a:pPr marL="342900" indent="-342900">
              <a:buFont typeface="+mj-lt"/>
              <a:buAutoNum type="arabicPeriod"/>
            </a:pPr>
            <a:r>
              <a:rPr lang="en-US" sz="1800" dirty="0">
                <a:latin typeface="Franklin Gothic Book" panose="020B0503020102020204" pitchFamily="34" charset="0"/>
              </a:rPr>
              <a:t>ALL Groups: What was new to you – terms, industry, organization?</a:t>
            </a:r>
          </a:p>
          <a:p>
            <a:pPr marL="342900" indent="-342900">
              <a:buFont typeface="+mj-lt"/>
              <a:buAutoNum type="arabicPeriod"/>
            </a:pPr>
            <a:r>
              <a:rPr lang="en-US" sz="1800" dirty="0">
                <a:latin typeface="Franklin Gothic Book" panose="020B0503020102020204" pitchFamily="34" charset="0"/>
              </a:rPr>
              <a:t>Important facts about company’s business, markets, and/or history that influenced the firm’s RISK culture? WHY are these important?</a:t>
            </a:r>
          </a:p>
          <a:p>
            <a:pPr marL="342900" indent="-342900">
              <a:buFont typeface="+mj-lt"/>
              <a:buAutoNum type="arabicPeriod"/>
            </a:pPr>
            <a:r>
              <a:rPr lang="en-US" sz="1800" dirty="0">
                <a:latin typeface="Franklin Gothic Book" panose="020B0503020102020204" pitchFamily="34" charset="0"/>
              </a:rPr>
              <a:t>Why did Chase Manhattan transition to Enterprise Risk Management? How did they manage transition, i.e., who championed the initiative? What worked or did not work?</a:t>
            </a:r>
          </a:p>
          <a:p>
            <a:pPr marL="342900" indent="-342900">
              <a:buFont typeface="+mj-lt"/>
              <a:buAutoNum type="arabicPeriod"/>
            </a:pPr>
            <a:r>
              <a:rPr lang="en-US" sz="1800" dirty="0">
                <a:latin typeface="Franklin Gothic Book" panose="020B0503020102020204" pitchFamily="34" charset="0"/>
              </a:rPr>
              <a:t>ERM Governance structure? (Centralized, decentralized, hybrid?) Why this one? (EG why not single ERM Department and Chief Risk Office (CRO)? Anything unusual? Is it the same today? </a:t>
            </a:r>
            <a:r>
              <a:rPr lang="en-US" sz="1800" i="1" dirty="0">
                <a:solidFill>
                  <a:srgbClr val="EE5612"/>
                </a:solidFill>
                <a:latin typeface="Franklin Gothic Book" panose="020B0503020102020204" pitchFamily="34" charset="0"/>
              </a:rPr>
              <a:t>(yes, you need to do some investigation)</a:t>
            </a:r>
          </a:p>
          <a:p>
            <a:pPr marL="342900" indent="-342900">
              <a:buFont typeface="+mj-lt"/>
              <a:buAutoNum type="arabicPeriod"/>
            </a:pPr>
            <a:r>
              <a:rPr lang="en-US" sz="1800" dirty="0">
                <a:latin typeface="Franklin Gothic Book" panose="020B0503020102020204" pitchFamily="34" charset="0"/>
              </a:rPr>
              <a:t>Biggest challenges in making transition and managing changes from old approach to new ERM view? Why were these challenges for their firm? Do you think every company would face these same challenges? Why or Why not?</a:t>
            </a:r>
          </a:p>
          <a:p>
            <a:endParaRPr lang="en-US" sz="1800"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3B28AF67-83B1-4E65-9C4C-1B8DD92E2A95}"/>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3D462397-1798-4567-B099-67AED6E47349}"/>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67640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EE70-63E7-4FBA-A1F7-6B7CF9D23F6F}"/>
              </a:ext>
            </a:extLst>
          </p:cNvPr>
          <p:cNvSpPr>
            <a:spLocks noGrp="1"/>
          </p:cNvSpPr>
          <p:nvPr>
            <p:ph type="title"/>
          </p:nvPr>
        </p:nvSpPr>
        <p:spPr>
          <a:xfrm>
            <a:off x="543696" y="770567"/>
            <a:ext cx="8439665" cy="860525"/>
          </a:xfrm>
        </p:spPr>
        <p:txBody>
          <a:bodyPr>
            <a:normAutofit fontScale="90000"/>
          </a:bodyPr>
          <a:lstStyle/>
          <a:p>
            <a:r>
              <a:rPr lang="en-US" sz="3600" dirty="0"/>
              <a:t>4B. Part 2: Risks, Measurement &amp; Management</a:t>
            </a:r>
          </a:p>
        </p:txBody>
      </p:sp>
      <p:sp>
        <p:nvSpPr>
          <p:cNvPr id="4" name="Footer Placeholder 3">
            <a:extLst>
              <a:ext uri="{FF2B5EF4-FFF2-40B4-BE49-F238E27FC236}">
                <a16:creationId xmlns:a16="http://schemas.microsoft.com/office/drawing/2014/main" id="{A4C280C7-524B-46DF-9738-E855B6D46CED}"/>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9FBF1E53-97CF-47F0-8509-15791E82EA92}"/>
              </a:ext>
            </a:extLst>
          </p:cNvPr>
          <p:cNvSpPr>
            <a:spLocks noGrp="1"/>
          </p:cNvSpPr>
          <p:nvPr>
            <p:ph type="sldNum" sz="quarter" idx="12"/>
          </p:nvPr>
        </p:nvSpPr>
        <p:spPr/>
        <p:txBody>
          <a:bodyPr/>
          <a:lstStyle/>
          <a:p>
            <a:fld id="{4FAB73BC-B049-4115-A692-8D63A059BFB8}" type="slidenum">
              <a:rPr lang="en-US" smtClean="0"/>
              <a:t>11</a:t>
            </a:fld>
            <a:endParaRPr lang="en-US" dirty="0"/>
          </a:p>
        </p:txBody>
      </p:sp>
      <p:graphicFrame>
        <p:nvGraphicFramePr>
          <p:cNvPr id="7" name="Table 6">
            <a:extLst>
              <a:ext uri="{FF2B5EF4-FFF2-40B4-BE49-F238E27FC236}">
                <a16:creationId xmlns:a16="http://schemas.microsoft.com/office/drawing/2014/main" id="{64CE0E54-14D7-489D-B37D-17C2EC0ED44D}"/>
              </a:ext>
            </a:extLst>
          </p:cNvPr>
          <p:cNvGraphicFramePr>
            <a:graphicFrameLocks noGrp="1"/>
          </p:cNvGraphicFramePr>
          <p:nvPr>
            <p:extLst>
              <p:ext uri="{D42A27DB-BD31-4B8C-83A1-F6EECF244321}">
                <p14:modId xmlns:p14="http://schemas.microsoft.com/office/powerpoint/2010/main" val="3480669756"/>
              </p:ext>
            </p:extLst>
          </p:nvPr>
        </p:nvGraphicFramePr>
        <p:xfrm>
          <a:off x="352168" y="1631092"/>
          <a:ext cx="8439664" cy="4750137"/>
        </p:xfrm>
        <a:graphic>
          <a:graphicData uri="http://schemas.openxmlformats.org/drawingml/2006/table">
            <a:tbl>
              <a:tblPr firstRow="1" firstCol="1" bandRow="1"/>
              <a:tblGrid>
                <a:gridCol w="2273643">
                  <a:extLst>
                    <a:ext uri="{9D8B030D-6E8A-4147-A177-3AD203B41FA5}">
                      <a16:colId xmlns:a16="http://schemas.microsoft.com/office/drawing/2014/main" val="3030873212"/>
                    </a:ext>
                  </a:extLst>
                </a:gridCol>
                <a:gridCol w="3608173">
                  <a:extLst>
                    <a:ext uri="{9D8B030D-6E8A-4147-A177-3AD203B41FA5}">
                      <a16:colId xmlns:a16="http://schemas.microsoft.com/office/drawing/2014/main" val="1257125929"/>
                    </a:ext>
                  </a:extLst>
                </a:gridCol>
                <a:gridCol w="2557848">
                  <a:extLst>
                    <a:ext uri="{9D8B030D-6E8A-4147-A177-3AD203B41FA5}">
                      <a16:colId xmlns:a16="http://schemas.microsoft.com/office/drawing/2014/main" val="472144167"/>
                    </a:ext>
                  </a:extLst>
                </a:gridCol>
              </a:tblGrid>
              <a:tr h="211779">
                <a:tc>
                  <a:txBody>
                    <a:bodyPr/>
                    <a:lstStyle/>
                    <a:p>
                      <a:pPr marL="0" marR="0" algn="ctr">
                        <a:spcBef>
                          <a:spcPts val="0"/>
                        </a:spcBef>
                        <a:spcAft>
                          <a:spcPts val="0"/>
                        </a:spcAft>
                      </a:pPr>
                      <a:r>
                        <a:rPr lang="en-US" sz="1800" b="1">
                          <a:effectLst/>
                          <a:latin typeface="Franklin Gothic Book" panose="020B0503020102020204" pitchFamily="34" charset="0"/>
                          <a:ea typeface="Times New Roman" panose="02020603050405020304" pitchFamily="18" charset="0"/>
                          <a:cs typeface="Times New Roman" panose="02020603050405020304" pitchFamily="18" charset="0"/>
                        </a:rPr>
                        <a:t>Risk (definition and example)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effectLst/>
                          <a:latin typeface="Franklin Gothic Book" panose="020B0503020102020204" pitchFamily="34" charset="0"/>
                          <a:ea typeface="Times New Roman" panose="02020603050405020304" pitchFamily="18" charset="0"/>
                          <a:cs typeface="Times New Roman" panose="02020603050405020304" pitchFamily="18" charset="0"/>
                        </a:rPr>
                        <a:t>Measurement Strategies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dirty="0">
                          <a:effectLst/>
                          <a:latin typeface="Franklin Gothic Book" panose="020B0503020102020204" pitchFamily="34" charset="0"/>
                          <a:ea typeface="Times New Roman" panose="02020603050405020304" pitchFamily="18" charset="0"/>
                          <a:cs typeface="Times New Roman" panose="02020603050405020304" pitchFamily="18" charset="0"/>
                        </a:rPr>
                        <a:t>Management Strategies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9405201"/>
                  </a:ext>
                </a:extLst>
              </a:tr>
              <a:tr h="1482453">
                <a:tc>
                  <a:txBody>
                    <a:bodyPr/>
                    <a:lstStyle/>
                    <a:p>
                      <a:pPr marL="0" marR="0">
                        <a:spcBef>
                          <a:spcPts val="0"/>
                        </a:spcBef>
                        <a:spcAft>
                          <a:spcPts val="0"/>
                        </a:spcAft>
                      </a:pPr>
                      <a:r>
                        <a:rPr lang="en-US" sz="1800" b="0" i="1" dirty="0" err="1">
                          <a:effectLst/>
                          <a:latin typeface="Franklin Gothic Book" panose="020B0503020102020204" pitchFamily="34" charset="0"/>
                          <a:ea typeface="Times New Roman" panose="02020603050405020304" pitchFamily="18" charset="0"/>
                          <a:cs typeface="Times New Roman" panose="02020603050405020304" pitchFamily="18" charset="0"/>
                        </a:rPr>
                        <a:t>E,g</a:t>
                      </a:r>
                      <a:r>
                        <a:rPr lang="en-US" sz="1800" b="0" i="1" dirty="0">
                          <a:effectLst/>
                          <a:latin typeface="Franklin Gothic Book" panose="020B0503020102020204" pitchFamily="34" charset="0"/>
                          <a:ea typeface="Times New Roman" panose="02020603050405020304" pitchFamily="18" charset="0"/>
                          <a:cs typeface="Times New Roman" panose="02020603050405020304" pitchFamily="18" charset="0"/>
                        </a:rPr>
                        <a:t>, </a:t>
                      </a:r>
                      <a:r>
                        <a:rPr lang="en-US" sz="1800" b="0" dirty="0">
                          <a:effectLst/>
                          <a:latin typeface="Franklin Gothic Book" panose="020B0503020102020204" pitchFamily="34" charset="0"/>
                          <a:ea typeface="Times New Roman" panose="02020603050405020304" pitchFamily="18" charset="0"/>
                          <a:cs typeface="Times New Roman" panose="02020603050405020304" pitchFamily="18" charset="0"/>
                        </a:rPr>
                        <a:t>Credit Risk – consumer level; </a:t>
                      </a:r>
                    </a:p>
                    <a:p>
                      <a:pPr marL="0" marR="0">
                        <a:spcBef>
                          <a:spcPts val="0"/>
                        </a:spcBef>
                        <a:spcAft>
                          <a:spcPts val="0"/>
                        </a:spcAft>
                      </a:pPr>
                      <a:r>
                        <a:rPr lang="en-US" sz="1800" b="0" i="1" dirty="0">
                          <a:effectLst/>
                          <a:latin typeface="Franklin Gothic Book" panose="020B0503020102020204" pitchFamily="34" charset="0"/>
                          <a:ea typeface="Times New Roman" panose="02020603050405020304" pitchFamily="18" charset="0"/>
                          <a:cs typeface="Times New Roman" panose="02020603050405020304" pitchFamily="18" charset="0"/>
                        </a:rPr>
                        <a:t>(Loss due to borrower or counter-party default)</a:t>
                      </a:r>
                      <a:endParaRPr lang="en-US" sz="1800" b="0" dirty="0">
                        <a:effectLst/>
                        <a:latin typeface="Franklin Gothic Book" panose="020B05030201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0">
                          <a:effectLst/>
                          <a:latin typeface="Franklin Gothic Book" panose="020B0503020102020204" pitchFamily="34" charset="0"/>
                          <a:ea typeface="Times New Roman" panose="02020603050405020304" pitchFamily="18" charset="0"/>
                          <a:cs typeface="Times New Roman" panose="02020603050405020304" pitchFamily="18" charset="0"/>
                        </a:rPr>
                        <a:t>Default rates calculated on consumer loan portfolios</a:t>
                      </a:r>
                    </a:p>
                    <a:p>
                      <a:pPr marL="0" marR="0">
                        <a:spcBef>
                          <a:spcPts val="0"/>
                        </a:spcBef>
                        <a:spcAft>
                          <a:spcPts val="0"/>
                        </a:spcAft>
                      </a:pPr>
                      <a:r>
                        <a:rPr lang="en-US" sz="1800" b="0">
                          <a:effectLst/>
                          <a:latin typeface="Franklin Gothic Book" panose="020B0503020102020204" pitchFamily="34" charset="0"/>
                          <a:ea typeface="Times New Roman" panose="02020603050405020304" pitchFamily="18" charset="0"/>
                          <a:cs typeface="Times New Roman" panose="02020603050405020304" pitchFamily="18" charset="0"/>
                        </a:rPr>
                        <a:t>Trending of average and frequency of applicant Fico scores on different loan portfolios by geographic locations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0" dirty="0">
                          <a:effectLst/>
                          <a:latin typeface="Franklin Gothic Book" panose="020B0503020102020204" pitchFamily="34" charset="0"/>
                          <a:ea typeface="Times New Roman" panose="02020603050405020304" pitchFamily="18" charset="0"/>
                          <a:cs typeface="Times New Roman" panose="02020603050405020304" pitchFamily="18" charset="0"/>
                        </a:rPr>
                        <a:t>Mitigate – Fico score limits</a:t>
                      </a:r>
                    </a:p>
                    <a:p>
                      <a:pPr marL="0" marR="0">
                        <a:spcBef>
                          <a:spcPts val="0"/>
                        </a:spcBef>
                        <a:spcAft>
                          <a:spcPts val="0"/>
                        </a:spcAft>
                      </a:pPr>
                      <a:r>
                        <a:rPr lang="en-US" sz="1800" b="0" dirty="0">
                          <a:effectLst/>
                          <a:latin typeface="Franklin Gothic Book" panose="020B0503020102020204" pitchFamily="34" charset="0"/>
                          <a:ea typeface="Times New Roman" panose="02020603050405020304" pitchFamily="18" charset="0"/>
                          <a:cs typeface="Times New Roman" panose="02020603050405020304" pitchFamily="18" charset="0"/>
                        </a:rPr>
                        <a:t>Mitigate - Loan authorization limits on approving personnel</a:t>
                      </a:r>
                    </a:p>
                    <a:p>
                      <a:pPr marL="0" marR="0">
                        <a:spcBef>
                          <a:spcPts val="0"/>
                        </a:spcBef>
                        <a:spcAft>
                          <a:spcPts val="0"/>
                        </a:spcAft>
                      </a:pPr>
                      <a:r>
                        <a:rPr lang="en-US" sz="1800" b="0" dirty="0">
                          <a:effectLst/>
                          <a:latin typeface="Franklin Gothic Book" panose="020B0503020102020204" pitchFamily="34" charset="0"/>
                          <a:ea typeface="Times New Roman" panose="02020603050405020304" pitchFamily="18" charset="0"/>
                          <a:cs typeface="Times New Roman" panose="02020603050405020304" pitchFamily="18" charset="0"/>
                        </a:rPr>
                        <a:t>Transfer – Loan Syndication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7264654"/>
                  </a:ext>
                </a:extLst>
              </a:tr>
              <a:tr h="635337">
                <a:tc>
                  <a:txBody>
                    <a:bodyPr/>
                    <a:lstStyle/>
                    <a:p>
                      <a:pPr marL="0" marR="0">
                        <a:spcBef>
                          <a:spcPts val="0"/>
                        </a:spcBef>
                        <a:spcAft>
                          <a:spcPts val="0"/>
                        </a:spcAft>
                      </a:pPr>
                      <a:r>
                        <a:rPr lang="en-US" sz="1800" b="0" dirty="0">
                          <a:effectLst/>
                          <a:latin typeface="Franklin Gothic Book" panose="020B0503020102020204" pitchFamily="34" charset="0"/>
                          <a:ea typeface="Times New Roman" panose="02020603050405020304" pitchFamily="18" charset="0"/>
                          <a:cs typeface="Times New Roman" panose="02020603050405020304" pitchFamily="18" charset="0"/>
                        </a:rPr>
                        <a:t>e.g., Market risk – currency fluctuations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0">
                          <a:effectLst/>
                          <a:latin typeface="Franklin Gothic Book" panose="020B0503020102020204" pitchFamily="34"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0" dirty="0">
                          <a:effectLst/>
                          <a:latin typeface="Franklin Gothic Book" panose="020B0503020102020204" pitchFamily="34"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5883154"/>
                  </a:ext>
                </a:extLst>
              </a:tr>
              <a:tr h="635337">
                <a:tc>
                  <a:txBody>
                    <a:bodyPr/>
                    <a:lstStyle/>
                    <a:p>
                      <a:pPr marL="0" marR="0">
                        <a:spcBef>
                          <a:spcPts val="0"/>
                        </a:spcBef>
                        <a:spcAft>
                          <a:spcPts val="0"/>
                        </a:spcAft>
                      </a:pPr>
                      <a:r>
                        <a:rPr lang="en-US" sz="1800" b="0" dirty="0">
                          <a:effectLst/>
                          <a:latin typeface="Franklin Gothic Book" panose="020B0503020102020204" pitchFamily="34" charset="0"/>
                          <a:ea typeface="Times New Roman" panose="02020603050405020304" pitchFamily="18" charset="0"/>
                          <a:cs typeface="Times New Roman" panose="02020603050405020304" pitchFamily="18" charset="0"/>
                        </a:rPr>
                        <a:t>e.g., Operational risk – transaction volume (Est. 15% of operating risk)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800" b="0" dirty="0">
                        <a:effectLst/>
                        <a:latin typeface="Franklin Gothic Book" panose="020B05030201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0" dirty="0">
                          <a:effectLst/>
                          <a:latin typeface="Franklin Gothic Book" panose="020B0503020102020204" pitchFamily="34"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749605"/>
                  </a:ext>
                </a:extLst>
              </a:tr>
              <a:tr h="235535">
                <a:tc>
                  <a:txBody>
                    <a:bodyPr/>
                    <a:lstStyle/>
                    <a:p>
                      <a:pPr marL="0" marR="0">
                        <a:spcBef>
                          <a:spcPts val="0"/>
                        </a:spcBef>
                        <a:spcAft>
                          <a:spcPts val="0"/>
                        </a:spcAft>
                      </a:pPr>
                      <a:r>
                        <a:rPr lang="en-US" sz="1800" b="1" dirty="0">
                          <a:effectLst/>
                          <a:latin typeface="Franklin Gothic Book" panose="020B0503020102020204" pitchFamily="34"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1800" b="1" dirty="0">
                          <a:effectLst/>
                          <a:latin typeface="Franklin Gothic Book" panose="020B0503020102020204" pitchFamily="34"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1">
                          <a:effectLst/>
                          <a:latin typeface="Franklin Gothic Book" panose="020B0503020102020204" pitchFamily="34"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1" dirty="0">
                          <a:effectLst/>
                          <a:latin typeface="Franklin Gothic Book" panose="020B0503020102020204" pitchFamily="34"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2508368"/>
                  </a:ext>
                </a:extLst>
              </a:tr>
            </a:tbl>
          </a:graphicData>
        </a:graphic>
      </p:graphicFrame>
    </p:spTree>
    <p:extLst>
      <p:ext uri="{BB962C8B-B14F-4D97-AF65-F5344CB8AC3E}">
        <p14:creationId xmlns:p14="http://schemas.microsoft.com/office/powerpoint/2010/main" val="671404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8024725" cy="1151185"/>
          </a:xfrm>
        </p:spPr>
        <p:txBody>
          <a:bodyPr/>
          <a:lstStyle/>
          <a:p>
            <a:r>
              <a:rPr lang="en-US" dirty="0"/>
              <a:t>4B. Modified COSO Operating Risk Guidelines </a:t>
            </a:r>
            <a:r>
              <a:rPr lang="en-US" sz="2100" dirty="0"/>
              <a:t>(Barton, Shenkir and Walker, 2002)</a:t>
            </a:r>
            <a:endParaRPr lang="en-US" dirty="0"/>
          </a:p>
        </p:txBody>
      </p:sp>
      <p:sp>
        <p:nvSpPr>
          <p:cNvPr id="3" name="Content Placeholder 2"/>
          <p:cNvSpPr>
            <a:spLocks noGrp="1"/>
          </p:cNvSpPr>
          <p:nvPr>
            <p:ph idx="1"/>
          </p:nvPr>
        </p:nvSpPr>
        <p:spPr>
          <a:xfrm>
            <a:off x="662075" y="1934321"/>
            <a:ext cx="8024725" cy="4338463"/>
          </a:xfrm>
        </p:spPr>
        <p:txBody>
          <a:bodyPr>
            <a:normAutofit fontScale="85000" lnSpcReduction="10000"/>
          </a:bodyPr>
          <a:lstStyle/>
          <a:p>
            <a:r>
              <a:rPr lang="en-US" sz="2800" dirty="0">
                <a:solidFill>
                  <a:schemeClr val="accent2"/>
                </a:solidFill>
              </a:rPr>
              <a:t>Appendix 3.2, pgs. 75-77: Definitions and measures and weighting</a:t>
            </a:r>
          </a:p>
          <a:p>
            <a:pPr lvl="1"/>
            <a:r>
              <a:rPr lang="en-US" sz="2200" dirty="0"/>
              <a:t>Pg. 75 – Quantitative Factors – Error 11%, Transaction Volume 15%, Reliance on data 8%</a:t>
            </a:r>
          </a:p>
          <a:p>
            <a:pPr lvl="1"/>
            <a:r>
              <a:rPr lang="en-US" sz="2200" dirty="0"/>
              <a:t> Pg. 76 – Qualitative Factors – Quality of Management 75%, Management Judgement 10%, Systems 6%, Pressure to reach goals 6%</a:t>
            </a:r>
          </a:p>
          <a:p>
            <a:pPr lvl="1"/>
            <a:endParaRPr lang="en-US" dirty="0"/>
          </a:p>
          <a:p>
            <a:r>
              <a:rPr lang="en-US" sz="2800" dirty="0">
                <a:solidFill>
                  <a:schemeClr val="accent2"/>
                </a:solidFill>
              </a:rPr>
              <a:t>Appendix 3.3 pgs. 79-91: COSO-based Self-Assessment &amp; Summary</a:t>
            </a:r>
          </a:p>
          <a:p>
            <a:pPr lvl="1"/>
            <a:r>
              <a:rPr lang="en-US" sz="2400" dirty="0"/>
              <a:t>Pg. 79 – Control Environment; Risk assessment linked to Objectives; Control Activities</a:t>
            </a:r>
          </a:p>
          <a:p>
            <a:pPr lvl="1"/>
            <a:r>
              <a:rPr lang="en-US" sz="2400" dirty="0"/>
              <a:t>Pg. 80 – Corrective Action Plan (CAP)</a:t>
            </a:r>
          </a:p>
          <a:p>
            <a:pPr lvl="1"/>
            <a:r>
              <a:rPr lang="en-US" sz="2400" dirty="0"/>
              <a:t>Pg. 81 – Commitment to Human Capital Development</a:t>
            </a:r>
          </a:p>
          <a:p>
            <a:pPr lvl="1"/>
            <a:r>
              <a:rPr lang="en-US" sz="2400" dirty="0"/>
              <a:t>Pg. 85 – Information and Communications</a:t>
            </a:r>
          </a:p>
          <a:p>
            <a:pPr lvl="1"/>
            <a:r>
              <a:rPr lang="en-US" sz="2400" dirty="0"/>
              <a:t>Pgs. 90 – 91 – Self-Assessment Summary Report</a:t>
            </a:r>
            <a:endParaRPr lang="en-US" dirty="0"/>
          </a:p>
        </p:txBody>
      </p:sp>
      <p:sp>
        <p:nvSpPr>
          <p:cNvPr id="4" name="Date Placeholder 3"/>
          <p:cNvSpPr>
            <a:spLocks noGrp="1"/>
          </p:cNvSpPr>
          <p:nvPr>
            <p:ph type="dt" sz="half" idx="10"/>
          </p:nvPr>
        </p:nvSpPr>
        <p:spPr/>
        <p:txBody>
          <a:bodyPr/>
          <a:lstStyle/>
          <a:p>
            <a:fld id="{034E86E5-D1AE-4F46-A69C-F35D2113578F}" type="datetime1">
              <a:rPr lang="en-US" smtClean="0"/>
              <a:t>9/20/2021</a:t>
            </a:fld>
            <a:endParaRPr lang="en-US" dirty="0"/>
          </a:p>
        </p:txBody>
      </p:sp>
      <p:sp>
        <p:nvSpPr>
          <p:cNvPr id="5" name="Footer Placeholder 4"/>
          <p:cNvSpPr>
            <a:spLocks noGrp="1"/>
          </p:cNvSpPr>
          <p:nvPr>
            <p:ph type="ftr" sz="quarter" idx="11"/>
          </p:nvPr>
        </p:nvSpPr>
        <p:spPr/>
        <p:txBody>
          <a:bodyPr/>
          <a:lstStyle/>
          <a:p>
            <a:r>
              <a:rPr lang="en-US"/>
              <a:t>(C) Dr. Michelle L. Kaarst-Brown | ENTERPRISE RISK MANAGEMENT</a:t>
            </a:r>
            <a:endParaRPr lang="en-US" dirty="0"/>
          </a:p>
        </p:txBody>
      </p:sp>
      <p:sp>
        <p:nvSpPr>
          <p:cNvPr id="6" name="Slide Number Placeholder 5"/>
          <p:cNvSpPr>
            <a:spLocks noGrp="1"/>
          </p:cNvSpPr>
          <p:nvPr>
            <p:ph type="sldNum" sz="quarter" idx="12"/>
          </p:nvPr>
        </p:nvSpPr>
        <p:spPr/>
        <p:txBody>
          <a:bodyPr/>
          <a:lstStyle/>
          <a:p>
            <a:fld id="{B4CB2616-1F68-4D27-B949-0FECF31666F9}" type="slidenum">
              <a:rPr lang="en-US" smtClean="0"/>
              <a:t>12</a:t>
            </a:fld>
            <a:endParaRPr lang="en-US" dirty="0"/>
          </a:p>
        </p:txBody>
      </p:sp>
    </p:spTree>
    <p:extLst>
      <p:ext uri="{BB962C8B-B14F-4D97-AF65-F5344CB8AC3E}">
        <p14:creationId xmlns:p14="http://schemas.microsoft.com/office/powerpoint/2010/main" val="989944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title"/>
          </p:nvPr>
        </p:nvSpPr>
        <p:spPr>
          <a:xfrm>
            <a:off x="681737" y="814348"/>
            <a:ext cx="8172896" cy="643677"/>
          </a:xfrm>
        </p:spPr>
        <p:txBody>
          <a:bodyPr>
            <a:normAutofit fontScale="90000"/>
          </a:bodyPr>
          <a:lstStyle/>
          <a:p>
            <a:pPr eaLnBrk="1" hangingPunct="1"/>
            <a:r>
              <a:rPr lang="en-US" altLang="en-US" sz="2400" b="1" dirty="0">
                <a:solidFill>
                  <a:schemeClr val="tx1"/>
                </a:solidFill>
                <a:latin typeface="Franklin Gothic Demi" panose="020B0703020102020204" pitchFamily="34" charset="0"/>
              </a:rPr>
              <a:t>IST 425: The Enterprise Risk Management (ERM) Process for Weeks 5 &amp; 6</a:t>
            </a:r>
          </a:p>
        </p:txBody>
      </p:sp>
      <p:sp>
        <p:nvSpPr>
          <p:cNvPr id="3074" name="Footer Placeholder 3"/>
          <p:cNvSpPr>
            <a:spLocks noGrp="1"/>
          </p:cNvSpPr>
          <p:nvPr>
            <p:ph type="ftr" sz="quarter" idx="11"/>
          </p:nvPr>
        </p:nvSpPr>
        <p:spPr>
          <a:xfrm>
            <a:off x="3542623" y="6469511"/>
            <a:ext cx="2524100" cy="3284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solidFill>
                  <a:schemeClr val="bg1">
                    <a:lumMod val="65000"/>
                  </a:schemeClr>
                </a:solidFill>
                <a:latin typeface="+mj-lt"/>
              </a:rPr>
              <a:t>(c) M.L. Kaarst-Brown | Enterprise Risk Management</a:t>
            </a:r>
          </a:p>
        </p:txBody>
      </p:sp>
      <p:grpSp>
        <p:nvGrpSpPr>
          <p:cNvPr id="2" name="Group 1"/>
          <p:cNvGrpSpPr/>
          <p:nvPr/>
        </p:nvGrpSpPr>
        <p:grpSpPr>
          <a:xfrm>
            <a:off x="290089" y="1878924"/>
            <a:ext cx="7695810" cy="4254208"/>
            <a:chOff x="381000" y="1447800"/>
            <a:chExt cx="8742863" cy="5672278"/>
          </a:xfrm>
        </p:grpSpPr>
        <p:sp>
          <p:nvSpPr>
            <p:cNvPr id="3076" name="Text Box 5"/>
            <p:cNvSpPr txBox="1">
              <a:spLocks noChangeArrowheads="1"/>
            </p:cNvSpPr>
            <p:nvPr/>
          </p:nvSpPr>
          <p:spPr bwMode="auto">
            <a:xfrm>
              <a:off x="609600" y="1447800"/>
              <a:ext cx="2876146" cy="1231107"/>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a:latin typeface="Franklin Gothic Demi" panose="020B0703020102020204" pitchFamily="34" charset="0"/>
                </a:rPr>
                <a:t>Organizational</a:t>
              </a:r>
            </a:p>
            <a:p>
              <a:pPr eaLnBrk="1" hangingPunct="1"/>
              <a:r>
                <a:rPr lang="en-US" altLang="en-US" b="1" dirty="0">
                  <a:latin typeface="Franklin Gothic Demi" panose="020B0703020102020204" pitchFamily="34" charset="0"/>
                </a:rPr>
                <a:t>Assessment &amp; Risk Culture</a:t>
              </a:r>
            </a:p>
          </p:txBody>
        </p:sp>
        <p:sp>
          <p:nvSpPr>
            <p:cNvPr id="3077" name="Text Box 6"/>
            <p:cNvSpPr txBox="1">
              <a:spLocks noChangeArrowheads="1"/>
            </p:cNvSpPr>
            <p:nvPr/>
          </p:nvSpPr>
          <p:spPr bwMode="auto">
            <a:xfrm>
              <a:off x="1465451" y="2641535"/>
              <a:ext cx="2723747" cy="861775"/>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a:latin typeface="Franklin Gothic Demi" panose="020B0703020102020204" pitchFamily="34" charset="0"/>
                </a:rPr>
                <a:t>Risk Infrastructure/</a:t>
              </a:r>
            </a:p>
            <a:p>
              <a:pPr eaLnBrk="1" hangingPunct="1"/>
              <a:r>
                <a:rPr lang="en-US" altLang="en-US" b="1" dirty="0">
                  <a:latin typeface="Franklin Gothic Demi" panose="020B0703020102020204" pitchFamily="34" charset="0"/>
                </a:rPr>
                <a:t>Governance</a:t>
              </a:r>
            </a:p>
          </p:txBody>
        </p:sp>
        <p:sp>
          <p:nvSpPr>
            <p:cNvPr id="3078" name="Text Box 7"/>
            <p:cNvSpPr txBox="1">
              <a:spLocks noChangeArrowheads="1"/>
            </p:cNvSpPr>
            <p:nvPr/>
          </p:nvSpPr>
          <p:spPr bwMode="auto">
            <a:xfrm>
              <a:off x="2265193" y="3504304"/>
              <a:ext cx="2324088" cy="492443"/>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a:latin typeface="Franklin Gothic Demi" panose="020B0703020102020204" pitchFamily="34" charset="0"/>
                </a:rPr>
                <a:t>Risk Identification</a:t>
              </a:r>
            </a:p>
          </p:txBody>
        </p:sp>
        <p:sp>
          <p:nvSpPr>
            <p:cNvPr id="3079" name="Text Box 9"/>
            <p:cNvSpPr txBox="1">
              <a:spLocks noChangeArrowheads="1"/>
            </p:cNvSpPr>
            <p:nvPr/>
          </p:nvSpPr>
          <p:spPr bwMode="auto">
            <a:xfrm>
              <a:off x="3057420" y="4004272"/>
              <a:ext cx="2447922" cy="861775"/>
            </a:xfrm>
            <a:prstGeom prst="rect">
              <a:avLst/>
            </a:prstGeom>
            <a:noFill/>
            <a:ln w="285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solidFill>
                    <a:srgbClr val="FF0000"/>
                  </a:solidFill>
                  <a:latin typeface="Franklin Gothic Demi" panose="020B0703020102020204" pitchFamily="34" charset="0"/>
                </a:rPr>
                <a:t>Risk Measurement </a:t>
              </a:r>
            </a:p>
            <a:p>
              <a:pPr eaLnBrk="1" hangingPunct="1"/>
              <a:r>
                <a:rPr lang="en-US" altLang="en-US" dirty="0">
                  <a:solidFill>
                    <a:srgbClr val="FF0000"/>
                  </a:solidFill>
                  <a:latin typeface="Franklin Gothic Demi" panose="020B0703020102020204" pitchFamily="34" charset="0"/>
                </a:rPr>
                <a:t>and Indicators</a:t>
              </a:r>
            </a:p>
          </p:txBody>
        </p:sp>
        <p:sp>
          <p:nvSpPr>
            <p:cNvPr id="3080" name="Text Box 10"/>
            <p:cNvSpPr txBox="1">
              <a:spLocks noChangeArrowheads="1"/>
            </p:cNvSpPr>
            <p:nvPr/>
          </p:nvSpPr>
          <p:spPr bwMode="auto">
            <a:xfrm>
              <a:off x="3886200" y="4876800"/>
              <a:ext cx="2719121" cy="492443"/>
            </a:xfrm>
            <a:prstGeom prst="rect">
              <a:avLst/>
            </a:prstGeom>
            <a:noFill/>
            <a:ln w="285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solidFill>
                    <a:schemeClr val="bg1">
                      <a:lumMod val="75000"/>
                    </a:schemeClr>
                  </a:solidFill>
                  <a:latin typeface="Franklin Gothic Demi" panose="020B0703020102020204" pitchFamily="34" charset="0"/>
                </a:rPr>
                <a:t>Risk Management</a:t>
              </a:r>
            </a:p>
          </p:txBody>
        </p:sp>
        <p:sp>
          <p:nvSpPr>
            <p:cNvPr id="3081" name="Text Box 11"/>
            <p:cNvSpPr txBox="1">
              <a:spLocks noChangeArrowheads="1"/>
            </p:cNvSpPr>
            <p:nvPr/>
          </p:nvSpPr>
          <p:spPr bwMode="auto">
            <a:xfrm>
              <a:off x="4883128" y="5416678"/>
              <a:ext cx="4240735" cy="861775"/>
            </a:xfrm>
            <a:prstGeom prst="rect">
              <a:avLst/>
            </a:prstGeom>
            <a:noFill/>
            <a:ln w="285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solidFill>
                    <a:schemeClr val="bg1">
                      <a:lumMod val="75000"/>
                    </a:schemeClr>
                  </a:solidFill>
                  <a:latin typeface="Franklin Gothic Demi" panose="020B0703020102020204" pitchFamily="34" charset="0"/>
                </a:rPr>
                <a:t>Contingency Planning </a:t>
              </a:r>
            </a:p>
            <a:p>
              <a:pPr eaLnBrk="1" hangingPunct="1"/>
              <a:r>
                <a:rPr lang="en-US" altLang="en-US" dirty="0">
                  <a:solidFill>
                    <a:schemeClr val="bg1">
                      <a:lumMod val="75000"/>
                    </a:schemeClr>
                  </a:solidFill>
                  <a:latin typeface="Franklin Gothic Demi" panose="020B0703020102020204" pitchFamily="34" charset="0"/>
                </a:rPr>
                <a:t>&amp; Disaster Recovery Planning</a:t>
              </a:r>
            </a:p>
          </p:txBody>
        </p:sp>
        <p:sp>
          <p:nvSpPr>
            <p:cNvPr id="3082" name="Arc 15"/>
            <p:cNvSpPr>
              <a:spLocks/>
            </p:cNvSpPr>
            <p:nvPr/>
          </p:nvSpPr>
          <p:spPr bwMode="auto">
            <a:xfrm flipH="1" flipV="1">
              <a:off x="718498" y="2585324"/>
              <a:ext cx="3851700" cy="3273273"/>
            </a:xfrm>
            <a:custGeom>
              <a:avLst/>
              <a:gdLst>
                <a:gd name="T0" fmla="*/ 0 w 21480"/>
                <a:gd name="T1" fmla="*/ 0 h 21600"/>
                <a:gd name="T2" fmla="*/ 817713166 w 21480"/>
                <a:gd name="T3" fmla="*/ 554235420 h 21600"/>
                <a:gd name="T4" fmla="*/ 0 w 21480"/>
                <a:gd name="T5" fmla="*/ 619353545 h 21600"/>
                <a:gd name="T6" fmla="*/ 0 60000 65536"/>
                <a:gd name="T7" fmla="*/ 0 60000 65536"/>
                <a:gd name="T8" fmla="*/ 0 60000 65536"/>
                <a:gd name="T9" fmla="*/ 0 w 21480"/>
                <a:gd name="T10" fmla="*/ 0 h 21600"/>
                <a:gd name="T11" fmla="*/ 21480 w 21480"/>
                <a:gd name="T12" fmla="*/ 21600 h 21600"/>
              </a:gdLst>
              <a:ahLst/>
              <a:cxnLst>
                <a:cxn ang="T6">
                  <a:pos x="T0" y="T1"/>
                </a:cxn>
                <a:cxn ang="T7">
                  <a:pos x="T2" y="T3"/>
                </a:cxn>
                <a:cxn ang="T8">
                  <a:pos x="T4" y="T5"/>
                </a:cxn>
              </a:cxnLst>
              <a:rect l="T9" t="T10" r="T11" b="T12"/>
              <a:pathLst>
                <a:path w="21480" h="21600" fill="none" extrusionOk="0">
                  <a:moveTo>
                    <a:pt x="-1" y="0"/>
                  </a:moveTo>
                  <a:cubicBezTo>
                    <a:pt x="11050" y="0"/>
                    <a:pt x="20318" y="8340"/>
                    <a:pt x="21480" y="19328"/>
                  </a:cubicBezTo>
                </a:path>
                <a:path w="21480" h="21600" stroke="0" extrusionOk="0">
                  <a:moveTo>
                    <a:pt x="-1" y="0"/>
                  </a:moveTo>
                  <a:cubicBezTo>
                    <a:pt x="11050" y="0"/>
                    <a:pt x="20318" y="8340"/>
                    <a:pt x="21480" y="19328"/>
                  </a:cubicBezTo>
                  <a:lnTo>
                    <a:pt x="0" y="21600"/>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dirty="0"/>
            </a:p>
          </p:txBody>
        </p:sp>
        <p:sp>
          <p:nvSpPr>
            <p:cNvPr id="3083" name="Line 21"/>
            <p:cNvSpPr>
              <a:spLocks noChangeShapeType="1"/>
            </p:cNvSpPr>
            <p:nvPr/>
          </p:nvSpPr>
          <p:spPr bwMode="auto">
            <a:xfrm>
              <a:off x="3695058" y="2031551"/>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84" name="Line 22"/>
            <p:cNvSpPr>
              <a:spLocks noChangeShapeType="1"/>
            </p:cNvSpPr>
            <p:nvPr/>
          </p:nvSpPr>
          <p:spPr bwMode="auto">
            <a:xfrm flipH="1" flipV="1">
              <a:off x="3771258" y="18791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85" name="Line 23"/>
            <p:cNvSpPr>
              <a:spLocks noChangeShapeType="1"/>
            </p:cNvSpPr>
            <p:nvPr/>
          </p:nvSpPr>
          <p:spPr bwMode="auto">
            <a:xfrm>
              <a:off x="4398509" y="26863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86" name="Line 24"/>
            <p:cNvSpPr>
              <a:spLocks noChangeShapeType="1"/>
            </p:cNvSpPr>
            <p:nvPr/>
          </p:nvSpPr>
          <p:spPr bwMode="auto">
            <a:xfrm flipH="1" flipV="1">
              <a:off x="4457058" y="24887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87" name="Line 25"/>
            <p:cNvSpPr>
              <a:spLocks noChangeShapeType="1"/>
            </p:cNvSpPr>
            <p:nvPr/>
          </p:nvSpPr>
          <p:spPr bwMode="auto">
            <a:xfrm>
              <a:off x="5160509" y="32959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88" name="Line 26"/>
            <p:cNvSpPr>
              <a:spLocks noChangeShapeType="1"/>
            </p:cNvSpPr>
            <p:nvPr/>
          </p:nvSpPr>
          <p:spPr bwMode="auto">
            <a:xfrm flipH="1" flipV="1">
              <a:off x="5219058" y="30983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89" name="Line 27"/>
            <p:cNvSpPr>
              <a:spLocks noChangeShapeType="1"/>
            </p:cNvSpPr>
            <p:nvPr/>
          </p:nvSpPr>
          <p:spPr bwMode="auto">
            <a:xfrm>
              <a:off x="5922509" y="39817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0" name="Line 28"/>
            <p:cNvSpPr>
              <a:spLocks noChangeShapeType="1"/>
            </p:cNvSpPr>
            <p:nvPr/>
          </p:nvSpPr>
          <p:spPr bwMode="auto">
            <a:xfrm flipH="1" flipV="1">
              <a:off x="5981058" y="37841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1" name="Line 29"/>
            <p:cNvSpPr>
              <a:spLocks noChangeShapeType="1"/>
            </p:cNvSpPr>
            <p:nvPr/>
          </p:nvSpPr>
          <p:spPr bwMode="auto">
            <a:xfrm>
              <a:off x="6684509" y="45913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2" name="Line 30"/>
            <p:cNvSpPr>
              <a:spLocks noChangeShapeType="1"/>
            </p:cNvSpPr>
            <p:nvPr/>
          </p:nvSpPr>
          <p:spPr bwMode="auto">
            <a:xfrm flipH="1" flipV="1">
              <a:off x="6743058" y="43937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3" name="Text Box 31"/>
            <p:cNvSpPr txBox="1">
              <a:spLocks noChangeArrowheads="1"/>
            </p:cNvSpPr>
            <p:nvPr/>
          </p:nvSpPr>
          <p:spPr bwMode="auto">
            <a:xfrm>
              <a:off x="381000" y="5150307"/>
              <a:ext cx="1905001" cy="196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b="1" i="1" dirty="0">
                  <a:latin typeface="Franklin Gothic Demi" panose="020B0703020102020204" pitchFamily="34" charset="0"/>
                </a:rPr>
                <a:t>Monitoring: Each part of the process  can influence every other</a:t>
              </a:r>
            </a:p>
          </p:txBody>
        </p:sp>
        <p:sp>
          <p:nvSpPr>
            <p:cNvPr id="3094" name="Line 34"/>
            <p:cNvSpPr>
              <a:spLocks noChangeShapeType="1"/>
            </p:cNvSpPr>
            <p:nvPr/>
          </p:nvSpPr>
          <p:spPr bwMode="auto">
            <a:xfrm flipV="1">
              <a:off x="932051" y="3315052"/>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5" name="Line 35"/>
            <p:cNvSpPr>
              <a:spLocks noChangeShapeType="1"/>
            </p:cNvSpPr>
            <p:nvPr/>
          </p:nvSpPr>
          <p:spPr bwMode="auto">
            <a:xfrm flipV="1">
              <a:off x="1465451" y="3848452"/>
              <a:ext cx="685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6" name="Line 36"/>
            <p:cNvSpPr>
              <a:spLocks noChangeShapeType="1"/>
            </p:cNvSpPr>
            <p:nvPr/>
          </p:nvSpPr>
          <p:spPr bwMode="auto">
            <a:xfrm flipV="1">
              <a:off x="2379851" y="4762852"/>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7" name="Line 37"/>
            <p:cNvSpPr>
              <a:spLocks noChangeShapeType="1"/>
            </p:cNvSpPr>
            <p:nvPr/>
          </p:nvSpPr>
          <p:spPr bwMode="auto">
            <a:xfrm flipV="1">
              <a:off x="3446651" y="5372452"/>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grpSp>
      <p:sp>
        <p:nvSpPr>
          <p:cNvPr id="3" name="Slide Number Placeholder 2"/>
          <p:cNvSpPr>
            <a:spLocks noGrp="1"/>
          </p:cNvSpPr>
          <p:nvPr>
            <p:ph type="sldNum" sz="quarter" idx="12"/>
          </p:nvPr>
        </p:nvSpPr>
        <p:spPr/>
        <p:txBody>
          <a:bodyPr/>
          <a:lstStyle/>
          <a:p>
            <a:fld id="{BB262F67-EEB4-4D7B-B6A9-A476271EAA01}" type="slidenum">
              <a:rPr lang="en-US" smtClean="0"/>
              <a:t>13</a:t>
            </a:fld>
            <a:endParaRPr lang="en-US" dirty="0"/>
          </a:p>
        </p:txBody>
      </p:sp>
    </p:spTree>
    <p:extLst>
      <p:ext uri="{BB962C8B-B14F-4D97-AF65-F5344CB8AC3E}">
        <p14:creationId xmlns:p14="http://schemas.microsoft.com/office/powerpoint/2010/main" val="408180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title"/>
          </p:nvPr>
        </p:nvSpPr>
        <p:spPr>
          <a:xfrm>
            <a:off x="768350" y="585788"/>
            <a:ext cx="7289800" cy="1181999"/>
          </a:xfrm>
        </p:spPr>
        <p:txBody>
          <a:bodyPr>
            <a:normAutofit/>
          </a:bodyPr>
          <a:lstStyle/>
          <a:p>
            <a:r>
              <a:rPr lang="en-US" altLang="en-US" sz="3600" dirty="0"/>
              <a:t>IST 425: The Enterprise Risk Management (ERM) Process</a:t>
            </a:r>
          </a:p>
        </p:txBody>
      </p:sp>
      <p:sp>
        <p:nvSpPr>
          <p:cNvPr id="3074" name="Footer Placeholder 3"/>
          <p:cNvSpPr>
            <a:spLocks noGrp="1"/>
          </p:cNvSpPr>
          <p:nvPr>
            <p:ph type="ftr" sz="quarter" idx="11"/>
          </p:nvPr>
        </p:nvSpPr>
        <p:spPr>
          <a:xfrm>
            <a:off x="1729489" y="6470704"/>
            <a:ext cx="4318283" cy="27077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r>
              <a:rPr lang="en-US" altLang="en-US" dirty="0"/>
              <a:t>(c) M.L. Kaarst-Brown | Enterprise Risk Management</a:t>
            </a:r>
          </a:p>
        </p:txBody>
      </p:sp>
      <p:sp>
        <p:nvSpPr>
          <p:cNvPr id="3" name="Slide Number Placeholder 2"/>
          <p:cNvSpPr>
            <a:spLocks noGrp="1"/>
          </p:cNvSpPr>
          <p:nvPr>
            <p:ph type="sldNum" sz="quarter" idx="12"/>
          </p:nvPr>
        </p:nvSpPr>
        <p:spPr>
          <a:xfrm>
            <a:off x="6169375" y="6470704"/>
            <a:ext cx="833309" cy="274320"/>
          </a:xfrm>
        </p:spPr>
        <p:txBody>
          <a:bodyPr/>
          <a:lstStyle/>
          <a:p>
            <a:fld id="{BB262F67-EEB4-4D7B-B6A9-A476271EAA01}" type="slidenum">
              <a:rPr lang="en-US" smtClean="0"/>
              <a:pPr/>
              <a:t>2</a:t>
            </a:fld>
            <a:endParaRPr lang="en-US" dirty="0"/>
          </a:p>
        </p:txBody>
      </p:sp>
      <p:grpSp>
        <p:nvGrpSpPr>
          <p:cNvPr id="2" name="Group 1"/>
          <p:cNvGrpSpPr/>
          <p:nvPr/>
        </p:nvGrpSpPr>
        <p:grpSpPr>
          <a:xfrm>
            <a:off x="290089" y="1878924"/>
            <a:ext cx="7695810" cy="4254208"/>
            <a:chOff x="381000" y="1447800"/>
            <a:chExt cx="8742863" cy="5672278"/>
          </a:xfrm>
        </p:grpSpPr>
        <p:sp>
          <p:nvSpPr>
            <p:cNvPr id="3076" name="Text Box 5"/>
            <p:cNvSpPr txBox="1">
              <a:spLocks noChangeArrowheads="1"/>
            </p:cNvSpPr>
            <p:nvPr/>
          </p:nvSpPr>
          <p:spPr bwMode="auto">
            <a:xfrm>
              <a:off x="609600" y="1447800"/>
              <a:ext cx="2876146" cy="1231107"/>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a:latin typeface="Franklin Gothic Demi" panose="020B0703020102020204" pitchFamily="34" charset="0"/>
                </a:rPr>
                <a:t>Organizational</a:t>
              </a:r>
            </a:p>
            <a:p>
              <a:pPr eaLnBrk="1" hangingPunct="1"/>
              <a:r>
                <a:rPr lang="en-US" altLang="en-US" b="1" dirty="0">
                  <a:latin typeface="Franklin Gothic Demi" panose="020B0703020102020204" pitchFamily="34" charset="0"/>
                </a:rPr>
                <a:t>Assessment &amp; Risk Culture</a:t>
              </a:r>
            </a:p>
          </p:txBody>
        </p:sp>
        <p:sp>
          <p:nvSpPr>
            <p:cNvPr id="3077" name="Text Box 6"/>
            <p:cNvSpPr txBox="1">
              <a:spLocks noChangeArrowheads="1"/>
            </p:cNvSpPr>
            <p:nvPr/>
          </p:nvSpPr>
          <p:spPr bwMode="auto">
            <a:xfrm>
              <a:off x="1465451" y="2641535"/>
              <a:ext cx="2723747" cy="861775"/>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a:latin typeface="Franklin Gothic Demi" panose="020B0703020102020204" pitchFamily="34" charset="0"/>
                </a:rPr>
                <a:t>Risk Infrastructure/</a:t>
              </a:r>
            </a:p>
            <a:p>
              <a:pPr eaLnBrk="1" hangingPunct="1"/>
              <a:r>
                <a:rPr lang="en-US" altLang="en-US" b="1" dirty="0">
                  <a:latin typeface="Franklin Gothic Demi" panose="020B0703020102020204" pitchFamily="34" charset="0"/>
                </a:rPr>
                <a:t>Governance</a:t>
              </a:r>
            </a:p>
          </p:txBody>
        </p:sp>
        <p:sp>
          <p:nvSpPr>
            <p:cNvPr id="3078" name="Text Box 7"/>
            <p:cNvSpPr txBox="1">
              <a:spLocks noChangeArrowheads="1"/>
            </p:cNvSpPr>
            <p:nvPr/>
          </p:nvSpPr>
          <p:spPr bwMode="auto">
            <a:xfrm>
              <a:off x="2265193" y="3504304"/>
              <a:ext cx="2324088" cy="492443"/>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a:solidFill>
                    <a:srgbClr val="FF0000"/>
                  </a:solidFill>
                  <a:latin typeface="Franklin Gothic Demi" panose="020B0703020102020204" pitchFamily="34" charset="0"/>
                </a:rPr>
                <a:t>Risk Identification</a:t>
              </a:r>
            </a:p>
          </p:txBody>
        </p:sp>
        <p:sp>
          <p:nvSpPr>
            <p:cNvPr id="3079" name="Text Box 9"/>
            <p:cNvSpPr txBox="1">
              <a:spLocks noChangeArrowheads="1"/>
            </p:cNvSpPr>
            <p:nvPr/>
          </p:nvSpPr>
          <p:spPr bwMode="auto">
            <a:xfrm>
              <a:off x="3057421" y="4004272"/>
              <a:ext cx="2873009" cy="861775"/>
            </a:xfrm>
            <a:prstGeom prst="rect">
              <a:avLst/>
            </a:prstGeom>
            <a:noFill/>
            <a:ln w="285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solidFill>
                    <a:schemeClr val="bg1">
                      <a:lumMod val="75000"/>
                    </a:schemeClr>
                  </a:solidFill>
                  <a:latin typeface="Franklin Gothic Demi" panose="020B0703020102020204" pitchFamily="34" charset="0"/>
                </a:rPr>
                <a:t>Risk Measurement </a:t>
              </a:r>
            </a:p>
            <a:p>
              <a:pPr eaLnBrk="1" hangingPunct="1"/>
              <a:r>
                <a:rPr lang="en-US" altLang="en-US" dirty="0">
                  <a:solidFill>
                    <a:schemeClr val="bg1">
                      <a:lumMod val="75000"/>
                    </a:schemeClr>
                  </a:solidFill>
                  <a:latin typeface="Franklin Gothic Demi" panose="020B0703020102020204" pitchFamily="34" charset="0"/>
                </a:rPr>
                <a:t>and Indicators</a:t>
              </a:r>
            </a:p>
          </p:txBody>
        </p:sp>
        <p:sp>
          <p:nvSpPr>
            <p:cNvPr id="3080" name="Text Box 10"/>
            <p:cNvSpPr txBox="1">
              <a:spLocks noChangeArrowheads="1"/>
            </p:cNvSpPr>
            <p:nvPr/>
          </p:nvSpPr>
          <p:spPr bwMode="auto">
            <a:xfrm>
              <a:off x="3886200" y="4876800"/>
              <a:ext cx="2719121" cy="492443"/>
            </a:xfrm>
            <a:prstGeom prst="rect">
              <a:avLst/>
            </a:prstGeom>
            <a:noFill/>
            <a:ln w="285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solidFill>
                    <a:schemeClr val="bg1">
                      <a:lumMod val="75000"/>
                    </a:schemeClr>
                  </a:solidFill>
                  <a:latin typeface="Franklin Gothic Demi" panose="020B0703020102020204" pitchFamily="34" charset="0"/>
                </a:rPr>
                <a:t>Risk Management</a:t>
              </a:r>
            </a:p>
          </p:txBody>
        </p:sp>
        <p:sp>
          <p:nvSpPr>
            <p:cNvPr id="3081" name="Text Box 11"/>
            <p:cNvSpPr txBox="1">
              <a:spLocks noChangeArrowheads="1"/>
            </p:cNvSpPr>
            <p:nvPr/>
          </p:nvSpPr>
          <p:spPr bwMode="auto">
            <a:xfrm>
              <a:off x="4883128" y="5416678"/>
              <a:ext cx="4240735" cy="861775"/>
            </a:xfrm>
            <a:prstGeom prst="rect">
              <a:avLst/>
            </a:prstGeom>
            <a:noFill/>
            <a:ln w="285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solidFill>
                    <a:schemeClr val="bg1">
                      <a:lumMod val="75000"/>
                    </a:schemeClr>
                  </a:solidFill>
                  <a:latin typeface="Franklin Gothic Demi" panose="020B0703020102020204" pitchFamily="34" charset="0"/>
                </a:rPr>
                <a:t>Contingency Planning </a:t>
              </a:r>
            </a:p>
            <a:p>
              <a:pPr eaLnBrk="1" hangingPunct="1"/>
              <a:r>
                <a:rPr lang="en-US" altLang="en-US" dirty="0">
                  <a:solidFill>
                    <a:schemeClr val="bg1">
                      <a:lumMod val="75000"/>
                    </a:schemeClr>
                  </a:solidFill>
                  <a:latin typeface="Franklin Gothic Demi" panose="020B0703020102020204" pitchFamily="34" charset="0"/>
                </a:rPr>
                <a:t>&amp; Disaster Recovery Planning</a:t>
              </a:r>
            </a:p>
          </p:txBody>
        </p:sp>
        <p:sp>
          <p:nvSpPr>
            <p:cNvPr id="3082" name="Arc 15"/>
            <p:cNvSpPr>
              <a:spLocks/>
            </p:cNvSpPr>
            <p:nvPr/>
          </p:nvSpPr>
          <p:spPr bwMode="auto">
            <a:xfrm flipH="1" flipV="1">
              <a:off x="718498" y="2585324"/>
              <a:ext cx="3851700" cy="3273273"/>
            </a:xfrm>
            <a:custGeom>
              <a:avLst/>
              <a:gdLst>
                <a:gd name="T0" fmla="*/ 0 w 21480"/>
                <a:gd name="T1" fmla="*/ 0 h 21600"/>
                <a:gd name="T2" fmla="*/ 817713166 w 21480"/>
                <a:gd name="T3" fmla="*/ 554235420 h 21600"/>
                <a:gd name="T4" fmla="*/ 0 w 21480"/>
                <a:gd name="T5" fmla="*/ 619353545 h 21600"/>
                <a:gd name="T6" fmla="*/ 0 60000 65536"/>
                <a:gd name="T7" fmla="*/ 0 60000 65536"/>
                <a:gd name="T8" fmla="*/ 0 60000 65536"/>
                <a:gd name="T9" fmla="*/ 0 w 21480"/>
                <a:gd name="T10" fmla="*/ 0 h 21600"/>
                <a:gd name="T11" fmla="*/ 21480 w 21480"/>
                <a:gd name="T12" fmla="*/ 21600 h 21600"/>
              </a:gdLst>
              <a:ahLst/>
              <a:cxnLst>
                <a:cxn ang="T6">
                  <a:pos x="T0" y="T1"/>
                </a:cxn>
                <a:cxn ang="T7">
                  <a:pos x="T2" y="T3"/>
                </a:cxn>
                <a:cxn ang="T8">
                  <a:pos x="T4" y="T5"/>
                </a:cxn>
              </a:cxnLst>
              <a:rect l="T9" t="T10" r="T11" b="T12"/>
              <a:pathLst>
                <a:path w="21480" h="21600" fill="none" extrusionOk="0">
                  <a:moveTo>
                    <a:pt x="-1" y="0"/>
                  </a:moveTo>
                  <a:cubicBezTo>
                    <a:pt x="11050" y="0"/>
                    <a:pt x="20318" y="8340"/>
                    <a:pt x="21480" y="19328"/>
                  </a:cubicBezTo>
                </a:path>
                <a:path w="21480" h="21600" stroke="0" extrusionOk="0">
                  <a:moveTo>
                    <a:pt x="-1" y="0"/>
                  </a:moveTo>
                  <a:cubicBezTo>
                    <a:pt x="11050" y="0"/>
                    <a:pt x="20318" y="8340"/>
                    <a:pt x="21480" y="19328"/>
                  </a:cubicBezTo>
                  <a:lnTo>
                    <a:pt x="0" y="21600"/>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dirty="0"/>
            </a:p>
          </p:txBody>
        </p:sp>
        <p:sp>
          <p:nvSpPr>
            <p:cNvPr id="3083" name="Line 21"/>
            <p:cNvSpPr>
              <a:spLocks noChangeShapeType="1"/>
            </p:cNvSpPr>
            <p:nvPr/>
          </p:nvSpPr>
          <p:spPr bwMode="auto">
            <a:xfrm>
              <a:off x="3695058" y="2031551"/>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84" name="Line 22"/>
            <p:cNvSpPr>
              <a:spLocks noChangeShapeType="1"/>
            </p:cNvSpPr>
            <p:nvPr/>
          </p:nvSpPr>
          <p:spPr bwMode="auto">
            <a:xfrm flipH="1" flipV="1">
              <a:off x="3771258" y="18791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85" name="Line 23"/>
            <p:cNvSpPr>
              <a:spLocks noChangeShapeType="1"/>
            </p:cNvSpPr>
            <p:nvPr/>
          </p:nvSpPr>
          <p:spPr bwMode="auto">
            <a:xfrm>
              <a:off x="4398509" y="26863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86" name="Line 24"/>
            <p:cNvSpPr>
              <a:spLocks noChangeShapeType="1"/>
            </p:cNvSpPr>
            <p:nvPr/>
          </p:nvSpPr>
          <p:spPr bwMode="auto">
            <a:xfrm flipH="1" flipV="1">
              <a:off x="4457058" y="24887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87" name="Line 25"/>
            <p:cNvSpPr>
              <a:spLocks noChangeShapeType="1"/>
            </p:cNvSpPr>
            <p:nvPr/>
          </p:nvSpPr>
          <p:spPr bwMode="auto">
            <a:xfrm>
              <a:off x="5160509" y="32959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88" name="Line 26"/>
            <p:cNvSpPr>
              <a:spLocks noChangeShapeType="1"/>
            </p:cNvSpPr>
            <p:nvPr/>
          </p:nvSpPr>
          <p:spPr bwMode="auto">
            <a:xfrm flipH="1" flipV="1">
              <a:off x="5219058" y="30983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89" name="Line 27"/>
            <p:cNvSpPr>
              <a:spLocks noChangeShapeType="1"/>
            </p:cNvSpPr>
            <p:nvPr/>
          </p:nvSpPr>
          <p:spPr bwMode="auto">
            <a:xfrm>
              <a:off x="5922509" y="39817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0" name="Line 28"/>
            <p:cNvSpPr>
              <a:spLocks noChangeShapeType="1"/>
            </p:cNvSpPr>
            <p:nvPr/>
          </p:nvSpPr>
          <p:spPr bwMode="auto">
            <a:xfrm flipH="1" flipV="1">
              <a:off x="5981058" y="37841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1" name="Line 29"/>
            <p:cNvSpPr>
              <a:spLocks noChangeShapeType="1"/>
            </p:cNvSpPr>
            <p:nvPr/>
          </p:nvSpPr>
          <p:spPr bwMode="auto">
            <a:xfrm>
              <a:off x="6684509" y="45913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2" name="Line 30"/>
            <p:cNvSpPr>
              <a:spLocks noChangeShapeType="1"/>
            </p:cNvSpPr>
            <p:nvPr/>
          </p:nvSpPr>
          <p:spPr bwMode="auto">
            <a:xfrm flipH="1" flipV="1">
              <a:off x="6743058" y="43937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3" name="Text Box 31"/>
            <p:cNvSpPr txBox="1">
              <a:spLocks noChangeArrowheads="1"/>
            </p:cNvSpPr>
            <p:nvPr/>
          </p:nvSpPr>
          <p:spPr bwMode="auto">
            <a:xfrm>
              <a:off x="381000" y="5150307"/>
              <a:ext cx="1905001" cy="196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b="1" i="1" dirty="0">
                  <a:latin typeface="Franklin Gothic Demi" panose="020B0703020102020204" pitchFamily="34" charset="0"/>
                </a:rPr>
                <a:t>Monitoring: Each part of the process  can influence every other</a:t>
              </a:r>
            </a:p>
          </p:txBody>
        </p:sp>
        <p:sp>
          <p:nvSpPr>
            <p:cNvPr id="3094" name="Line 34"/>
            <p:cNvSpPr>
              <a:spLocks noChangeShapeType="1"/>
            </p:cNvSpPr>
            <p:nvPr/>
          </p:nvSpPr>
          <p:spPr bwMode="auto">
            <a:xfrm flipV="1">
              <a:off x="932051" y="3315052"/>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5" name="Line 35"/>
            <p:cNvSpPr>
              <a:spLocks noChangeShapeType="1"/>
            </p:cNvSpPr>
            <p:nvPr/>
          </p:nvSpPr>
          <p:spPr bwMode="auto">
            <a:xfrm flipV="1">
              <a:off x="1465451" y="3848452"/>
              <a:ext cx="685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6" name="Line 36"/>
            <p:cNvSpPr>
              <a:spLocks noChangeShapeType="1"/>
            </p:cNvSpPr>
            <p:nvPr/>
          </p:nvSpPr>
          <p:spPr bwMode="auto">
            <a:xfrm flipV="1">
              <a:off x="2379851" y="4762852"/>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sp>
          <p:nvSpPr>
            <p:cNvPr id="3097" name="Line 37"/>
            <p:cNvSpPr>
              <a:spLocks noChangeShapeType="1"/>
            </p:cNvSpPr>
            <p:nvPr/>
          </p:nvSpPr>
          <p:spPr bwMode="auto">
            <a:xfrm flipV="1">
              <a:off x="3446651" y="5372452"/>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dirty="0"/>
            </a:p>
          </p:txBody>
        </p:sp>
      </p:grpSp>
    </p:spTree>
    <p:extLst>
      <p:ext uri="{BB962C8B-B14F-4D97-AF65-F5344CB8AC3E}">
        <p14:creationId xmlns:p14="http://schemas.microsoft.com/office/powerpoint/2010/main" val="73003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042416"/>
          </a:xfrm>
        </p:spPr>
        <p:txBody>
          <a:bodyPr/>
          <a:lstStyle/>
          <a:p>
            <a:r>
              <a:rPr lang="en-US" dirty="0"/>
              <a:t>Agenda – Week 4 A &amp; 4B</a:t>
            </a:r>
          </a:p>
        </p:txBody>
      </p:sp>
      <p:sp>
        <p:nvSpPr>
          <p:cNvPr id="3" name="Content Placeholder 2"/>
          <p:cNvSpPr>
            <a:spLocks noGrp="1"/>
          </p:cNvSpPr>
          <p:nvPr>
            <p:ph idx="1"/>
          </p:nvPr>
        </p:nvSpPr>
        <p:spPr>
          <a:xfrm>
            <a:off x="768095" y="1433384"/>
            <a:ext cx="8001151" cy="5308092"/>
          </a:xfrm>
        </p:spPr>
        <p:txBody>
          <a:bodyPr>
            <a:noAutofit/>
          </a:bodyPr>
          <a:lstStyle/>
          <a:p>
            <a:pPr indent="-274320">
              <a:lnSpc>
                <a:spcPct val="100000"/>
              </a:lnSpc>
              <a:spcBef>
                <a:spcPts val="300"/>
              </a:spcBef>
              <a:spcAft>
                <a:spcPts val="0"/>
              </a:spcAft>
              <a:buFont typeface="Arial" panose="020B0604020202020204" pitchFamily="34" charset="0"/>
              <a:buChar char="•"/>
            </a:pPr>
            <a:r>
              <a:rPr lang="en-US" sz="2400" dirty="0">
                <a:solidFill>
                  <a:schemeClr val="tx1"/>
                </a:solidFill>
              </a:rPr>
              <a:t>Brief recap of goals of this week </a:t>
            </a:r>
          </a:p>
          <a:p>
            <a:pPr indent="-274320">
              <a:lnSpc>
                <a:spcPct val="100000"/>
              </a:lnSpc>
              <a:spcBef>
                <a:spcPts val="300"/>
              </a:spcBef>
              <a:spcAft>
                <a:spcPts val="0"/>
              </a:spcAft>
              <a:buFont typeface="Arial" panose="020B0604020202020204" pitchFamily="34" charset="0"/>
              <a:buChar char="•"/>
            </a:pPr>
            <a:r>
              <a:rPr lang="en-US" sz="2400" dirty="0">
                <a:solidFill>
                  <a:schemeClr val="tx1"/>
                </a:solidFill>
              </a:rPr>
              <a:t>4A Overview of Team Field Project (See PPT </a:t>
            </a:r>
            <a:r>
              <a:rPr lang="en-US" sz="2400" dirty="0" err="1">
                <a:solidFill>
                  <a:schemeClr val="tx1"/>
                </a:solidFill>
              </a:rPr>
              <a:t>Wk</a:t>
            </a:r>
            <a:r>
              <a:rPr lang="en-US" sz="2400" dirty="0">
                <a:solidFill>
                  <a:schemeClr val="tx1"/>
                </a:solidFill>
              </a:rPr>
              <a:t> 4)</a:t>
            </a:r>
          </a:p>
          <a:p>
            <a:pPr indent="-274320">
              <a:lnSpc>
                <a:spcPct val="100000"/>
              </a:lnSpc>
              <a:spcBef>
                <a:spcPts val="300"/>
              </a:spcBef>
              <a:spcAft>
                <a:spcPts val="0"/>
              </a:spcAft>
              <a:buFont typeface="Arial" panose="020B0604020202020204" pitchFamily="34" charset="0"/>
              <a:buChar char="•"/>
            </a:pPr>
            <a:r>
              <a:rPr lang="en-US" sz="2400" dirty="0">
                <a:solidFill>
                  <a:schemeClr val="tx1"/>
                </a:solidFill>
              </a:rPr>
              <a:t>4A. Current Event Presentation and Discussions</a:t>
            </a:r>
          </a:p>
          <a:p>
            <a:pPr indent="-274320">
              <a:lnSpc>
                <a:spcPct val="100000"/>
              </a:lnSpc>
              <a:spcBef>
                <a:spcPts val="300"/>
              </a:spcBef>
              <a:spcAft>
                <a:spcPts val="0"/>
              </a:spcAft>
              <a:buFont typeface="Arial" panose="020B0604020202020204" pitchFamily="34" charset="0"/>
              <a:buChar char="•"/>
            </a:pPr>
            <a:r>
              <a:rPr lang="en-US" sz="2400" dirty="0">
                <a:solidFill>
                  <a:schemeClr val="tx1"/>
                </a:solidFill>
              </a:rPr>
              <a:t>4A. Risk Identification  &amp; Q&amp;A</a:t>
            </a:r>
          </a:p>
          <a:p>
            <a:pPr indent="-274320">
              <a:lnSpc>
                <a:spcPct val="100000"/>
              </a:lnSpc>
              <a:spcBef>
                <a:spcPts val="300"/>
              </a:spcBef>
              <a:spcAft>
                <a:spcPts val="0"/>
              </a:spcAft>
              <a:buFont typeface="Arial" panose="020B0604020202020204" pitchFamily="34" charset="0"/>
              <a:buChar char="•"/>
            </a:pPr>
            <a:r>
              <a:rPr lang="en-US" sz="2400" dirty="0">
                <a:solidFill>
                  <a:schemeClr val="tx1"/>
                </a:solidFill>
              </a:rPr>
              <a:t> 4A. Discussion - Risk in Financial Services – “Inside the Meltdown”</a:t>
            </a:r>
          </a:p>
          <a:p>
            <a:pPr indent="-274320">
              <a:lnSpc>
                <a:spcPct val="100000"/>
              </a:lnSpc>
              <a:spcBef>
                <a:spcPts val="300"/>
              </a:spcBef>
              <a:spcAft>
                <a:spcPts val="0"/>
              </a:spcAft>
              <a:buFont typeface="Arial" panose="020B0604020202020204" pitchFamily="34" charset="0"/>
              <a:buChar char="•"/>
            </a:pPr>
            <a:r>
              <a:rPr lang="en-US" sz="2400" dirty="0">
                <a:solidFill>
                  <a:schemeClr val="tx1"/>
                </a:solidFill>
              </a:rPr>
              <a:t>4B. BBW Case Discussion: Chase Manhattan Bank</a:t>
            </a:r>
          </a:p>
          <a:p>
            <a:pPr marL="420624" lvl="3" indent="-274320">
              <a:lnSpc>
                <a:spcPct val="100000"/>
              </a:lnSpc>
              <a:spcBef>
                <a:spcPts val="300"/>
              </a:spcBef>
              <a:spcAft>
                <a:spcPts val="0"/>
              </a:spcAft>
              <a:buFont typeface="Arial" panose="020B0604020202020204" pitchFamily="34" charset="0"/>
              <a:buChar char="•"/>
            </a:pPr>
            <a:r>
              <a:rPr lang="en-US" sz="2400" dirty="0">
                <a:solidFill>
                  <a:schemeClr val="tx1"/>
                </a:solidFill>
              </a:rPr>
              <a:t>Paired Large Group Chase Manhattan Case Analysis (2 rounds)</a:t>
            </a:r>
          </a:p>
          <a:p>
            <a:pPr marL="420624" lvl="3" indent="-274320">
              <a:lnSpc>
                <a:spcPct val="100000"/>
              </a:lnSpc>
              <a:spcBef>
                <a:spcPts val="300"/>
              </a:spcBef>
              <a:spcAft>
                <a:spcPts val="0"/>
              </a:spcAft>
              <a:buFont typeface="Arial" panose="020B0604020202020204" pitchFamily="34" charset="0"/>
              <a:buChar char="•"/>
            </a:pPr>
            <a:r>
              <a:rPr lang="en-US" sz="2400" dirty="0">
                <a:solidFill>
                  <a:schemeClr val="tx1"/>
                </a:solidFill>
              </a:rPr>
              <a:t>Round 1: Teams address assigned segment of the worksheet, make notes and lead report back to whole class.</a:t>
            </a:r>
          </a:p>
          <a:p>
            <a:pPr marL="420624" lvl="3" indent="-274320">
              <a:lnSpc>
                <a:spcPct val="100000"/>
              </a:lnSpc>
              <a:spcBef>
                <a:spcPts val="300"/>
              </a:spcBef>
              <a:spcAft>
                <a:spcPts val="0"/>
              </a:spcAft>
              <a:buFont typeface="Arial" panose="020B0604020202020204" pitchFamily="34" charset="0"/>
              <a:buChar char="•"/>
            </a:pPr>
            <a:r>
              <a:rPr lang="en-US" sz="2400" dirty="0">
                <a:solidFill>
                  <a:schemeClr val="tx1"/>
                </a:solidFill>
              </a:rPr>
              <a:t>Round 2: Aligning Risks with Measurement and Management</a:t>
            </a:r>
          </a:p>
          <a:p>
            <a:pPr indent="-274320">
              <a:lnSpc>
                <a:spcPct val="100000"/>
              </a:lnSpc>
              <a:spcBef>
                <a:spcPts val="300"/>
              </a:spcBef>
              <a:spcAft>
                <a:spcPts val="0"/>
              </a:spcAft>
              <a:buFont typeface="Arial" panose="020B0604020202020204" pitchFamily="34" charset="0"/>
              <a:buChar char="•"/>
            </a:pPr>
            <a:r>
              <a:rPr lang="en-US" sz="2400" dirty="0">
                <a:solidFill>
                  <a:schemeClr val="tx1"/>
                </a:solidFill>
              </a:rPr>
              <a:t>4B. Operational Risk and COSO – highlights</a:t>
            </a:r>
          </a:p>
          <a:p>
            <a:pPr indent="-274320">
              <a:lnSpc>
                <a:spcPct val="100000"/>
              </a:lnSpc>
              <a:spcBef>
                <a:spcPts val="300"/>
              </a:spcBef>
              <a:spcAft>
                <a:spcPts val="0"/>
              </a:spcAft>
              <a:buFont typeface="Arial" panose="020B0604020202020204" pitchFamily="34" charset="0"/>
              <a:buChar char="•"/>
            </a:pPr>
            <a:r>
              <a:rPr lang="en-US" sz="2400" dirty="0">
                <a:solidFill>
                  <a:schemeClr val="tx1"/>
                </a:solidFill>
              </a:rPr>
              <a:t>4B. Overview of Group Final Project</a:t>
            </a:r>
          </a:p>
          <a:p>
            <a:pPr indent="-274320">
              <a:lnSpc>
                <a:spcPct val="100000"/>
              </a:lnSpc>
              <a:spcBef>
                <a:spcPts val="300"/>
              </a:spcBef>
              <a:spcAft>
                <a:spcPts val="0"/>
              </a:spcAft>
              <a:buFont typeface="Arial" panose="020B0604020202020204" pitchFamily="34" charset="0"/>
              <a:buChar char="•"/>
            </a:pPr>
            <a:r>
              <a:rPr lang="en-US" sz="2400" dirty="0">
                <a:solidFill>
                  <a:srgbClr val="EE5612"/>
                </a:solidFill>
              </a:rPr>
              <a:t>• Week 5: Risk Measurement Techniques</a:t>
            </a:r>
          </a:p>
          <a:p>
            <a:pPr indent="-274320">
              <a:lnSpc>
                <a:spcPct val="100000"/>
              </a:lnSpc>
              <a:spcBef>
                <a:spcPts val="300"/>
              </a:spcBef>
              <a:spcAft>
                <a:spcPts val="0"/>
              </a:spcAft>
              <a:buFont typeface="Arial" panose="020B0604020202020204" pitchFamily="34" charset="0"/>
              <a:buChar char="•"/>
            </a:pPr>
            <a:endParaRPr lang="en-US" sz="2400" dirty="0">
              <a:solidFill>
                <a:schemeClr val="tx1"/>
              </a:solidFill>
            </a:endParaRPr>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48297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D6FF-C226-4808-917C-630275E32C2F}"/>
              </a:ext>
            </a:extLst>
          </p:cNvPr>
          <p:cNvSpPr>
            <a:spLocks noGrp="1"/>
          </p:cNvSpPr>
          <p:nvPr>
            <p:ph type="title"/>
          </p:nvPr>
        </p:nvSpPr>
        <p:spPr>
          <a:xfrm>
            <a:off x="768096" y="585216"/>
            <a:ext cx="7290054" cy="1132373"/>
          </a:xfrm>
        </p:spPr>
        <p:txBody>
          <a:bodyPr>
            <a:normAutofit/>
          </a:bodyPr>
          <a:lstStyle/>
          <a:p>
            <a:r>
              <a:rPr lang="en-US" dirty="0"/>
              <a:t>Learning Objectives – Weeks 4</a:t>
            </a:r>
          </a:p>
        </p:txBody>
      </p:sp>
      <p:sp>
        <p:nvSpPr>
          <p:cNvPr id="3" name="Content Placeholder 2">
            <a:extLst>
              <a:ext uri="{FF2B5EF4-FFF2-40B4-BE49-F238E27FC236}">
                <a16:creationId xmlns:a16="http://schemas.microsoft.com/office/drawing/2014/main" id="{BC0F1683-50AB-47A9-A0A1-1FAC6BBF07FB}"/>
              </a:ext>
            </a:extLst>
          </p:cNvPr>
          <p:cNvSpPr>
            <a:spLocks noGrp="1"/>
          </p:cNvSpPr>
          <p:nvPr>
            <p:ph idx="1"/>
          </p:nvPr>
        </p:nvSpPr>
        <p:spPr>
          <a:xfrm>
            <a:off x="768096" y="2063578"/>
            <a:ext cx="7290055" cy="4245782"/>
          </a:xfrm>
        </p:spPr>
        <p:txBody>
          <a:bodyPr>
            <a:normAutofit/>
          </a:bodyPr>
          <a:lstStyle/>
          <a:p>
            <a:pPr marL="457200" indent="-457200">
              <a:buFont typeface="+mj-lt"/>
              <a:buAutoNum type="arabicPeriod"/>
            </a:pPr>
            <a:r>
              <a:rPr lang="en-US" sz="2400" dirty="0"/>
              <a:t>Define different aspects of financial industry risks, including credit, liquidity, and market risk, and assess common financial risks for other industries</a:t>
            </a:r>
            <a:endParaRPr lang="en-US" sz="2000" dirty="0"/>
          </a:p>
          <a:p>
            <a:pPr marL="457200" indent="-457200">
              <a:buFont typeface="+mj-lt"/>
              <a:buAutoNum type="arabicPeriod"/>
            </a:pPr>
            <a:r>
              <a:rPr lang="en-US" sz="2400" dirty="0"/>
              <a:t>Describe at least five approaches that help organizations identify enterprise-wide risks</a:t>
            </a:r>
          </a:p>
          <a:p>
            <a:pPr marL="457200" indent="-457200">
              <a:buFont typeface="+mj-lt"/>
              <a:buAutoNum type="arabicPeriod"/>
            </a:pPr>
            <a:r>
              <a:rPr lang="en-US" sz="2400" dirty="0"/>
              <a:t>Define operational risk, its scope, models to analyze it, and specific examples of operational risks at the enterprise level</a:t>
            </a:r>
          </a:p>
          <a:p>
            <a:pPr marL="457200" indent="-457200">
              <a:buFont typeface="+mj-lt"/>
              <a:buAutoNum type="arabicPeriod"/>
            </a:pPr>
            <a:r>
              <a:rPr lang="en-US" sz="2400" dirty="0"/>
              <a:t>Understand the requirements of a case assessment including applying the ERM process model worksheet </a:t>
            </a:r>
          </a:p>
        </p:txBody>
      </p:sp>
      <p:sp>
        <p:nvSpPr>
          <p:cNvPr id="4" name="Footer Placeholder 3">
            <a:extLst>
              <a:ext uri="{FF2B5EF4-FFF2-40B4-BE49-F238E27FC236}">
                <a16:creationId xmlns:a16="http://schemas.microsoft.com/office/drawing/2014/main" id="{7EBD08D2-0A2F-410C-A124-881D3EF0E5D4}"/>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E79E045E-8448-4B0A-9D7E-FF78AA86F5CA}"/>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787123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35D3-BC09-4F84-8AE3-A932A0AA1CB8}"/>
              </a:ext>
            </a:extLst>
          </p:cNvPr>
          <p:cNvSpPr>
            <a:spLocks noGrp="1"/>
          </p:cNvSpPr>
          <p:nvPr>
            <p:ph type="title"/>
          </p:nvPr>
        </p:nvSpPr>
        <p:spPr/>
        <p:txBody>
          <a:bodyPr/>
          <a:lstStyle/>
          <a:p>
            <a:r>
              <a:rPr lang="en-US" dirty="0"/>
              <a:t>4A Current Events Presentations</a:t>
            </a:r>
          </a:p>
        </p:txBody>
      </p:sp>
      <p:sp>
        <p:nvSpPr>
          <p:cNvPr id="3" name="Content Placeholder 2">
            <a:extLst>
              <a:ext uri="{FF2B5EF4-FFF2-40B4-BE49-F238E27FC236}">
                <a16:creationId xmlns:a16="http://schemas.microsoft.com/office/drawing/2014/main" id="{D1AD7DB9-9004-45D1-BD2B-5CCF3F5420ED}"/>
              </a:ext>
            </a:extLst>
          </p:cNvPr>
          <p:cNvSpPr>
            <a:spLocks noGrp="1"/>
          </p:cNvSpPr>
          <p:nvPr>
            <p:ph idx="1"/>
          </p:nvPr>
        </p:nvSpPr>
        <p:spPr>
          <a:xfrm>
            <a:off x="768096" y="1791730"/>
            <a:ext cx="7290055" cy="4517630"/>
          </a:xfrm>
        </p:spPr>
        <p:txBody>
          <a:bodyPr>
            <a:noAutofit/>
          </a:bodyPr>
          <a:lstStyle/>
          <a:p>
            <a:r>
              <a:rPr lang="en-US" sz="2400" b="1" dirty="0"/>
              <a:t>Peyton </a:t>
            </a:r>
            <a:r>
              <a:rPr lang="en-US" sz="2400" b="1" dirty="0" err="1"/>
              <a:t>Sportelli</a:t>
            </a:r>
            <a:r>
              <a:rPr lang="en-US" sz="2400" b="1" dirty="0"/>
              <a:t>: </a:t>
            </a:r>
            <a:r>
              <a:rPr lang="en-US" sz="2400" b="1" i="1" dirty="0"/>
              <a:t>“Elon Musk says TESLA FSD beta can lull users into thinking their cars are driverless.”</a:t>
            </a:r>
          </a:p>
          <a:p>
            <a:r>
              <a:rPr lang="en-US" sz="2400" b="1" dirty="0"/>
              <a:t>Nicolas </a:t>
            </a:r>
            <a:r>
              <a:rPr lang="en-US" sz="2400" b="1" dirty="0" err="1"/>
              <a:t>Mitrano</a:t>
            </a:r>
            <a:r>
              <a:rPr lang="en-US" sz="2400" b="1" dirty="0"/>
              <a:t>: </a:t>
            </a:r>
            <a:r>
              <a:rPr lang="en-US" sz="2400" b="1" i="1" dirty="0">
                <a:latin typeface="Sherman Sans Book" pitchFamily="50" charset="0"/>
                <a:ea typeface="Sherman Sans Book" pitchFamily="50" charset="0"/>
              </a:rPr>
              <a:t>“</a:t>
            </a:r>
            <a:r>
              <a:rPr lang="en-US" sz="2400" b="0" i="1" dirty="0">
                <a:solidFill>
                  <a:srgbClr val="000000"/>
                </a:solidFill>
                <a:effectLst/>
                <a:latin typeface="Sherman Sans Book" pitchFamily="50" charset="0"/>
                <a:ea typeface="Sherman Sans Book" pitchFamily="50" charset="0"/>
              </a:rPr>
              <a:t>Crypto's rapid move into banking elicits alarm in Washington”</a:t>
            </a:r>
            <a:endParaRPr lang="en-US" sz="2400" b="1" i="1" dirty="0">
              <a:latin typeface="Sherman Sans Book" pitchFamily="50" charset="0"/>
              <a:ea typeface="Sherman Sans Book" pitchFamily="50" charset="0"/>
            </a:endParaRPr>
          </a:p>
          <a:p>
            <a:r>
              <a:rPr lang="en-US" sz="2400" b="1" dirty="0"/>
              <a:t>Julia Slattery: </a:t>
            </a:r>
            <a:r>
              <a:rPr lang="en-US" sz="2400" b="1" i="1" dirty="0"/>
              <a:t>“Fast forward: How cloud computing could transform risk management”</a:t>
            </a:r>
          </a:p>
          <a:p>
            <a:r>
              <a:rPr lang="en-US" sz="2400" b="1" dirty="0"/>
              <a:t>Dino Esposito:</a:t>
            </a:r>
          </a:p>
          <a:p>
            <a:r>
              <a:rPr lang="en-US" sz="2400" dirty="0">
                <a:solidFill>
                  <a:srgbClr val="EE5612"/>
                </a:solidFill>
              </a:rPr>
              <a:t>* Heads up for Week 5B – Risk Measurement</a:t>
            </a:r>
          </a:p>
          <a:p>
            <a:r>
              <a:rPr lang="en-US" sz="2400" dirty="0" err="1"/>
              <a:t>Bingrui</a:t>
            </a:r>
            <a:r>
              <a:rPr lang="en-US" sz="2400" dirty="0"/>
              <a:t> “Spike” </a:t>
            </a:r>
            <a:r>
              <a:rPr lang="en-US" sz="2400" dirty="0" err="1"/>
              <a:t>Su</a:t>
            </a:r>
            <a:r>
              <a:rPr lang="en-US" sz="2400"/>
              <a:t>, Nicole Troy, Matthew </a:t>
            </a:r>
            <a:r>
              <a:rPr lang="en-US" sz="2400" dirty="0" err="1"/>
              <a:t>Zarb</a:t>
            </a:r>
            <a:endParaRPr lang="en-US" sz="2400" dirty="0"/>
          </a:p>
        </p:txBody>
      </p:sp>
      <p:sp>
        <p:nvSpPr>
          <p:cNvPr id="4" name="Footer Placeholder 3">
            <a:extLst>
              <a:ext uri="{FF2B5EF4-FFF2-40B4-BE49-F238E27FC236}">
                <a16:creationId xmlns:a16="http://schemas.microsoft.com/office/drawing/2014/main" id="{9415C427-B264-446D-B561-64DE60BA23BC}"/>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64E8B87F-20DA-4D64-BCD3-93A936AD5FC0}"/>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55861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92B7-5DB9-4568-8822-9226E2001AE7}"/>
              </a:ext>
            </a:extLst>
          </p:cNvPr>
          <p:cNvSpPr>
            <a:spLocks noGrp="1"/>
          </p:cNvSpPr>
          <p:nvPr>
            <p:ph type="title"/>
          </p:nvPr>
        </p:nvSpPr>
        <p:spPr/>
        <p:txBody>
          <a:bodyPr/>
          <a:lstStyle/>
          <a:p>
            <a:r>
              <a:rPr lang="en-US" dirty="0"/>
              <a:t>4A: ERM and Financial Sector</a:t>
            </a:r>
          </a:p>
        </p:txBody>
      </p:sp>
      <p:sp>
        <p:nvSpPr>
          <p:cNvPr id="3" name="Content Placeholder 2">
            <a:extLst>
              <a:ext uri="{FF2B5EF4-FFF2-40B4-BE49-F238E27FC236}">
                <a16:creationId xmlns:a16="http://schemas.microsoft.com/office/drawing/2014/main" id="{2B8D9D96-707E-42DB-B459-E0A2A88054F4}"/>
              </a:ext>
            </a:extLst>
          </p:cNvPr>
          <p:cNvSpPr>
            <a:spLocks noGrp="1"/>
          </p:cNvSpPr>
          <p:nvPr>
            <p:ph idx="1"/>
          </p:nvPr>
        </p:nvSpPr>
        <p:spPr/>
        <p:txBody>
          <a:bodyPr>
            <a:normAutofit/>
          </a:bodyPr>
          <a:lstStyle/>
          <a:p>
            <a:r>
              <a:rPr lang="en-US" sz="2400" dirty="0"/>
              <a:t>What is unique about this industry?</a:t>
            </a:r>
          </a:p>
          <a:p>
            <a:r>
              <a:rPr lang="en-US" sz="2400" dirty="0"/>
              <a:t>Video: Inside the Meltdown</a:t>
            </a:r>
          </a:p>
          <a:p>
            <a:endParaRPr lang="en-US" sz="2400" dirty="0"/>
          </a:p>
          <a:p>
            <a:r>
              <a:rPr lang="en-US" sz="2400" dirty="0"/>
              <a:t>Risk Identification Exercise</a:t>
            </a:r>
          </a:p>
        </p:txBody>
      </p:sp>
      <p:sp>
        <p:nvSpPr>
          <p:cNvPr id="4" name="Footer Placeholder 3">
            <a:extLst>
              <a:ext uri="{FF2B5EF4-FFF2-40B4-BE49-F238E27FC236}">
                <a16:creationId xmlns:a16="http://schemas.microsoft.com/office/drawing/2014/main" id="{08FDBAD7-9E03-448A-B2DC-BB7CC05C3BB2}"/>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F6416A30-E997-40E3-91B5-5DEEF8C81BF2}"/>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16185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FA8-49D0-4A5D-B8A8-C18ABC247839}"/>
              </a:ext>
            </a:extLst>
          </p:cNvPr>
          <p:cNvSpPr>
            <a:spLocks noGrp="1"/>
          </p:cNvSpPr>
          <p:nvPr>
            <p:ph type="title"/>
          </p:nvPr>
        </p:nvSpPr>
        <p:spPr>
          <a:xfrm>
            <a:off x="768096" y="585216"/>
            <a:ext cx="7290054" cy="1020456"/>
          </a:xfrm>
        </p:spPr>
        <p:txBody>
          <a:bodyPr>
            <a:normAutofit fontScale="90000"/>
          </a:bodyPr>
          <a:lstStyle/>
          <a:p>
            <a:r>
              <a:rPr lang="en-US" dirty="0"/>
              <a:t>4A. Risk Identification – Inside the Meltdown</a:t>
            </a:r>
          </a:p>
        </p:txBody>
      </p:sp>
      <p:sp>
        <p:nvSpPr>
          <p:cNvPr id="3" name="Content Placeholder 2">
            <a:extLst>
              <a:ext uri="{FF2B5EF4-FFF2-40B4-BE49-F238E27FC236}">
                <a16:creationId xmlns:a16="http://schemas.microsoft.com/office/drawing/2014/main" id="{B9BA6516-E94E-4237-BB29-E6E593CA31A1}"/>
              </a:ext>
            </a:extLst>
          </p:cNvPr>
          <p:cNvSpPr>
            <a:spLocks noGrp="1"/>
          </p:cNvSpPr>
          <p:nvPr>
            <p:ph idx="1"/>
          </p:nvPr>
        </p:nvSpPr>
        <p:spPr>
          <a:xfrm>
            <a:off x="768096" y="1767016"/>
            <a:ext cx="7290055" cy="4542344"/>
          </a:xfrm>
        </p:spPr>
        <p:txBody>
          <a:bodyPr>
            <a:normAutofit/>
          </a:bodyPr>
          <a:lstStyle/>
          <a:p>
            <a:pPr>
              <a:buFont typeface="Arial" panose="020B0604020202020204" pitchFamily="34" charset="0"/>
              <a:buChar char="•"/>
            </a:pPr>
            <a:r>
              <a:rPr lang="en-US" dirty="0"/>
              <a:t>Financial risks</a:t>
            </a:r>
          </a:p>
          <a:p>
            <a:pPr>
              <a:buFont typeface="Arial" panose="020B0604020202020204" pitchFamily="34" charset="0"/>
              <a:buChar char="•"/>
            </a:pPr>
            <a:r>
              <a:rPr lang="en-US" dirty="0"/>
              <a:t>Human Capital Management/HR risks</a:t>
            </a:r>
          </a:p>
          <a:p>
            <a:pPr>
              <a:buFont typeface="Arial" panose="020B0604020202020204" pitchFamily="34" charset="0"/>
              <a:buChar char="•"/>
            </a:pPr>
            <a:r>
              <a:rPr lang="en-US" dirty="0"/>
              <a:t>Health and Safety risks</a:t>
            </a:r>
          </a:p>
          <a:p>
            <a:pPr>
              <a:buFont typeface="Arial" panose="020B0604020202020204" pitchFamily="34" charset="0"/>
              <a:buChar char="•"/>
            </a:pPr>
            <a:r>
              <a:rPr lang="en-US" dirty="0"/>
              <a:t>Supply Chain risks</a:t>
            </a:r>
          </a:p>
          <a:p>
            <a:pPr>
              <a:buFont typeface="Arial" panose="020B0604020202020204" pitchFamily="34" charset="0"/>
              <a:buChar char="•"/>
            </a:pPr>
            <a:r>
              <a:rPr lang="en-US" dirty="0"/>
              <a:t>Reputation risks</a:t>
            </a:r>
          </a:p>
          <a:p>
            <a:pPr>
              <a:buFont typeface="Arial" panose="020B0604020202020204" pitchFamily="34" charset="0"/>
              <a:buChar char="•"/>
            </a:pPr>
            <a:r>
              <a:rPr lang="en-US" dirty="0"/>
              <a:t>Compliance risk</a:t>
            </a:r>
          </a:p>
          <a:p>
            <a:pPr>
              <a:buFont typeface="Arial" panose="020B0604020202020204" pitchFamily="34" charset="0"/>
              <a:buChar char="•"/>
            </a:pPr>
            <a:r>
              <a:rPr lang="en-US" dirty="0"/>
              <a:t>Market/competitor risks</a:t>
            </a:r>
          </a:p>
          <a:p>
            <a:pPr>
              <a:buFont typeface="Arial" panose="020B0604020202020204" pitchFamily="34" charset="0"/>
              <a:buChar char="•"/>
            </a:pPr>
            <a:r>
              <a:rPr lang="en-US" dirty="0"/>
              <a:t>Technology risks</a:t>
            </a:r>
          </a:p>
          <a:p>
            <a:pPr>
              <a:buFont typeface="Arial" panose="020B0604020202020204" pitchFamily="34" charset="0"/>
              <a:buChar char="•"/>
            </a:pPr>
            <a:r>
              <a:rPr lang="en-US" dirty="0"/>
              <a:t>Other?</a:t>
            </a:r>
          </a:p>
          <a:p>
            <a:endParaRPr lang="en-US" dirty="0"/>
          </a:p>
        </p:txBody>
      </p:sp>
      <p:sp>
        <p:nvSpPr>
          <p:cNvPr id="4" name="Footer Placeholder 3">
            <a:extLst>
              <a:ext uri="{FF2B5EF4-FFF2-40B4-BE49-F238E27FC236}">
                <a16:creationId xmlns:a16="http://schemas.microsoft.com/office/drawing/2014/main" id="{1F78E078-CD1D-4444-A1C8-32B30A4CC20C}"/>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9E8F4866-5B70-4331-AA7E-6EFB1E4B2941}"/>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78734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CB0D-0115-423D-81ED-35A5D52FE869}"/>
              </a:ext>
            </a:extLst>
          </p:cNvPr>
          <p:cNvSpPr>
            <a:spLocks noGrp="1"/>
          </p:cNvSpPr>
          <p:nvPr>
            <p:ph type="title"/>
          </p:nvPr>
        </p:nvSpPr>
        <p:spPr>
          <a:xfrm>
            <a:off x="768349" y="585788"/>
            <a:ext cx="8004947" cy="1190626"/>
          </a:xfrm>
        </p:spPr>
        <p:txBody>
          <a:bodyPr>
            <a:normAutofit/>
          </a:bodyPr>
          <a:lstStyle/>
          <a:p>
            <a:r>
              <a:rPr lang="en-US" altLang="en-US" sz="4000" dirty="0"/>
              <a:t>4B. Goals of Chase Manhattan Analysis</a:t>
            </a:r>
            <a:endParaRPr lang="en-US" sz="4000" dirty="0"/>
          </a:p>
        </p:txBody>
      </p:sp>
      <p:sp>
        <p:nvSpPr>
          <p:cNvPr id="7" name="Content Placeholder 6">
            <a:extLst>
              <a:ext uri="{FF2B5EF4-FFF2-40B4-BE49-F238E27FC236}">
                <a16:creationId xmlns:a16="http://schemas.microsoft.com/office/drawing/2014/main" id="{3BBFF87F-6C1B-4657-B75B-36A6CBE61FE3}"/>
              </a:ext>
            </a:extLst>
          </p:cNvPr>
          <p:cNvSpPr>
            <a:spLocks noGrp="1"/>
          </p:cNvSpPr>
          <p:nvPr>
            <p:ph idx="1"/>
          </p:nvPr>
        </p:nvSpPr>
        <p:spPr>
          <a:xfrm>
            <a:off x="768350" y="1938338"/>
            <a:ext cx="7289800" cy="4370387"/>
          </a:xfrm>
        </p:spPr>
        <p:txBody>
          <a:bodyPr>
            <a:normAutofit/>
          </a:bodyPr>
          <a:lstStyle/>
          <a:p>
            <a:r>
              <a:rPr lang="en-US" altLang="en-US" i="1" dirty="0">
                <a:solidFill>
                  <a:srgbClr val="EE5612"/>
                </a:solidFill>
                <a:latin typeface="Franklin Gothic Book" panose="020B0503020102020204" pitchFamily="34" charset="0"/>
              </a:rPr>
              <a:t>Assumes each student has read the Chase Manhattan Case Study and used their worksheets</a:t>
            </a:r>
            <a:endParaRPr lang="en-US" i="1" dirty="0">
              <a:solidFill>
                <a:srgbClr val="EE5612"/>
              </a:solidFill>
              <a:latin typeface="Franklin Gothic Book" panose="020B0503020102020204" pitchFamily="34" charset="0"/>
            </a:endParaRPr>
          </a:p>
          <a:p>
            <a:r>
              <a:rPr lang="en-US" dirty="0">
                <a:latin typeface="Franklin Gothic Book" panose="020B0503020102020204" pitchFamily="34" charset="0"/>
              </a:rPr>
              <a:t>Review the Chase Manhattan Corporation Case Study presented in Barton et al. (2002) (Chapter 3)</a:t>
            </a:r>
          </a:p>
          <a:p>
            <a:r>
              <a:rPr lang="en-US" dirty="0">
                <a:latin typeface="Franklin Gothic Book" panose="020B0503020102020204" pitchFamily="34" charset="0"/>
              </a:rPr>
              <a:t>Apply the Enterprise Risk Management Process Framework to analyze the Chase Manhattan Corporation Case Study </a:t>
            </a:r>
          </a:p>
          <a:p>
            <a:r>
              <a:rPr lang="en-US" dirty="0">
                <a:latin typeface="Franklin Gothic Book" panose="020B0503020102020204" pitchFamily="34" charset="0"/>
              </a:rPr>
              <a:t>Provide detailed explanations, support, and conclusions regarding Chase Manhattan Corporation’s enterprise risk management methodology</a:t>
            </a:r>
          </a:p>
          <a:p>
            <a:r>
              <a:rPr lang="en-US" dirty="0">
                <a:latin typeface="Franklin Gothic Book" panose="020B0503020102020204" pitchFamily="34" charset="0"/>
              </a:rPr>
              <a:t>Demonstrate understanding of key concepts learned by reading case study</a:t>
            </a:r>
          </a:p>
          <a:p>
            <a:endParaRPr lang="en-US"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90307FD3-5F68-404D-9923-2BFFD475B02B}"/>
              </a:ext>
            </a:extLst>
          </p:cNvPr>
          <p:cNvSpPr>
            <a:spLocks noGrp="1"/>
          </p:cNvSpPr>
          <p:nvPr>
            <p:ph type="ftr" sz="quarter" idx="11"/>
          </p:nvPr>
        </p:nvSpPr>
        <p:spPr>
          <a:xfrm>
            <a:off x="1729489" y="6470704"/>
            <a:ext cx="4318283" cy="270772"/>
          </a:xfrm>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0A299976-205D-46B3-AF25-739B13118046}"/>
              </a:ext>
            </a:extLst>
          </p:cNvPr>
          <p:cNvSpPr>
            <a:spLocks noGrp="1"/>
          </p:cNvSpPr>
          <p:nvPr>
            <p:ph type="sldNum" sz="quarter" idx="12"/>
          </p:nvPr>
        </p:nvSpPr>
        <p:spPr>
          <a:xfrm>
            <a:off x="6169375" y="6470704"/>
            <a:ext cx="833309" cy="274320"/>
          </a:xfrm>
        </p:spPr>
        <p:txBody>
          <a:bodyPr/>
          <a:lstStyle/>
          <a:p>
            <a:fld id="{4FAB73BC-B049-4115-A692-8D63A059BFB8}" type="slidenum">
              <a:rPr lang="en-US" smtClean="0"/>
              <a:pPr/>
              <a:t>8</a:t>
            </a:fld>
            <a:endParaRPr lang="en-US" dirty="0"/>
          </a:p>
        </p:txBody>
      </p:sp>
      <p:sp>
        <p:nvSpPr>
          <p:cNvPr id="6" name="Content Placeholder 2">
            <a:extLst>
              <a:ext uri="{FF2B5EF4-FFF2-40B4-BE49-F238E27FC236}">
                <a16:creationId xmlns:a16="http://schemas.microsoft.com/office/drawing/2014/main" id="{6CC74EA3-AAD7-4C16-9CAF-B60F2E412AE5}"/>
              </a:ext>
            </a:extLst>
          </p:cNvPr>
          <p:cNvSpPr txBox="1">
            <a:spLocks/>
          </p:cNvSpPr>
          <p:nvPr/>
        </p:nvSpPr>
        <p:spPr>
          <a:xfrm>
            <a:off x="768350" y="1776414"/>
            <a:ext cx="7289800" cy="453231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265176" indent="-137160" algn="l" defTabSz="914400" rtl="0" eaLnBrk="1" latinLnBrk="0" hangingPunct="1">
              <a:lnSpc>
                <a:spcPct val="90000"/>
              </a:lnSpc>
              <a:spcBef>
                <a:spcPts val="200"/>
              </a:spcBef>
              <a:spcAft>
                <a:spcPts val="400"/>
              </a:spcAft>
              <a:buClr>
                <a:srgbClr val="002060"/>
              </a:buClr>
              <a:buFont typeface="Wingdings 3" pitchFamily="18" charset="2"/>
              <a:buChar char=""/>
              <a:defRPr sz="1800" kern="1200">
                <a:solidFill>
                  <a:schemeClr val="tx1">
                    <a:lumMod val="65000"/>
                    <a:lumOff val="35000"/>
                  </a:schemeClr>
                </a:solidFill>
                <a:latin typeface="Sherman Sans Book" charset="0"/>
                <a:ea typeface="Sherman Sans Book" charset="0"/>
                <a:cs typeface="Sherman Sans Book" charset="0"/>
              </a:defRPr>
            </a:lvl2pPr>
            <a:lvl3pPr marL="448056"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3pPr>
            <a:lvl4pPr marL="59436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4pPr>
            <a:lvl5pPr marL="77724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spcAft>
                <a:spcPts val="0"/>
              </a:spcAft>
              <a:defRPr/>
            </a:pPr>
            <a:endParaRPr lang="en-US" altLang="en-US" dirty="0">
              <a:ea typeface="+mn-ea"/>
            </a:endParaRPr>
          </a:p>
        </p:txBody>
      </p:sp>
    </p:spTree>
    <p:extLst>
      <p:ext uri="{BB962C8B-B14F-4D97-AF65-F5344CB8AC3E}">
        <p14:creationId xmlns:p14="http://schemas.microsoft.com/office/powerpoint/2010/main" val="2180530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4056-4D6C-4517-891E-FDB421A6D579}"/>
              </a:ext>
            </a:extLst>
          </p:cNvPr>
          <p:cNvSpPr>
            <a:spLocks noGrp="1"/>
          </p:cNvSpPr>
          <p:nvPr>
            <p:ph type="title"/>
          </p:nvPr>
        </p:nvSpPr>
        <p:spPr>
          <a:xfrm>
            <a:off x="768095" y="585216"/>
            <a:ext cx="7776297" cy="1499616"/>
          </a:xfrm>
        </p:spPr>
        <p:txBody>
          <a:bodyPr/>
          <a:lstStyle/>
          <a:p>
            <a:r>
              <a:rPr lang="en-US" dirty="0"/>
              <a:t>4B. Chase Manhattan - Breakouts</a:t>
            </a:r>
          </a:p>
        </p:txBody>
      </p:sp>
      <p:sp>
        <p:nvSpPr>
          <p:cNvPr id="3" name="Content Placeholder 2">
            <a:extLst>
              <a:ext uri="{FF2B5EF4-FFF2-40B4-BE49-F238E27FC236}">
                <a16:creationId xmlns:a16="http://schemas.microsoft.com/office/drawing/2014/main" id="{E8FCAAE3-E425-477E-B5A6-05095DD5D040}"/>
              </a:ext>
            </a:extLst>
          </p:cNvPr>
          <p:cNvSpPr>
            <a:spLocks noGrp="1"/>
          </p:cNvSpPr>
          <p:nvPr>
            <p:ph idx="1"/>
          </p:nvPr>
        </p:nvSpPr>
        <p:spPr/>
        <p:txBody>
          <a:bodyPr/>
          <a:lstStyle/>
          <a:p>
            <a:pPr marL="0" indent="0">
              <a:buNone/>
            </a:pPr>
            <a:r>
              <a:rPr lang="en-US" sz="2400" dirty="0">
                <a:solidFill>
                  <a:schemeClr val="tx1"/>
                </a:solidFill>
                <a:latin typeface="Franklin Gothic Book" panose="020B0503020102020204" pitchFamily="34" charset="0"/>
              </a:rPr>
              <a:t>Paired Large Group Chase Manhattan Case Analysis (2 rounds)</a:t>
            </a:r>
          </a:p>
          <a:p>
            <a:pPr marL="0" indent="0">
              <a:buNone/>
            </a:pPr>
            <a:endParaRPr lang="en-US" sz="2400" dirty="0">
              <a:solidFill>
                <a:schemeClr val="tx1"/>
              </a:solidFill>
              <a:latin typeface="Franklin Gothic Book" panose="020B0503020102020204" pitchFamily="34" charset="0"/>
            </a:endParaRPr>
          </a:p>
          <a:p>
            <a:pPr>
              <a:buFont typeface="Arial" panose="020B0604020202020204" pitchFamily="34" charset="0"/>
              <a:buChar char="•"/>
            </a:pPr>
            <a:r>
              <a:rPr lang="en-US" sz="2400" dirty="0">
                <a:solidFill>
                  <a:schemeClr val="tx1"/>
                </a:solidFill>
                <a:latin typeface="Franklin Gothic Book" panose="020B0503020102020204" pitchFamily="34" charset="0"/>
              </a:rPr>
              <a:t>Round 1: teams address assigned segment of the worksheet, make notes and report back to whole class.</a:t>
            </a:r>
          </a:p>
          <a:p>
            <a:pPr>
              <a:buFont typeface="Arial" panose="020B0604020202020204" pitchFamily="34" charset="0"/>
              <a:buChar char="•"/>
            </a:pPr>
            <a:r>
              <a:rPr lang="en-US" sz="2400" dirty="0">
                <a:solidFill>
                  <a:schemeClr val="tx1"/>
                </a:solidFill>
                <a:latin typeface="Franklin Gothic Book" panose="020B0503020102020204" pitchFamily="34" charset="0"/>
              </a:rPr>
              <a:t>Round 2: Aligning Risks with Measurement and Management</a:t>
            </a:r>
          </a:p>
          <a:p>
            <a:endParaRPr lang="en-US"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B187489A-999D-48EE-8BE8-B14E68A46ACA}"/>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12988EFF-D864-40F3-A1BE-69381A32ED64}"/>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581466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School-PPT-4x3.pptx" id="{37664A8F-2837-4CFB-8FD9-BA3808E589D1}" vid="{702D48AB-1848-4369-A18D-0E8DA2B6C4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iSchool-PPT-4x3</Template>
  <TotalTime>560</TotalTime>
  <Words>1541</Words>
  <Application>Microsoft Office PowerPoint</Application>
  <PresentationFormat>On-screen Show (4:3)</PresentationFormat>
  <Paragraphs>147</Paragraphs>
  <Slides>13</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Franklin Gothic Book</vt:lpstr>
      <vt:lpstr>Franklin Gothic Demi</vt:lpstr>
      <vt:lpstr>Sherman Sans Book</vt:lpstr>
      <vt:lpstr>Sherman Serif Book</vt:lpstr>
      <vt:lpstr>Tw Cen MT</vt:lpstr>
      <vt:lpstr>Tw Cen MT Condensed</vt:lpstr>
      <vt:lpstr>Wingdings 3</vt:lpstr>
      <vt:lpstr>Integral</vt:lpstr>
      <vt:lpstr>IST 425 Week 4 Agenda</vt:lpstr>
      <vt:lpstr>IST 425: The Enterprise Risk Management (ERM) Process</vt:lpstr>
      <vt:lpstr>Agenda – Week 4 A &amp; 4B</vt:lpstr>
      <vt:lpstr>Learning Objectives – Weeks 4</vt:lpstr>
      <vt:lpstr>4A Current Events Presentations</vt:lpstr>
      <vt:lpstr>4A: ERM and Financial Sector</vt:lpstr>
      <vt:lpstr>4A. Risk Identification – Inside the Meltdown</vt:lpstr>
      <vt:lpstr>4B. Goals of Chase Manhattan Analysis</vt:lpstr>
      <vt:lpstr>4B. Chase Manhattan - Breakouts</vt:lpstr>
      <vt:lpstr>4B. Chase Manhattan Case Analysis Worksheet</vt:lpstr>
      <vt:lpstr>4B. Part 2: Risks, Measurement &amp; Management</vt:lpstr>
      <vt:lpstr>4B. Modified COSO Operating Risk Guidelines (Barton, Shenkir and Walker, 2002)</vt:lpstr>
      <vt:lpstr>IST 425: The Enterprise Risk Management (ERM) Process for Weeks 5 &amp; 6</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Michelle L. Kaarst-Brown</dc:creator>
  <cp:lastModifiedBy>Michelle L. Kaarst-Brown</cp:lastModifiedBy>
  <cp:revision>58</cp:revision>
  <dcterms:created xsi:type="dcterms:W3CDTF">2018-10-16T21:11:21Z</dcterms:created>
  <dcterms:modified xsi:type="dcterms:W3CDTF">2021-09-20T15:53:24Z</dcterms:modified>
</cp:coreProperties>
</file>