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0"/>
  </p:notesMasterIdLst>
  <p:handoutMasterIdLst>
    <p:handoutMasterId r:id="rId21"/>
  </p:handoutMasterIdLst>
  <p:sldIdLst>
    <p:sldId id="258" r:id="rId2"/>
    <p:sldId id="261" r:id="rId3"/>
    <p:sldId id="259" r:id="rId4"/>
    <p:sldId id="260" r:id="rId5"/>
    <p:sldId id="266" r:id="rId6"/>
    <p:sldId id="265" r:id="rId7"/>
    <p:sldId id="262" r:id="rId8"/>
    <p:sldId id="275" r:id="rId9"/>
    <p:sldId id="276" r:id="rId10"/>
    <p:sldId id="263" r:id="rId11"/>
    <p:sldId id="268" r:id="rId12"/>
    <p:sldId id="278" r:id="rId13"/>
    <p:sldId id="267" r:id="rId14"/>
    <p:sldId id="271" r:id="rId15"/>
    <p:sldId id="273" r:id="rId16"/>
    <p:sldId id="277" r:id="rId17"/>
    <p:sldId id="272" r:id="rId18"/>
    <p:sldId id="27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EE5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53" autoAdjust="0"/>
    <p:restoredTop sz="74036" autoAdjust="0"/>
  </p:normalViewPr>
  <p:slideViewPr>
    <p:cSldViewPr snapToGrid="0">
      <p:cViewPr varScale="1">
        <p:scale>
          <a:sx n="49" d="100"/>
          <a:sy n="49" d="100"/>
        </p:scale>
        <p:origin x="1528" y="48"/>
      </p:cViewPr>
      <p:guideLst>
        <p:guide orient="horz" pos="2160"/>
        <p:guide pos="2880"/>
      </p:guideLst>
    </p:cSldViewPr>
  </p:slideViewPr>
  <p:notesTextViewPr>
    <p:cViewPr>
      <p:scale>
        <a:sx n="1" d="1"/>
        <a:sy n="1" d="1"/>
      </p:scale>
      <p:origin x="0" y="0"/>
    </p:cViewPr>
  </p:notesTextViewPr>
  <p:notesViewPr>
    <p:cSldViewPr snapToGrid="0">
      <p:cViewPr varScale="1">
        <p:scale>
          <a:sx n="125" d="100"/>
          <a:sy n="125" d="100"/>
        </p:scale>
        <p:origin x="10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AA558D-EEA7-4437-BB66-044FF263E58D}" type="datetimeFigureOut">
              <a:rPr lang="en-US" smtClean="0"/>
              <a:t>3/12/2021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6F926E-5111-4D0E-A220-54F08658AED8}" type="slidenum">
              <a:rPr lang="en-US" smtClean="0"/>
              <a:t>‹#›</a:t>
            </a:fld>
            <a:endParaRPr lang="en-US" dirty="0"/>
          </a:p>
        </p:txBody>
      </p:sp>
    </p:spTree>
    <p:extLst>
      <p:ext uri="{BB962C8B-B14F-4D97-AF65-F5344CB8AC3E}">
        <p14:creationId xmlns:p14="http://schemas.microsoft.com/office/powerpoint/2010/main" val="238798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5B48-A88C-4504-B18A-BC72DA1CE798}" type="datetimeFigureOut">
              <a:rPr lang="en-US" smtClean="0"/>
              <a:t>3/12/2021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4724E-7CB4-4288-908A-97852378BB2E}" type="slidenum">
              <a:rPr lang="en-US" smtClean="0"/>
              <a:t>‹#›</a:t>
            </a:fld>
            <a:endParaRPr lang="en-US" dirty="0"/>
          </a:p>
        </p:txBody>
      </p:sp>
    </p:spTree>
    <p:extLst>
      <p:ext uri="{BB962C8B-B14F-4D97-AF65-F5344CB8AC3E}">
        <p14:creationId xmlns:p14="http://schemas.microsoft.com/office/powerpoint/2010/main" val="219338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have been exposed to many ERM terms so far, but lets continue to build our ERM vocabulary by reviewing key measurement terminology and their meaning.</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a:t>
            </a:fld>
            <a:endParaRPr lang="en-US" dirty="0"/>
          </a:p>
        </p:txBody>
      </p:sp>
    </p:spTree>
    <p:extLst>
      <p:ext uri="{BB962C8B-B14F-4D97-AF65-F5344CB8AC3E}">
        <p14:creationId xmlns:p14="http://schemas.microsoft.com/office/powerpoint/2010/main" val="2022274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Some risks are more volatile than others and may require metrics that assess their value over a range of intervals. For example, Value-at-Risk (VAR) calculations may consider values from varying periods to assess the range of our risk exposure.</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10</a:t>
            </a:fld>
            <a:endParaRPr lang="en-US" dirty="0"/>
          </a:p>
        </p:txBody>
      </p:sp>
    </p:spTree>
    <p:extLst>
      <p:ext uri="{BB962C8B-B14F-4D97-AF65-F5344CB8AC3E}">
        <p14:creationId xmlns:p14="http://schemas.microsoft.com/office/powerpoint/2010/main" val="1733379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traditional</a:t>
            </a:r>
            <a:r>
              <a:rPr lang="en-US" baseline="0" dirty="0"/>
              <a:t> risk formula is Risk equals probability time loss. Based on the above figures, would you insure this risk? Would you invest in mitigation efforts to reduce the probability of the loss happening? Which would you do first?</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11</a:t>
            </a:fld>
            <a:endParaRPr lang="en-US" dirty="0"/>
          </a:p>
        </p:txBody>
      </p:sp>
    </p:spTree>
    <p:extLst>
      <p:ext uri="{BB962C8B-B14F-4D97-AF65-F5344CB8AC3E}">
        <p14:creationId xmlns:p14="http://schemas.microsoft.com/office/powerpoint/2010/main" val="3817669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Calculations</a:t>
            </a:r>
            <a:r>
              <a:rPr lang="en-US" baseline="0" dirty="0"/>
              <a:t> for inherent risk can be much more complicated.</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12</a:t>
            </a:fld>
            <a:endParaRPr lang="en-US" dirty="0"/>
          </a:p>
        </p:txBody>
      </p:sp>
    </p:spTree>
    <p:extLst>
      <p:ext uri="{BB962C8B-B14F-4D97-AF65-F5344CB8AC3E}">
        <p14:creationId xmlns:p14="http://schemas.microsoft.com/office/powerpoint/2010/main" val="2954065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is an additional</a:t>
            </a:r>
            <a:r>
              <a:rPr lang="en-US" baseline="0" dirty="0"/>
              <a:t> factor in this risk calculation – the likely length of the delay. This is a reflection of the vulnerability that is part of the probability calculation. Therefor, this calculation includes TWO probability calculations.</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13</a:t>
            </a:fld>
            <a:endParaRPr lang="en-US" dirty="0"/>
          </a:p>
        </p:txBody>
      </p:sp>
    </p:spTree>
    <p:extLst>
      <p:ext uri="{BB962C8B-B14F-4D97-AF65-F5344CB8AC3E}">
        <p14:creationId xmlns:p14="http://schemas.microsoft.com/office/powerpoint/2010/main" val="40800810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B1141548-F9F0-4B49-8B25-075C7533EA55}" type="slidenum">
              <a:rPr lang="en-US" altLang="en-US" smtClean="0"/>
              <a:pPr eaLnBrk="1" hangingPunct="1">
                <a:spcBef>
                  <a:spcPct val="0"/>
                </a:spcBef>
              </a:pPr>
              <a:t>14</a:t>
            </a:fld>
            <a:endParaRPr lang="en-US" alt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xfrm>
            <a:off x="914400" y="4343400"/>
            <a:ext cx="5029200" cy="4114800"/>
          </a:xfrm>
          <a:noFill/>
        </p:spPr>
        <p:txBody>
          <a:bodyPr/>
          <a:lstStyle/>
          <a:p>
            <a:pPr eaLnBrk="1" hangingPunct="1"/>
            <a:r>
              <a:rPr lang="en-US" altLang="en-US" sz="1400" dirty="0">
                <a:latin typeface="Arial" charset="0"/>
              </a:rPr>
              <a:t>There are two relevant descriptions of a model.</a:t>
            </a:r>
            <a:r>
              <a:rPr lang="en-US" altLang="en-US" sz="1400" baseline="0" dirty="0">
                <a:latin typeface="Arial" charset="0"/>
              </a:rPr>
              <a:t> Either a </a:t>
            </a:r>
            <a:r>
              <a:rPr lang="en-US" altLang="en-US" sz="1400" dirty="0">
                <a:latin typeface="Arial" charset="0"/>
              </a:rPr>
              <a:t>“A description or analogy used to help visualize something that can be directly observed” or</a:t>
            </a:r>
            <a:r>
              <a:rPr lang="en-US" altLang="en-US" sz="1400" baseline="0" dirty="0">
                <a:latin typeface="Arial" charset="0"/>
              </a:rPr>
              <a:t> </a:t>
            </a:r>
            <a:r>
              <a:rPr lang="en-US" altLang="en-US" sz="1400" dirty="0">
                <a:latin typeface="Arial" charset="0"/>
              </a:rPr>
              <a:t>“A system of postulates, data, and inferences presented as a mathematical description of an entity or state of affairs.” Risk</a:t>
            </a:r>
            <a:r>
              <a:rPr lang="en-US" altLang="en-US" sz="1400" baseline="0" dirty="0">
                <a:latin typeface="Arial" charset="0"/>
              </a:rPr>
              <a:t> models can be either qualitative or quantitative. Modeling also requires clear definitions and descriptions.</a:t>
            </a:r>
            <a:endParaRPr lang="en-US" altLang="en-US" sz="1400" dirty="0">
              <a:latin typeface="Arial" charset="0"/>
            </a:endParaRPr>
          </a:p>
          <a:p>
            <a:pPr eaLnBrk="1" hangingPunct="1"/>
            <a:endParaRPr lang="en-US" altLang="en-US" dirty="0">
              <a:latin typeface="Arial" charset="0"/>
            </a:endParaRPr>
          </a:p>
        </p:txBody>
      </p:sp>
    </p:spTree>
    <p:extLst>
      <p:ext uri="{BB962C8B-B14F-4D97-AF65-F5344CB8AC3E}">
        <p14:creationId xmlns:p14="http://schemas.microsoft.com/office/powerpoint/2010/main" val="1429961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registries</a:t>
            </a:r>
            <a:r>
              <a:rPr lang="en-US" baseline="0" dirty="0"/>
              <a:t> include information about various enterprise risks, including the definition and various metrics. It also include the risk owner or who is held accountable for monitoring and managing that risk and any higher level oversight committees. Don’t confuse this with a silo approach. Even risks that could impact the enterprise will likely have a first line manager who is responsible.</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15</a:t>
            </a:fld>
            <a:endParaRPr lang="en-US" dirty="0"/>
          </a:p>
        </p:txBody>
      </p:sp>
    </p:spTree>
    <p:extLst>
      <p:ext uri="{BB962C8B-B14F-4D97-AF65-F5344CB8AC3E}">
        <p14:creationId xmlns:p14="http://schemas.microsoft.com/office/powerpoint/2010/main" val="2981693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sample</a:t>
            </a:r>
            <a:r>
              <a:rPr lang="en-US" baseline="0" dirty="0"/>
              <a:t> risk activity scale can be used to assess what is currently being done to mitigate, transfer or otherwise treat this risk. This type of scale can also be used to help prioritize or categorize risks that may have a similar probability and impact. In project management, scales like this may be used to assess assigned activities, but using a single metric of whether the task has been started. Realistically, this should be related to the due date or the prioritization of the risk. </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16</a:t>
            </a:fld>
            <a:endParaRPr lang="en-US" dirty="0"/>
          </a:p>
        </p:txBody>
      </p:sp>
    </p:spTree>
    <p:extLst>
      <p:ext uri="{BB962C8B-B14F-4D97-AF65-F5344CB8AC3E}">
        <p14:creationId xmlns:p14="http://schemas.microsoft.com/office/powerpoint/2010/main" val="3821080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A90FEDDE-9A6B-49F3-8E48-8E5E7BDECDD1}" type="slidenum">
              <a:rPr lang="en-US" altLang="en-US" smtClean="0"/>
              <a:pPr eaLnBrk="1" hangingPunct="1">
                <a:spcBef>
                  <a:spcPct val="0"/>
                </a:spcBef>
              </a:pPr>
              <a:t>17</a:t>
            </a:fld>
            <a:endParaRPr lang="en-US" altLang="en-US" dirty="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r>
              <a:rPr lang="en-US" altLang="en-US" dirty="0"/>
              <a:t>We</a:t>
            </a:r>
            <a:r>
              <a:rPr lang="en-US" altLang="en-US" baseline="0" dirty="0"/>
              <a:t> have talked about i</a:t>
            </a:r>
            <a:r>
              <a:rPr lang="en-US" altLang="en-US" dirty="0"/>
              <a:t>nherent risk.</a:t>
            </a:r>
            <a:r>
              <a:rPr lang="en-US" altLang="en-US" baseline="0" dirty="0"/>
              <a:t> Total risk may be used to refer to inherent risk in a single risk, or the total risk across a portfolio of risks. Residual risk is the </a:t>
            </a:r>
            <a:r>
              <a:rPr lang="en-US" altLang="en-US" dirty="0"/>
              <a:t>risk that remains after all our efforts to reduce it, share it, or transfer it. Total risk or unmitigated risk exposure is basically the Value at Risk BEFORE any additional mitigation, transfer or sharing strategies are put into place. This is the risk that we need to develop contingency plans for. </a:t>
            </a:r>
          </a:p>
        </p:txBody>
      </p:sp>
    </p:spTree>
    <p:extLst>
      <p:ext uri="{BB962C8B-B14F-4D97-AF65-F5344CB8AC3E}">
        <p14:creationId xmlns:p14="http://schemas.microsoft.com/office/powerpoint/2010/main" val="1668187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Although there are standardized terms, your organization may have different terminology relevant to their industry.</a:t>
            </a:r>
            <a:r>
              <a:rPr lang="en-US" dirty="0"/>
              <a:t> Continue</a:t>
            </a:r>
            <a:r>
              <a:rPr lang="en-US" baseline="0" dirty="0"/>
              <a:t> building your ERM vocabulary. </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18</a:t>
            </a:fld>
            <a:endParaRPr lang="en-US" dirty="0"/>
          </a:p>
        </p:txBody>
      </p:sp>
    </p:spTree>
    <p:extLst>
      <p:ext uri="{BB962C8B-B14F-4D97-AF65-F5344CB8AC3E}">
        <p14:creationId xmlns:p14="http://schemas.microsoft.com/office/powerpoint/2010/main" val="4127607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are now at the Measurement step in ERM, that of assessing and prioritizing the risks we identified. This also includes identifying or developing relevant indicators. Let’s define some of the terms used.</a:t>
            </a:r>
            <a:endParaRPr lang="en-US" dirty="0"/>
          </a:p>
        </p:txBody>
      </p:sp>
      <p:sp>
        <p:nvSpPr>
          <p:cNvPr id="4" name="Slide Number Placeholder 3"/>
          <p:cNvSpPr>
            <a:spLocks noGrp="1"/>
          </p:cNvSpPr>
          <p:nvPr>
            <p:ph type="sldNum" sz="quarter" idx="10"/>
          </p:nvPr>
        </p:nvSpPr>
        <p:spPr/>
        <p:txBody>
          <a:bodyPr/>
          <a:lstStyle/>
          <a:p>
            <a:fld id="{827C6447-1B4D-45BE-9757-26792DB656DC}" type="slidenum">
              <a:rPr lang="en-US" smtClean="0"/>
              <a:pPr/>
              <a:t>2</a:t>
            </a:fld>
            <a:endParaRPr lang="en-US" dirty="0"/>
          </a:p>
        </p:txBody>
      </p:sp>
    </p:spTree>
    <p:extLst>
      <p:ext uri="{BB962C8B-B14F-4D97-AF65-F5344CB8AC3E}">
        <p14:creationId xmlns:p14="http://schemas.microsoft.com/office/powerpoint/2010/main" val="4185694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lecture focuses mostly on definitions of a few key terms. There are many others. Use external resources to clarify your understanding.</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3</a:t>
            </a:fld>
            <a:endParaRPr lang="en-US" dirty="0"/>
          </a:p>
        </p:txBody>
      </p:sp>
    </p:spTree>
    <p:extLst>
      <p:ext uri="{BB962C8B-B14F-4D97-AF65-F5344CB8AC3E}">
        <p14:creationId xmlns:p14="http://schemas.microsoft.com/office/powerpoint/2010/main" val="3954723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Probability</a:t>
            </a:r>
            <a:r>
              <a:rPr lang="en-US" baseline="0" dirty="0"/>
              <a:t> and likelihood are often used interchangeable. For others, probability refers to statistical measure and likelihood is a surrogate for estimates. </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4</a:t>
            </a:fld>
            <a:endParaRPr lang="en-US" dirty="0"/>
          </a:p>
        </p:txBody>
      </p:sp>
    </p:spTree>
    <p:extLst>
      <p:ext uri="{BB962C8B-B14F-4D97-AF65-F5344CB8AC3E}">
        <p14:creationId xmlns:p14="http://schemas.microsoft.com/office/powerpoint/2010/main" val="1274059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96318CB-92D7-490D-99A6-C2DB46987000}" type="slidenum">
              <a:rPr lang="en-US" altLang="en-US" smtClean="0"/>
              <a:pPr eaLnBrk="1" hangingPunct="1">
                <a:spcBef>
                  <a:spcPct val="0"/>
                </a:spcBef>
              </a:pPr>
              <a:t>5</a:t>
            </a:fld>
            <a:endParaRPr lang="en-US" altLang="en-US" dirty="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r>
              <a:rPr lang="en-US" altLang="en-US" dirty="0"/>
              <a:t>Here is an example of a scale of probability</a:t>
            </a:r>
            <a:r>
              <a:rPr lang="en-US" altLang="en-US" baseline="0" dirty="0"/>
              <a:t> or likelihood that considers both the statistical probability and general prediction of likelihood.</a:t>
            </a:r>
            <a:r>
              <a:rPr lang="en-US" altLang="en-US" dirty="0"/>
              <a:t> Even where statistical analysis is done, it is frequently based on somewhat inexact measures. The</a:t>
            </a:r>
            <a:r>
              <a:rPr lang="en-US" altLang="en-US" baseline="0" dirty="0"/>
              <a:t> more historical data we have, the better, however, there can be a certain randomness in history. For example, the so called 1000 year floods in Colorado and the record breaking snow storms in the Boston area that exceeded even modern building codes for roof strength.</a:t>
            </a:r>
            <a:endParaRPr lang="en-US" altLang="en-US" dirty="0"/>
          </a:p>
        </p:txBody>
      </p:sp>
    </p:spTree>
    <p:extLst>
      <p:ext uri="{BB962C8B-B14F-4D97-AF65-F5344CB8AC3E}">
        <p14:creationId xmlns:p14="http://schemas.microsoft.com/office/powerpoint/2010/main" val="3582191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09850BD-96C7-4EE2-8925-11EC953CC12B}" type="slidenum">
              <a:rPr lang="en-US" altLang="en-US" smtClean="0"/>
              <a:pPr eaLnBrk="1" hangingPunct="1">
                <a:spcBef>
                  <a:spcPct val="0"/>
                </a:spcBef>
              </a:pPr>
              <a:t>6</a:t>
            </a:fld>
            <a:endParaRPr lang="en-US" altLang="en-US" dirty="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r>
              <a:rPr lang="en-US" altLang="en-US" dirty="0"/>
              <a:t>Let’s look at some specific measures of risk. One of the measurement dilemmas is determining the likelihood that a risk will occur or determining the frequency of possible risk events. For example, we have been talking about probability or likelihood of loss. Both can be expressed in cumulative frequency plots. The importance is that they can be used to allow comparison based on different levels of expected risk.</a:t>
            </a:r>
          </a:p>
        </p:txBody>
      </p:sp>
    </p:spTree>
    <p:extLst>
      <p:ext uri="{BB962C8B-B14F-4D97-AF65-F5344CB8AC3E}">
        <p14:creationId xmlns:p14="http://schemas.microsoft.com/office/powerpoint/2010/main" val="83307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or impact refer to the extend that an event</a:t>
            </a:r>
            <a:r>
              <a:rPr lang="en-US" baseline="0" dirty="0"/>
              <a:t> will affect an enterprise. The metrics used to calculate this may vary and may even include multiple considerations rather than a single one. For example, a data breach incur real financial losses in recovery costs or impact on share price, as well as reputational loss.</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7</a:t>
            </a:fld>
            <a:endParaRPr lang="en-US" dirty="0"/>
          </a:p>
        </p:txBody>
      </p:sp>
    </p:spTree>
    <p:extLst>
      <p:ext uri="{BB962C8B-B14F-4D97-AF65-F5344CB8AC3E}">
        <p14:creationId xmlns:p14="http://schemas.microsoft.com/office/powerpoint/2010/main" val="2461601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susceptible are we to a risk. Very large companies may not be as concerned about storm damage but a smaller enterprise could be crippled. A loss of our warehouse facility may be more critical before a peak retail period, than during a slow season.</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8</a:t>
            </a:fld>
            <a:endParaRPr lang="en-US" dirty="0"/>
          </a:p>
        </p:txBody>
      </p:sp>
    </p:spTree>
    <p:extLst>
      <p:ext uri="{BB962C8B-B14F-4D97-AF65-F5344CB8AC3E}">
        <p14:creationId xmlns:p14="http://schemas.microsoft.com/office/powerpoint/2010/main" val="1844939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length of time between the occurrence of a risk event and when it impacts the enterprise. As an example, the Sarbanes Oxley</a:t>
            </a:r>
            <a:r>
              <a:rPr lang="en-US" baseline="0" dirty="0"/>
              <a:t> </a:t>
            </a:r>
            <a:r>
              <a:rPr lang="en-US" dirty="0"/>
              <a:t>legislation</a:t>
            </a:r>
            <a:r>
              <a:rPr lang="en-US" baseline="0" dirty="0"/>
              <a:t> allowed companies many years before they had to prove compliance. Other legislation has been retroactive and required immediate responses. </a:t>
            </a:r>
            <a:endParaRPr lang="en-US" dirty="0"/>
          </a:p>
        </p:txBody>
      </p:sp>
      <p:sp>
        <p:nvSpPr>
          <p:cNvPr id="4" name="Slide Number Placeholder 3"/>
          <p:cNvSpPr>
            <a:spLocks noGrp="1"/>
          </p:cNvSpPr>
          <p:nvPr>
            <p:ph type="sldNum" sz="quarter" idx="10"/>
          </p:nvPr>
        </p:nvSpPr>
        <p:spPr/>
        <p:txBody>
          <a:bodyPr/>
          <a:lstStyle/>
          <a:p>
            <a:fld id="{E564724E-7CB4-4288-908A-97852378BB2E}" type="slidenum">
              <a:rPr lang="en-US" smtClean="0"/>
              <a:t>9</a:t>
            </a:fld>
            <a:endParaRPr lang="en-US" dirty="0"/>
          </a:p>
        </p:txBody>
      </p:sp>
    </p:spTree>
    <p:extLst>
      <p:ext uri="{BB962C8B-B14F-4D97-AF65-F5344CB8AC3E}">
        <p14:creationId xmlns:p14="http://schemas.microsoft.com/office/powerpoint/2010/main" val="2538771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solidFill>
                  <a:schemeClr val="tx1">
                    <a:lumMod val="65000"/>
                    <a:lumOff val="35000"/>
                  </a:schemeClr>
                </a:solidFill>
              </a:defRPr>
            </a:lvl1pPr>
          </a:lstStyle>
          <a:p>
            <a:r>
              <a:rPr lang="en-US"/>
              <a:t>Click to edit Master title style</a:t>
            </a:r>
            <a:endParaRPr lang="en-US" dirty="0"/>
          </a:p>
        </p:txBody>
      </p:sp>
      <p:sp>
        <p:nvSpPr>
          <p:cNvPr id="5" name="Footer Placeholder 4"/>
          <p:cNvSpPr>
            <a:spLocks noGrp="1"/>
          </p:cNvSpPr>
          <p:nvPr>
            <p:ph type="ftr" sz="quarter" idx="11"/>
          </p:nvPr>
        </p:nvSpPr>
        <p:spPr>
          <a:xfrm>
            <a:off x="1729489" y="6470704"/>
            <a:ext cx="4318283" cy="270772"/>
          </a:xfrm>
          <a:prstGeom prst="rect">
            <a:avLst/>
          </a:prstGeom>
        </p:spPr>
        <p:txBody>
          <a:bodyPr/>
          <a:lstStyle/>
          <a:p>
            <a:r>
              <a:rPr lang="en-US" dirty="0"/>
              <a:t>(c) M.L. Kaarst-Brown | Enterprise Risk Management</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2286" y="1"/>
            <a:ext cx="9141714"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extLst>
      <p:ext uri="{BB962C8B-B14F-4D97-AF65-F5344CB8AC3E}">
        <p14:creationId xmlns:p14="http://schemas.microsoft.com/office/powerpoint/2010/main" val="537187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solidFill>
                  <a:schemeClr val="tx1">
                    <a:lumMod val="65000"/>
                    <a:lumOff val="35000"/>
                  </a:schemeClr>
                </a:solidFill>
              </a:defRPr>
            </a:lvl1pPr>
          </a:lstStyle>
          <a:p>
            <a:r>
              <a:rPr lang="en-US" dirty="0"/>
              <a:t>Click to edit Master title style</a:t>
            </a:r>
          </a:p>
        </p:txBody>
      </p:sp>
      <p:sp>
        <p:nvSpPr>
          <p:cNvPr id="5" name="Footer Placeholder 4"/>
          <p:cNvSpPr>
            <a:spLocks noGrp="1"/>
          </p:cNvSpPr>
          <p:nvPr>
            <p:ph type="ftr" sz="quarter" idx="11"/>
          </p:nvPr>
        </p:nvSpPr>
        <p:spPr/>
        <p:txBody>
          <a:bodyPr/>
          <a:lstStyle/>
          <a:p>
            <a:r>
              <a:rPr lang="en-US" dirty="0"/>
              <a:t>(c) M.L. Kaarst-Brown | Enterprise Risk Management</a:t>
            </a:r>
          </a:p>
        </p:txBody>
      </p:sp>
      <p:sp>
        <p:nvSpPr>
          <p:cNvPr id="6" name="Slide Number Placeholder 5"/>
          <p:cNvSpPr>
            <a:spLocks noGrp="1"/>
          </p:cNvSpPr>
          <p:nvPr>
            <p:ph type="sldNum" sz="quarter" idx="12"/>
          </p:nvPr>
        </p:nvSpPr>
        <p:spPr/>
        <p:txBody>
          <a:bodyPr/>
          <a:lstStyle>
            <a:lvl1pPr>
              <a:defRPr sz="800">
                <a:solidFill>
                  <a:schemeClr val="bg1">
                    <a:lumMod val="65000"/>
                  </a:schemeClr>
                </a:solidFill>
                <a:latin typeface="Sherman Sans" pitchFamily="2" charset="0"/>
              </a:defRPr>
            </a:lvl1pPr>
          </a:lstStyle>
          <a:p>
            <a:fld id="{4FAB73BC-B049-4115-A692-8D63A059BFB8}"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2286" y="1"/>
            <a:ext cx="9141714"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5000" spc="200" baseline="0">
                <a:solidFill>
                  <a:schemeClr val="tx1">
                    <a:lumMod val="65000"/>
                    <a:lumOff val="35000"/>
                  </a:schemeClr>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9141714"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Footer Placeholder 5"/>
          <p:cNvSpPr>
            <a:spLocks noGrp="1"/>
          </p:cNvSpPr>
          <p:nvPr>
            <p:ph type="ftr" sz="quarter" idx="11"/>
          </p:nvPr>
        </p:nvSpPr>
        <p:spPr/>
        <p:txBody>
          <a:bodyPr/>
          <a:lstStyle/>
          <a:p>
            <a:r>
              <a:rPr lang="en-US" dirty="0"/>
              <a:t>(c) M.L. Kaarst-Brown | Enterprise Risk Management</a:t>
            </a:r>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729489" y="6470704"/>
            <a:ext cx="4318283" cy="270772"/>
          </a:xfrm>
          <a:prstGeom prst="rect">
            <a:avLst/>
          </a:prstGeom>
        </p:spPr>
        <p:txBody>
          <a:bodyPr/>
          <a:lstStyle/>
          <a:p>
            <a:r>
              <a:rPr lang="en-US" dirty="0"/>
              <a:t>(c) M.L. Kaarst-Brown | Enterprise Risk Management</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466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768095" y="2286000"/>
            <a:ext cx="3566160" cy="4023360"/>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729489" y="6470704"/>
            <a:ext cx="4318283" cy="270772"/>
          </a:xfrm>
          <a:prstGeom prst="rect">
            <a:avLst/>
          </a:prstGeom>
        </p:spPr>
        <p:txBody>
          <a:bodyPr/>
          <a:lstStyle>
            <a:lvl1pPr>
              <a:defRPr>
                <a:solidFill>
                  <a:schemeClr val="bg1">
                    <a:lumMod val="75000"/>
                  </a:schemeClr>
                </a:solidFill>
              </a:defRPr>
            </a:lvl1pPr>
          </a:lstStyle>
          <a:p>
            <a:r>
              <a:rPr lang="en-US" dirty="0"/>
              <a:t>(c) M.L. Kaarst-Brown | Enterprise Risk Management</a:t>
            </a:r>
          </a:p>
        </p:txBody>
      </p:sp>
      <p:sp>
        <p:nvSpPr>
          <p:cNvPr id="7" name="Slide Number Placeholder 6"/>
          <p:cNvSpPr>
            <a:spLocks noGrp="1"/>
          </p:cNvSpPr>
          <p:nvPr>
            <p:ph type="sldNum" sz="quarter" idx="12"/>
          </p:nvPr>
        </p:nvSpPr>
        <p:spPr/>
        <p:txBody>
          <a:bodyPr/>
          <a:lstStyle>
            <a:lvl1pPr>
              <a:defRPr sz="800">
                <a:solidFill>
                  <a:schemeClr val="bg1">
                    <a:lumMod val="65000"/>
                  </a:schemeClr>
                </a:solidFill>
                <a:latin typeface="Sherman Sans" pitchFamily="2"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697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rgbClr val="00B0F0"/>
                </a:solidFill>
                <a:latin typeface="Franklin Gothic Demi Cond"/>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rgbClr val="00B0F0"/>
                </a:solidFill>
                <a:latin typeface="Franklin Gothic Demi Cond"/>
                <a:ea typeface="+mn-ea"/>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3166" y="2967788"/>
            <a:ext cx="3566160" cy="3341572"/>
          </a:xfrm>
        </p:spPr>
        <p:txBody>
          <a:bodyPr/>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1729489" y="6470704"/>
            <a:ext cx="4318283" cy="270772"/>
          </a:xfrm>
          <a:prstGeom prst="rect">
            <a:avLst/>
          </a:prstGeom>
        </p:spPr>
        <p:txBody>
          <a:bodyPr/>
          <a:lstStyle/>
          <a:p>
            <a:r>
              <a:rPr lang="en-US" dirty="0"/>
              <a:t>(c) M.L. Kaarst-Brown | Enterprise Risk Management</a:t>
            </a:r>
          </a:p>
        </p:txBody>
      </p:sp>
      <p:sp>
        <p:nvSpPr>
          <p:cNvPr id="9" name="Slide Number Placeholder 8"/>
          <p:cNvSpPr>
            <a:spLocks noGrp="1"/>
          </p:cNvSpPr>
          <p:nvPr>
            <p:ph type="sldNum" sz="quarter" idx="12"/>
          </p:nvPr>
        </p:nvSpPr>
        <p:spPr/>
        <p:txBody>
          <a:bodyPr/>
          <a:lstStyle>
            <a:lvl1pPr>
              <a:defRPr sz="800">
                <a:solidFill>
                  <a:schemeClr val="bg1">
                    <a:lumMod val="65000"/>
                  </a:schemeClr>
                </a:solidFill>
                <a:latin typeface="Sherman Sans" pitchFamily="2"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09249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1729489" y="6470704"/>
            <a:ext cx="4318283" cy="270772"/>
          </a:xfrm>
          <a:prstGeom prst="rect">
            <a:avLst/>
          </a:prstGeom>
        </p:spPr>
        <p:txBody>
          <a:bodyPr/>
          <a:lstStyle/>
          <a:p>
            <a:r>
              <a:rPr lang="en-US" dirty="0"/>
              <a:t>(c) M.L. Kaarst-Brown | Enterprise Risk Management</a:t>
            </a:r>
          </a:p>
        </p:txBody>
      </p:sp>
      <p:sp>
        <p:nvSpPr>
          <p:cNvPr id="5" name="Slide Number Placeholder 4"/>
          <p:cNvSpPr>
            <a:spLocks noGrp="1"/>
          </p:cNvSpPr>
          <p:nvPr>
            <p:ph type="sldNum" sz="quarter" idx="12"/>
          </p:nvPr>
        </p:nvSpPr>
        <p:spPr/>
        <p:txBody>
          <a:bodyPr/>
          <a:lstStyle>
            <a:lvl1pPr>
              <a:defRPr sz="800">
                <a:solidFill>
                  <a:schemeClr val="bg1">
                    <a:lumMod val="65000"/>
                  </a:schemeClr>
                </a:solidFill>
                <a:latin typeface="Sherman Sans" pitchFamily="2"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3555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solidFill>
                  <a:schemeClr val="tx1">
                    <a:lumMod val="65000"/>
                    <a:lumOff val="3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lstStyle>
            <a:lvl1pPr marL="0" indent="0">
              <a:buNone/>
              <a:defRPr sz="2400">
                <a:solidFill>
                  <a:schemeClr val="tx1">
                    <a:lumMod val="65000"/>
                    <a:lumOff val="35000"/>
                  </a:schemeClr>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a:xfrm>
            <a:off x="1729489" y="6470704"/>
            <a:ext cx="4318283" cy="270772"/>
          </a:xfrm>
          <a:prstGeom prst="rect">
            <a:avLst/>
          </a:prstGeom>
        </p:spPr>
        <p:txBody>
          <a:bodyPr/>
          <a:lstStyle/>
          <a:p>
            <a:r>
              <a:rPr lang="en-US" dirty="0"/>
              <a:t>(c) M.L. Kaarst-Brown | Enterprise Risk Management</a:t>
            </a:r>
          </a:p>
        </p:txBody>
      </p:sp>
      <p:sp>
        <p:nvSpPr>
          <p:cNvPr id="7" name="Slide Number Placeholder 6"/>
          <p:cNvSpPr>
            <a:spLocks noGrp="1"/>
          </p:cNvSpPr>
          <p:nvPr>
            <p:ph type="sldNum" sz="quarter" idx="12"/>
          </p:nvPr>
        </p:nvSpPr>
        <p:spPr/>
        <p:txBody>
          <a:bodyPr/>
          <a:lstStyle>
            <a:lvl1pPr>
              <a:defRPr sz="800">
                <a:latin typeface="Sherman Sans" pitchFamily="2"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7280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solidFill>
                  <a:schemeClr val="tx1">
                    <a:lumMod val="65000"/>
                    <a:lumOff val="3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6" name="Footer Placeholder 5"/>
          <p:cNvSpPr>
            <a:spLocks noGrp="1"/>
          </p:cNvSpPr>
          <p:nvPr>
            <p:ph type="ftr" sz="quarter" idx="11"/>
          </p:nvPr>
        </p:nvSpPr>
        <p:spPr>
          <a:xfrm>
            <a:off x="1729489" y="6470704"/>
            <a:ext cx="4318283" cy="270772"/>
          </a:xfrm>
          <a:prstGeom prst="rect">
            <a:avLst/>
          </a:prstGeom>
        </p:spPr>
        <p:txBody>
          <a:bodyPr/>
          <a:lstStyle/>
          <a:p>
            <a:r>
              <a:rPr lang="en-US" dirty="0"/>
              <a:t>(c) M.L. Kaarst-Brown | Enterprise Risk Management</a:t>
            </a:r>
          </a:p>
        </p:txBody>
      </p:sp>
      <p:sp>
        <p:nvSpPr>
          <p:cNvPr id="7" name="Slide Number Placeholder 6"/>
          <p:cNvSpPr>
            <a:spLocks noGrp="1"/>
          </p:cNvSpPr>
          <p:nvPr>
            <p:ph type="sldNum" sz="quarter" idx="12"/>
          </p:nvPr>
        </p:nvSpPr>
        <p:spPr/>
        <p:txBody>
          <a:bodyPr/>
          <a:lstStyle>
            <a:lvl1pPr>
              <a:defRPr sz="800">
                <a:solidFill>
                  <a:schemeClr val="bg1">
                    <a:lumMod val="65000"/>
                  </a:schemeClr>
                </a:solidFill>
                <a:latin typeface="Sherman Sans" pitchFamily="2" charset="0"/>
              </a:defRPr>
            </a:lvl1pPr>
          </a:lstStyle>
          <a:p>
            <a:fld id="{867E5644-1E61-4311-A31E-84CB9C7AA8A9}"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extLst>
      <p:ext uri="{BB962C8B-B14F-4D97-AF65-F5344CB8AC3E}">
        <p14:creationId xmlns:p14="http://schemas.microsoft.com/office/powerpoint/2010/main" val="97953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729489" y="6470704"/>
            <a:ext cx="4318283" cy="270772"/>
          </a:xfrm>
          <a:prstGeom prst="rect">
            <a:avLst/>
          </a:prstGeom>
        </p:spPr>
        <p:txBody>
          <a:bodyPr/>
          <a:lstStyle/>
          <a:p>
            <a:r>
              <a:rPr lang="en-US" dirty="0"/>
              <a:t>(c) M.L. Kaarst-Brown | Enterprise Risk Management</a:t>
            </a:r>
          </a:p>
        </p:txBody>
      </p:sp>
      <p:sp>
        <p:nvSpPr>
          <p:cNvPr id="6" name="Slide Number Placeholder 5"/>
          <p:cNvSpPr>
            <a:spLocks noGrp="1"/>
          </p:cNvSpPr>
          <p:nvPr>
            <p:ph type="sldNum" sz="quarter" idx="12"/>
          </p:nvPr>
        </p:nvSpPr>
        <p:spPr/>
        <p:txBody>
          <a:bodyPr/>
          <a:lstStyle>
            <a:lvl1pPr>
              <a:defRPr sz="800">
                <a:solidFill>
                  <a:schemeClr val="bg1">
                    <a:lumMod val="65000"/>
                  </a:schemeClr>
                </a:solidFill>
                <a:latin typeface="Sherman Sans" pitchFamily="2"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970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lvl1pPr>
              <a:defRPr>
                <a:solidFill>
                  <a:schemeClr val="tx1">
                    <a:lumMod val="65000"/>
                    <a:lumOff val="35000"/>
                  </a:schemeClr>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lvl1pPr marL="0" indent="0">
              <a:buNone/>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1729489" y="6470704"/>
            <a:ext cx="4318283" cy="270772"/>
          </a:xfrm>
          <a:prstGeom prst="rect">
            <a:avLst/>
          </a:prstGeom>
        </p:spPr>
        <p:txBody>
          <a:bodyPr/>
          <a:lstStyle/>
          <a:p>
            <a:r>
              <a:rPr lang="en-US" dirty="0"/>
              <a:t>(c) M.L. Kaarst-Brown | Enterprise Risk Management</a:t>
            </a:r>
          </a:p>
        </p:txBody>
      </p:sp>
      <p:sp>
        <p:nvSpPr>
          <p:cNvPr id="6" name="Slide Number Placeholder 5"/>
          <p:cNvSpPr>
            <a:spLocks noGrp="1"/>
          </p:cNvSpPr>
          <p:nvPr>
            <p:ph type="sldNum" sz="quarter" idx="12"/>
          </p:nvPr>
        </p:nvSpPr>
        <p:spPr/>
        <p:txBody>
          <a:bodyPr/>
          <a:lstStyle>
            <a:lvl1pPr>
              <a:defRPr sz="800">
                <a:solidFill>
                  <a:schemeClr val="bg1">
                    <a:lumMod val="65000"/>
                  </a:schemeClr>
                </a:solidFill>
                <a:latin typeface="Sherman Sans" pitchFamily="2" charset="0"/>
              </a:defRPr>
            </a:lvl1pPr>
          </a:lstStyle>
          <a:p>
            <a:fld id="{4FAB73BC-B049-4115-A692-8D63A059BFB8}" type="slidenum">
              <a:rPr lang="en-US" smtClean="0"/>
              <a:pPr/>
              <a:t>‹#›</a:t>
            </a:fld>
            <a:endParaRPr lang="en-US" dirty="0"/>
          </a:p>
        </p:txBody>
      </p:sp>
      <p:cxnSp>
        <p:nvCxnSpPr>
          <p:cNvPr id="7" name="Straight Connector 6"/>
          <p:cNvCxnSpPr/>
          <p:nvPr/>
        </p:nvCxnSpPr>
        <p:spPr>
          <a:xfrm rot="5400000" flipV="1">
            <a:off x="7543800" y="173563"/>
            <a:ext cx="0" cy="685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684" y="6341455"/>
            <a:ext cx="2200189" cy="529270"/>
          </a:xfrm>
          <a:prstGeom prst="rect">
            <a:avLst/>
          </a:prstGeom>
        </p:spPr>
      </p:pic>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02684" y="6341455"/>
            <a:ext cx="2200189" cy="529270"/>
          </a:xfrm>
          <a:prstGeom prst="rect">
            <a:avLst/>
          </a:prstGeom>
        </p:spPr>
      </p:pic>
    </p:spTree>
    <p:extLst>
      <p:ext uri="{BB962C8B-B14F-4D97-AF65-F5344CB8AC3E}">
        <p14:creationId xmlns:p14="http://schemas.microsoft.com/office/powerpoint/2010/main" val="23864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607944"/>
            <a:ext cx="7290054" cy="13511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187388"/>
            <a:ext cx="7290055" cy="4121972"/>
          </a:xfrm>
          <a:prstGeom prst="rect">
            <a:avLst/>
          </a:prstGeom>
        </p:spPr>
        <p:txBody>
          <a:bodyPr vert="horz" lIns="45720" tIns="45720" rIns="4572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169375" y="6470704"/>
            <a:ext cx="833309" cy="274320"/>
          </a:xfrm>
          <a:prstGeom prst="rect">
            <a:avLst/>
          </a:prstGeom>
        </p:spPr>
        <p:txBody>
          <a:bodyPr vert="horz" lIns="91440" tIns="45720" rIns="91440" bIns="45720" rtlCol="0" anchor="ctr"/>
          <a:lstStyle>
            <a:lvl1pPr algn="l">
              <a:defRPr sz="800">
                <a:solidFill>
                  <a:schemeClr val="bg1">
                    <a:lumMod val="65000"/>
                  </a:schemeClr>
                </a:solidFill>
                <a:latin typeface="Sherman Sans" pitchFamily="2" charset="0"/>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58055" y="6328730"/>
            <a:ext cx="2200189" cy="529270"/>
          </a:xfrm>
          <a:prstGeom prst="rect">
            <a:avLst/>
          </a:prstGeom>
        </p:spPr>
      </p:pic>
      <p:sp>
        <p:nvSpPr>
          <p:cNvPr id="4" name="Footer Placeholder 3"/>
          <p:cNvSpPr>
            <a:spLocks noGrp="1"/>
          </p:cNvSpPr>
          <p:nvPr>
            <p:ph type="ftr" sz="quarter" idx="3"/>
          </p:nvPr>
        </p:nvSpPr>
        <p:spPr>
          <a:xfrm>
            <a:off x="2770631" y="6459413"/>
            <a:ext cx="3398744" cy="267904"/>
          </a:xfrm>
          <a:prstGeom prst="rect">
            <a:avLst/>
          </a:prstGeom>
        </p:spPr>
        <p:txBody>
          <a:bodyPr vert="horz" lIns="91440" tIns="45720" rIns="91440" bIns="45720" rtlCol="0" anchor="ctr"/>
          <a:lstStyle>
            <a:lvl1pPr algn="r">
              <a:defRPr sz="800" cap="all" baseline="0">
                <a:solidFill>
                  <a:schemeClr val="bg1">
                    <a:lumMod val="75000"/>
                  </a:schemeClr>
                </a:solidFill>
                <a:latin typeface="Sherman Sans" pitchFamily="2" charset="0"/>
              </a:defRPr>
            </a:lvl1pPr>
          </a:lstStyle>
          <a:p>
            <a:r>
              <a:rPr lang="en-US" dirty="0"/>
              <a:t>(c) M.L. Kaarst-Brown | Enterprise Risk Management</a:t>
            </a:r>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958055" y="6328730"/>
            <a:ext cx="2200189" cy="529270"/>
          </a:xfrm>
          <a:prstGeom prst="rect">
            <a:avLst/>
          </a:prstGeom>
        </p:spPr>
      </p:pic>
    </p:spTree>
    <p:extLst>
      <p:ext uri="{BB962C8B-B14F-4D97-AF65-F5344CB8AC3E}">
        <p14:creationId xmlns:p14="http://schemas.microsoft.com/office/powerpoint/2010/main" val="220911586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49" r:id="rId10"/>
    <p:sldLayoutId id="2147483660" r:id="rId11"/>
  </p:sldLayoutIdLst>
  <p:hf hdr="0" dt="0"/>
  <p:txStyles>
    <p:titleStyle>
      <a:lvl1pPr algn="l" defTabSz="914400" rtl="0" eaLnBrk="1" latinLnBrk="0" hangingPunct="1">
        <a:lnSpc>
          <a:spcPct val="80000"/>
        </a:lnSpc>
        <a:spcBef>
          <a:spcPct val="0"/>
        </a:spcBef>
        <a:buNone/>
        <a:defRPr sz="4000" kern="1200" cap="all" spc="100" baseline="0">
          <a:solidFill>
            <a:schemeClr val="tx1">
              <a:lumMod val="65000"/>
              <a:lumOff val="35000"/>
            </a:schemeClr>
          </a:solidFill>
          <a:latin typeface="Franklin Gothic Demi Cond"/>
          <a:ea typeface="+mj-ea"/>
          <a:cs typeface="Franklin Gothic Demi Cond"/>
        </a:defRPr>
      </a:lvl1pPr>
    </p:titleStyle>
    <p:bodyStyle>
      <a:lvl1pPr marL="0" indent="0" algn="l" defTabSz="914400" rtl="0" eaLnBrk="1" latinLnBrk="0" hangingPunct="1">
        <a:lnSpc>
          <a:spcPct val="100000"/>
        </a:lnSpc>
        <a:spcBef>
          <a:spcPts val="600"/>
        </a:spcBef>
        <a:spcAft>
          <a:spcPts val="0"/>
        </a:spcAft>
        <a:buClr>
          <a:schemeClr val="accent1"/>
        </a:buClr>
        <a:buSzPct val="100000"/>
        <a:buFont typeface="Arial" panose="020B0604020202020204" pitchFamily="34" charset="0"/>
        <a:buNone/>
        <a:defRPr sz="24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6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6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16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21276" y="4960137"/>
            <a:ext cx="5850924" cy="1463040"/>
          </a:xfrm>
        </p:spPr>
        <p:txBody>
          <a:bodyPr>
            <a:normAutofit/>
          </a:bodyPr>
          <a:lstStyle/>
          <a:p>
            <a:r>
              <a:rPr lang="en-US" sz="4000" i="1" dirty="0"/>
              <a:t>Risk Measurement vocabulary</a:t>
            </a:r>
          </a:p>
        </p:txBody>
      </p:sp>
      <p:sp>
        <p:nvSpPr>
          <p:cNvPr id="2" name="Footer Placeholder 1"/>
          <p:cNvSpPr>
            <a:spLocks noGrp="1"/>
          </p:cNvSpPr>
          <p:nvPr>
            <p:ph type="ftr" sz="quarter" idx="11"/>
          </p:nvPr>
        </p:nvSpPr>
        <p:spPr/>
        <p:txBody>
          <a:bodyPr/>
          <a:lstStyle/>
          <a:p>
            <a:r>
              <a:rPr lang="en-US" dirty="0"/>
              <a:t>(c) M.L. Kaarst-Brown | Enterprise Risk Management</a:t>
            </a:r>
          </a:p>
        </p:txBody>
      </p:sp>
      <p:sp>
        <p:nvSpPr>
          <p:cNvPr id="5" name="Slide Number Placeholder 4"/>
          <p:cNvSpPr>
            <a:spLocks noGrp="1"/>
          </p:cNvSpPr>
          <p:nvPr>
            <p:ph type="sldNum" sz="quarter" idx="12"/>
          </p:nvPr>
        </p:nvSpPr>
        <p:spPr/>
        <p:txBody>
          <a:bodyPr/>
          <a:lstStyle/>
          <a:p>
            <a:fld id="{4FAB73BC-B049-4115-A692-8D63A059BFB8}" type="slidenum">
              <a:rPr lang="en-US" smtClean="0"/>
              <a:t>1</a:t>
            </a:fld>
            <a:endParaRPr lang="en-US" dirty="0"/>
          </a:p>
        </p:txBody>
      </p:sp>
      <p:pic>
        <p:nvPicPr>
          <p:cNvPr id="8" name="Picture Placeholder 7" descr="&lt;strong&gt;vocabulary&lt;/strong&gt;.jpg"/>
          <p:cNvPicPr>
            <a:picLocks noGrp="1" noChangeAspect="1"/>
          </p:cNvPicPr>
          <p:nvPr>
            <p:ph type="pic" idx="13"/>
          </p:nvPr>
        </p:nvPicPr>
        <p:blipFill>
          <a:blip r:embed="rId3">
            <a:extLst>
              <a:ext uri="{28A0092B-C50C-407E-A947-70E740481C1C}">
                <a14:useLocalDpi xmlns:a14="http://schemas.microsoft.com/office/drawing/2010/main" val="0"/>
              </a:ext>
            </a:extLst>
          </a:blip>
          <a:srcRect t="13735" b="13735"/>
          <a:stretch>
            <a:fillRect/>
          </a:stretch>
        </p:blipFill>
        <p:spPr/>
      </p:pic>
      <p:pic>
        <p:nvPicPr>
          <p:cNvPr id="6" name="Picture 5" descr="buildingvocabularyiseasy - Vocbulary Activitie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0500" y="2924175"/>
            <a:ext cx="1143000" cy="1009650"/>
          </a:xfrm>
          <a:prstGeom prst="rect">
            <a:avLst/>
          </a:prstGeom>
        </p:spPr>
      </p:pic>
    </p:spTree>
    <p:extLst>
      <p:ext uri="{BB962C8B-B14F-4D97-AF65-F5344CB8AC3E}">
        <p14:creationId xmlns:p14="http://schemas.microsoft.com/office/powerpoint/2010/main" val="4251287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a:t>
            </a:r>
          </a:p>
        </p:txBody>
      </p:sp>
      <p:sp>
        <p:nvSpPr>
          <p:cNvPr id="3" name="Content Placeholder 2"/>
          <p:cNvSpPr>
            <a:spLocks noGrp="1"/>
          </p:cNvSpPr>
          <p:nvPr>
            <p:ph idx="1"/>
          </p:nvPr>
        </p:nvSpPr>
        <p:spPr/>
        <p:txBody>
          <a:bodyPr>
            <a:normAutofit/>
          </a:bodyPr>
          <a:lstStyle/>
          <a:p>
            <a:r>
              <a:rPr lang="en-US" dirty="0"/>
              <a:t>Rate of change in probability/likelihood</a:t>
            </a:r>
          </a:p>
          <a:p>
            <a:endParaRPr lang="en-US" dirty="0"/>
          </a:p>
          <a:p>
            <a:r>
              <a:rPr lang="en-US" dirty="0"/>
              <a:t>The volatility of a risk may vary based on contributing factors or root causes</a:t>
            </a:r>
          </a:p>
          <a:p>
            <a:pPr lvl="1"/>
            <a:r>
              <a:rPr lang="en-US" dirty="0"/>
              <a:t>E.g. Likelihood of loss/gain in stock portfolio changes due to market uncertainty before or after elections, war or legislative uncertainty</a:t>
            </a:r>
          </a:p>
          <a:p>
            <a:endParaRPr lang="en-US" dirty="0"/>
          </a:p>
          <a:p>
            <a:pPr lvl="1"/>
            <a:endParaRPr lang="en-US" sz="2400" dirty="0"/>
          </a:p>
          <a:p>
            <a:endParaRPr lang="en-US" dirty="0"/>
          </a:p>
        </p:txBody>
      </p:sp>
      <p:sp>
        <p:nvSpPr>
          <p:cNvPr id="4" name="Footer Placeholder 3"/>
          <p:cNvSpPr>
            <a:spLocks noGrp="1"/>
          </p:cNvSpPr>
          <p:nvPr>
            <p:ph type="ftr" sz="quarter" idx="11"/>
          </p:nvPr>
        </p:nvSpPr>
        <p:spPr/>
        <p:txBody>
          <a:bodyPr/>
          <a:lstStyle/>
          <a:p>
            <a:r>
              <a:rPr lang="en-US" dirty="0"/>
              <a:t>(c) M.L. Kaarst-Brown | Enterprise Risk Management</a:t>
            </a:r>
          </a:p>
        </p:txBody>
      </p:sp>
      <p:sp>
        <p:nvSpPr>
          <p:cNvPr id="5" name="Slide Number Placeholder 4"/>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123763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Risk Formula</a:t>
            </a:r>
          </a:p>
        </p:txBody>
      </p:sp>
      <p:sp>
        <p:nvSpPr>
          <p:cNvPr id="3" name="Content Placeholder 2"/>
          <p:cNvSpPr>
            <a:spLocks noGrp="1"/>
          </p:cNvSpPr>
          <p:nvPr>
            <p:ph idx="1"/>
          </p:nvPr>
        </p:nvSpPr>
        <p:spPr>
          <a:xfrm>
            <a:off x="768096" y="1680519"/>
            <a:ext cx="7290055" cy="4628841"/>
          </a:xfrm>
        </p:spPr>
        <p:txBody>
          <a:bodyPr>
            <a:normAutofit lnSpcReduction="10000"/>
          </a:bodyPr>
          <a:lstStyle/>
          <a:p>
            <a:r>
              <a:rPr lang="en-US" dirty="0"/>
              <a:t>Risk = Probability X Loss or </a:t>
            </a:r>
            <a:r>
              <a:rPr lang="en-US" sz="2400" dirty="0"/>
              <a:t>R = P x L</a:t>
            </a:r>
          </a:p>
          <a:p>
            <a:pPr lvl="1"/>
            <a:endParaRPr lang="en-US" dirty="0"/>
          </a:p>
          <a:p>
            <a:r>
              <a:rPr lang="en-US" dirty="0"/>
              <a:t>Example:</a:t>
            </a:r>
          </a:p>
          <a:p>
            <a:pPr lvl="1"/>
            <a:r>
              <a:rPr lang="en-US" dirty="0"/>
              <a:t>Annual probability of event equals .05</a:t>
            </a:r>
          </a:p>
          <a:p>
            <a:pPr lvl="1"/>
            <a:r>
              <a:rPr lang="en-US" dirty="0"/>
              <a:t>Inherent risk calculated at $1,000,000 each year</a:t>
            </a:r>
          </a:p>
          <a:p>
            <a:pPr lvl="2"/>
            <a:r>
              <a:rPr lang="en-US" sz="2000" dirty="0"/>
              <a:t>Risk = (P) .05 x (L) $1,000,000</a:t>
            </a:r>
          </a:p>
          <a:p>
            <a:pPr lvl="2"/>
            <a:r>
              <a:rPr lang="en-US" sz="2000" dirty="0"/>
              <a:t>Risk = $ 50,000</a:t>
            </a:r>
          </a:p>
          <a:p>
            <a:pPr lvl="2"/>
            <a:endParaRPr lang="en-US" dirty="0"/>
          </a:p>
          <a:p>
            <a:pPr lvl="1"/>
            <a:r>
              <a:rPr lang="en-US" dirty="0"/>
              <a:t>If insurance costs $10,000 a year, would you feel this was a justified expense to transfer the loss</a:t>
            </a:r>
          </a:p>
          <a:p>
            <a:pPr lvl="1"/>
            <a:r>
              <a:rPr lang="en-US" dirty="0"/>
              <a:t>If this inherent risk could be mitigated to reduce the probability to .01 annually, then how much would you be willing to spend to mitigate and transfer/insure?</a:t>
            </a:r>
          </a:p>
        </p:txBody>
      </p:sp>
      <p:sp>
        <p:nvSpPr>
          <p:cNvPr id="4" name="Footer Placeholder 3"/>
          <p:cNvSpPr>
            <a:spLocks noGrp="1"/>
          </p:cNvSpPr>
          <p:nvPr>
            <p:ph type="ftr" sz="quarter" idx="11"/>
          </p:nvPr>
        </p:nvSpPr>
        <p:spPr/>
        <p:txBody>
          <a:bodyPr/>
          <a:lstStyle/>
          <a:p>
            <a:r>
              <a:rPr lang="en-US" dirty="0"/>
              <a:t>(c) M.L. Kaarst-Brown | Enterprise Risk Management</a:t>
            </a:r>
          </a:p>
        </p:txBody>
      </p:sp>
      <p:sp>
        <p:nvSpPr>
          <p:cNvPr id="5" name="Slide Number Placeholder 4"/>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99418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Inherent Risk</a:t>
            </a:r>
          </a:p>
        </p:txBody>
      </p:sp>
      <p:sp>
        <p:nvSpPr>
          <p:cNvPr id="3" name="Content Placeholder 2"/>
          <p:cNvSpPr>
            <a:spLocks noGrp="1"/>
          </p:cNvSpPr>
          <p:nvPr>
            <p:ph idx="1"/>
          </p:nvPr>
        </p:nvSpPr>
        <p:spPr>
          <a:xfrm>
            <a:off x="768096" y="2084832"/>
            <a:ext cx="7290055" cy="4224528"/>
          </a:xfrm>
        </p:spPr>
        <p:txBody>
          <a:bodyPr>
            <a:normAutofit/>
          </a:bodyPr>
          <a:lstStyle/>
          <a:p>
            <a:r>
              <a:rPr lang="en-US" dirty="0"/>
              <a:t>The risk exposure of an event prior to consideration of any controls or mitigation efforts</a:t>
            </a:r>
          </a:p>
          <a:p>
            <a:r>
              <a:rPr lang="en-US" dirty="0"/>
              <a:t>Typically assessed along multiple attributes, e.g.</a:t>
            </a:r>
          </a:p>
          <a:p>
            <a:pPr lvl="1"/>
            <a:r>
              <a:rPr lang="en-US" sz="2400" dirty="0"/>
              <a:t>Probability/Likelihood</a:t>
            </a:r>
          </a:p>
          <a:p>
            <a:pPr lvl="1"/>
            <a:r>
              <a:rPr lang="en-US" sz="2400" dirty="0"/>
              <a:t>Impact </a:t>
            </a:r>
          </a:p>
          <a:p>
            <a:pPr lvl="1"/>
            <a:r>
              <a:rPr lang="en-US" sz="2400" dirty="0"/>
              <a:t>Vulnerability</a:t>
            </a:r>
          </a:p>
          <a:p>
            <a:pPr lvl="1"/>
            <a:r>
              <a:rPr lang="en-US" sz="2400" dirty="0"/>
              <a:t>Speed of Onset </a:t>
            </a:r>
          </a:p>
          <a:p>
            <a:pPr lvl="1"/>
            <a:r>
              <a:rPr lang="en-US" sz="2400" dirty="0"/>
              <a:t>Velocity</a:t>
            </a:r>
          </a:p>
        </p:txBody>
      </p:sp>
      <p:sp>
        <p:nvSpPr>
          <p:cNvPr id="4" name="Footer Placeholder 3"/>
          <p:cNvSpPr>
            <a:spLocks noGrp="1"/>
          </p:cNvSpPr>
          <p:nvPr>
            <p:ph type="ftr" sz="quarter" idx="11"/>
          </p:nvPr>
        </p:nvSpPr>
        <p:spPr/>
        <p:txBody>
          <a:bodyPr/>
          <a:lstStyle/>
          <a:p>
            <a:r>
              <a:rPr lang="en-US" dirty="0"/>
              <a:t>(c) M.L. Kaarst-Brown | Enterprise Risk Management</a:t>
            </a:r>
          </a:p>
        </p:txBody>
      </p:sp>
      <p:sp>
        <p:nvSpPr>
          <p:cNvPr id="5" name="Slide Number Placeholder 4"/>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71373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3200" dirty="0"/>
              <a:t>Example: Probability of Delay in Project</a:t>
            </a:r>
          </a:p>
        </p:txBody>
      </p:sp>
      <p:sp>
        <p:nvSpPr>
          <p:cNvPr id="8" name="Content Placeholder 7"/>
          <p:cNvSpPr>
            <a:spLocks noGrp="1"/>
          </p:cNvSpPr>
          <p:nvPr>
            <p:ph idx="1"/>
          </p:nvPr>
        </p:nvSpPr>
        <p:spPr/>
        <p:txBody>
          <a:bodyPr/>
          <a:lstStyle/>
          <a:p>
            <a:r>
              <a:rPr lang="en-US" altLang="en-US" dirty="0"/>
              <a:t>E.G.: Risk Value of a Delay due to “Attitude of Local Government toward Pipeline Construction”</a:t>
            </a:r>
          </a:p>
          <a:p>
            <a:pPr lvl="2"/>
            <a:r>
              <a:rPr lang="en-US" altLang="en-US" sz="2000" dirty="0"/>
              <a:t>What is the </a:t>
            </a:r>
            <a:r>
              <a:rPr lang="en-US" altLang="en-US" sz="2000" b="1" dirty="0"/>
              <a:t>probability</a:t>
            </a:r>
            <a:r>
              <a:rPr lang="en-US" altLang="en-US" sz="2000" dirty="0"/>
              <a:t> that local government will delay approval of security protocol or new pipeline construction? (ProbDelay)</a:t>
            </a:r>
          </a:p>
          <a:p>
            <a:pPr lvl="2"/>
            <a:r>
              <a:rPr lang="en-US" altLang="en-US" sz="2000" dirty="0"/>
              <a:t>What is likely </a:t>
            </a:r>
            <a:r>
              <a:rPr lang="en-US" altLang="en-US" sz="2000" b="1" dirty="0"/>
              <a:t>length of time </a:t>
            </a:r>
            <a:r>
              <a:rPr lang="en-US" altLang="en-US" sz="2000" dirty="0"/>
              <a:t>of any delay in months (vulnerability)? (LengthDMth)</a:t>
            </a:r>
          </a:p>
          <a:p>
            <a:pPr lvl="2"/>
            <a:r>
              <a:rPr lang="en-US" altLang="en-US" sz="2000" dirty="0"/>
              <a:t>What is </a:t>
            </a:r>
            <a:r>
              <a:rPr lang="en-US" altLang="en-US" sz="2000" b="1" dirty="0"/>
              <a:t>cost per unit time (loss) </a:t>
            </a:r>
            <a:r>
              <a:rPr lang="en-US" altLang="en-US" sz="2000" dirty="0"/>
              <a:t>of delay? (CostD)</a:t>
            </a:r>
          </a:p>
          <a:p>
            <a:r>
              <a:rPr lang="en-US" altLang="en-US" dirty="0">
                <a:solidFill>
                  <a:srgbClr val="F32401"/>
                </a:solidFill>
              </a:rPr>
              <a:t>= (ProbDelay) x (LengthDMth) x (CostD)</a:t>
            </a:r>
          </a:p>
          <a:p>
            <a:endParaRPr lang="en-US" dirty="0"/>
          </a:p>
        </p:txBody>
      </p:sp>
      <p:sp>
        <p:nvSpPr>
          <p:cNvPr id="5" name="Footer Placeholder 4"/>
          <p:cNvSpPr>
            <a:spLocks noGrp="1"/>
          </p:cNvSpPr>
          <p:nvPr>
            <p:ph type="ftr" sz="quarter" idx="11"/>
          </p:nvPr>
        </p:nvSpPr>
        <p:spPr/>
        <p:txBody>
          <a:bodyPr/>
          <a:lstStyle/>
          <a:p>
            <a:pPr>
              <a:defRPr/>
            </a:pPr>
            <a:r>
              <a:rPr lang="en-US" altLang="en-US" dirty="0"/>
              <a:t>(c) M.L. Kaarst-Brown | Enterprise Risk Management</a:t>
            </a:r>
          </a:p>
        </p:txBody>
      </p:sp>
      <p:sp>
        <p:nvSpPr>
          <p:cNvPr id="6" name="Slide Number Placeholder 5"/>
          <p:cNvSpPr>
            <a:spLocks noGrp="1"/>
          </p:cNvSpPr>
          <p:nvPr>
            <p:ph type="sldNum" sz="quarter" idx="12"/>
          </p:nvPr>
        </p:nvSpPr>
        <p:spPr/>
        <p:txBody>
          <a:bodyPr/>
          <a:lstStyle/>
          <a:p>
            <a:pPr>
              <a:defRPr/>
            </a:pPr>
            <a:fld id="{F44F300D-B213-4173-A8A1-FB1E57660254}" type="slidenum">
              <a:rPr lang="en-US" altLang="en-US" smtClean="0"/>
              <a:pPr>
                <a:defRPr/>
              </a:pPr>
              <a:t>13</a:t>
            </a:fld>
            <a:endParaRPr lang="en-US" altLang="en-US" dirty="0"/>
          </a:p>
        </p:txBody>
      </p:sp>
    </p:spTree>
    <p:extLst>
      <p:ext uri="{BB962C8B-B14F-4D97-AF65-F5344CB8AC3E}">
        <p14:creationId xmlns:p14="http://schemas.microsoft.com/office/powerpoint/2010/main" val="3669703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sz="4400" dirty="0"/>
              <a:t>What is a Risk Model?</a:t>
            </a:r>
          </a:p>
        </p:txBody>
      </p:sp>
      <p:sp>
        <p:nvSpPr>
          <p:cNvPr id="9220" name="Rectangle 3"/>
          <p:cNvSpPr>
            <a:spLocks noGrp="1" noChangeArrowheads="1"/>
          </p:cNvSpPr>
          <p:nvPr>
            <p:ph idx="1"/>
          </p:nvPr>
        </p:nvSpPr>
        <p:spPr>
          <a:xfrm>
            <a:off x="768097" y="1828800"/>
            <a:ext cx="7819849" cy="4480560"/>
          </a:xfrm>
        </p:spPr>
        <p:txBody>
          <a:bodyPr>
            <a:noAutofit/>
          </a:bodyPr>
          <a:lstStyle/>
          <a:p>
            <a:pPr marL="231775" indent="-231775" eaLnBrk="1" hangingPunct="1">
              <a:lnSpc>
                <a:spcPct val="90000"/>
              </a:lnSpc>
            </a:pPr>
            <a:r>
              <a:rPr lang="en-US" altLang="en-US" dirty="0"/>
              <a:t>Webster’s dictionary provides two relevant descriptions of a model</a:t>
            </a:r>
          </a:p>
          <a:p>
            <a:pPr marL="405511" lvl="1" indent="-231775">
              <a:lnSpc>
                <a:spcPct val="90000"/>
              </a:lnSpc>
            </a:pPr>
            <a:r>
              <a:rPr lang="en-US" altLang="en-US" dirty="0"/>
              <a:t>A description or analogy used to help visualize something that can be directly observed</a:t>
            </a:r>
          </a:p>
          <a:p>
            <a:pPr marL="405511" lvl="1" indent="-231775">
              <a:lnSpc>
                <a:spcPct val="90000"/>
              </a:lnSpc>
            </a:pPr>
            <a:r>
              <a:rPr lang="en-US" altLang="en-US" dirty="0"/>
              <a:t>A system of postulates, data, and inferences presented as a mathematical description of an entity or state of affairs</a:t>
            </a:r>
          </a:p>
          <a:p>
            <a:r>
              <a:rPr lang="en-US" altLang="en-US" dirty="0"/>
              <a:t>A Risk Model is therefore either</a:t>
            </a:r>
          </a:p>
          <a:p>
            <a:pPr lvl="1"/>
            <a:r>
              <a:rPr lang="en-US" altLang="en-US" dirty="0"/>
              <a:t> A verbal description, or </a:t>
            </a:r>
          </a:p>
          <a:p>
            <a:pPr lvl="1"/>
            <a:r>
              <a:rPr lang="en-US" altLang="en-US" dirty="0"/>
              <a:t> A mathematical description that helps us “visualize risk”</a:t>
            </a:r>
          </a:p>
          <a:p>
            <a:r>
              <a:rPr lang="en-US" altLang="en-US" dirty="0"/>
              <a:t>Benefits of risk models </a:t>
            </a:r>
          </a:p>
          <a:p>
            <a:pPr lvl="1"/>
            <a:r>
              <a:rPr lang="en-US" altLang="en-US" dirty="0"/>
              <a:t>Forces participants to agree on what the question is to be answered</a:t>
            </a:r>
          </a:p>
          <a:p>
            <a:pPr lvl="1"/>
            <a:r>
              <a:rPr lang="en-US" altLang="en-US" dirty="0"/>
              <a:t>Enables visual representation of complex data and relationships</a:t>
            </a:r>
          </a:p>
          <a:p>
            <a:pPr marL="405511" lvl="1" indent="-231775">
              <a:lnSpc>
                <a:spcPct val="90000"/>
              </a:lnSpc>
            </a:pPr>
            <a:endParaRPr lang="en-US" altLang="en-US" dirty="0"/>
          </a:p>
        </p:txBody>
      </p:sp>
      <p:sp>
        <p:nvSpPr>
          <p:cNvPr id="9218" name="Footer Placeholder 4"/>
          <p:cNvSpPr>
            <a:spLocks noGrp="1"/>
          </p:cNvSpPr>
          <p:nvPr>
            <p:ph type="ftr" sz="quarter" idx="11"/>
          </p:nvPr>
        </p:nvSpPr>
        <p:spPr>
          <a:noFill/>
        </p:spPr>
        <p:txBody>
          <a:bodyPr/>
          <a:lstStyle>
            <a:lvl1pPr eaLnBrk="0" hangingPunct="0">
              <a:spcBef>
                <a:spcPct val="20000"/>
              </a:spcBef>
              <a:buChar char="•"/>
              <a:defRPr sz="3200" b="1">
                <a:solidFill>
                  <a:schemeClr val="tx1"/>
                </a:solidFill>
                <a:latin typeface="Arial" charset="0"/>
              </a:defRPr>
            </a:lvl1pPr>
            <a:lvl2pPr marL="742950" indent="-285750" eaLnBrk="0" hangingPunct="0">
              <a:spcBef>
                <a:spcPct val="20000"/>
              </a:spcBef>
              <a:buChar char="–"/>
              <a:defRPr sz="2800" b="1">
                <a:solidFill>
                  <a:schemeClr val="tx1"/>
                </a:solidFill>
                <a:latin typeface="Arial" charset="0"/>
              </a:defRPr>
            </a:lvl2pPr>
            <a:lvl3pPr marL="1143000" indent="-228600" eaLnBrk="0" hangingPunct="0">
              <a:spcBef>
                <a:spcPct val="20000"/>
              </a:spcBef>
              <a:buChar char="•"/>
              <a:defRPr sz="2400" b="1">
                <a:solidFill>
                  <a:schemeClr val="tx1"/>
                </a:solidFill>
                <a:latin typeface="Arial" charset="0"/>
              </a:defRPr>
            </a:lvl3pPr>
            <a:lvl4pPr marL="1600200" indent="-228600" eaLnBrk="0" hangingPunct="0">
              <a:spcBef>
                <a:spcPct val="20000"/>
              </a:spcBef>
              <a:buChar char="–"/>
              <a:defRPr sz="2000" b="1">
                <a:solidFill>
                  <a:schemeClr val="tx1"/>
                </a:solidFill>
                <a:latin typeface="Arial" charset="0"/>
              </a:defRPr>
            </a:lvl4pPr>
            <a:lvl5pPr marL="2057400" indent="-228600" eaLnBrk="0" hangingPunct="0">
              <a:spcBef>
                <a:spcPct val="20000"/>
              </a:spcBef>
              <a:buChar char="»"/>
              <a:defRPr sz="2000" b="1">
                <a:solidFill>
                  <a:schemeClr val="tx1"/>
                </a:solidFill>
                <a:latin typeface="Arial" charset="0"/>
              </a:defRPr>
            </a:lvl5pPr>
            <a:lvl6pPr marL="2514600" indent="-228600" eaLnBrk="0" fontAlgn="base" hangingPunct="0">
              <a:spcBef>
                <a:spcPct val="20000"/>
              </a:spcBef>
              <a:spcAft>
                <a:spcPct val="0"/>
              </a:spcAft>
              <a:buChar char="»"/>
              <a:defRPr sz="2000" b="1">
                <a:solidFill>
                  <a:schemeClr val="tx1"/>
                </a:solidFill>
                <a:latin typeface="Arial" charset="0"/>
              </a:defRPr>
            </a:lvl6pPr>
            <a:lvl7pPr marL="2971800" indent="-228600" eaLnBrk="0" fontAlgn="base" hangingPunct="0">
              <a:spcBef>
                <a:spcPct val="20000"/>
              </a:spcBef>
              <a:spcAft>
                <a:spcPct val="0"/>
              </a:spcAft>
              <a:buChar char="»"/>
              <a:defRPr sz="2000" b="1">
                <a:solidFill>
                  <a:schemeClr val="tx1"/>
                </a:solidFill>
                <a:latin typeface="Arial" charset="0"/>
              </a:defRPr>
            </a:lvl7pPr>
            <a:lvl8pPr marL="3429000" indent="-228600" eaLnBrk="0" fontAlgn="base" hangingPunct="0">
              <a:spcBef>
                <a:spcPct val="20000"/>
              </a:spcBef>
              <a:spcAft>
                <a:spcPct val="0"/>
              </a:spcAft>
              <a:buChar char="»"/>
              <a:defRPr sz="2000" b="1">
                <a:solidFill>
                  <a:schemeClr val="tx1"/>
                </a:solidFill>
                <a:latin typeface="Arial" charset="0"/>
              </a:defRPr>
            </a:lvl8pPr>
            <a:lvl9pPr marL="3886200" indent="-228600" eaLnBrk="0" fontAlgn="base" hangingPunct="0">
              <a:spcBef>
                <a:spcPct val="20000"/>
              </a:spcBef>
              <a:spcAft>
                <a:spcPct val="0"/>
              </a:spcAft>
              <a:buChar char="»"/>
              <a:defRPr sz="2000" b="1">
                <a:solidFill>
                  <a:schemeClr val="tx1"/>
                </a:solidFill>
                <a:latin typeface="Arial" charset="0"/>
              </a:defRPr>
            </a:lvl9pPr>
          </a:lstStyle>
          <a:p>
            <a:pPr eaLnBrk="1" hangingPunct="1">
              <a:spcBef>
                <a:spcPct val="0"/>
              </a:spcBef>
              <a:buFontTx/>
              <a:buNone/>
            </a:pPr>
            <a:r>
              <a:rPr lang="en-US" altLang="en-US" sz="800" dirty="0">
                <a:solidFill>
                  <a:schemeClr val="bg1">
                    <a:lumMod val="75000"/>
                  </a:schemeClr>
                </a:solidFill>
                <a:latin typeface="+mj-lt"/>
              </a:rPr>
              <a:t>(c) M.L. Kaarst-Brown | Enterprise Risk Management</a:t>
            </a:r>
          </a:p>
        </p:txBody>
      </p:sp>
      <p:sp>
        <p:nvSpPr>
          <p:cNvPr id="9223" name="Slide Number Placeholder 2"/>
          <p:cNvSpPr>
            <a:spLocks noGrp="1"/>
          </p:cNvSpPr>
          <p:nvPr>
            <p:ph type="sldNum" sz="quarter" idx="12"/>
          </p:nvPr>
        </p:nvSpPr>
        <p:spPr>
          <a:noFill/>
        </p:spPr>
        <p:txBody>
          <a:bodyPr/>
          <a:lstStyle>
            <a:lvl1pPr eaLnBrk="0" hangingPunct="0">
              <a:spcBef>
                <a:spcPct val="20000"/>
              </a:spcBef>
              <a:buChar char="•"/>
              <a:defRPr sz="3200" b="1">
                <a:solidFill>
                  <a:schemeClr val="tx1"/>
                </a:solidFill>
                <a:latin typeface="Arial" charset="0"/>
              </a:defRPr>
            </a:lvl1pPr>
            <a:lvl2pPr marL="742950" indent="-285750" eaLnBrk="0" hangingPunct="0">
              <a:spcBef>
                <a:spcPct val="20000"/>
              </a:spcBef>
              <a:buChar char="–"/>
              <a:defRPr sz="2800" b="1">
                <a:solidFill>
                  <a:schemeClr val="tx1"/>
                </a:solidFill>
                <a:latin typeface="Arial" charset="0"/>
              </a:defRPr>
            </a:lvl2pPr>
            <a:lvl3pPr marL="1143000" indent="-228600" eaLnBrk="0" hangingPunct="0">
              <a:spcBef>
                <a:spcPct val="20000"/>
              </a:spcBef>
              <a:buChar char="•"/>
              <a:defRPr sz="2400" b="1">
                <a:solidFill>
                  <a:schemeClr val="tx1"/>
                </a:solidFill>
                <a:latin typeface="Arial" charset="0"/>
              </a:defRPr>
            </a:lvl3pPr>
            <a:lvl4pPr marL="1600200" indent="-228600" eaLnBrk="0" hangingPunct="0">
              <a:spcBef>
                <a:spcPct val="20000"/>
              </a:spcBef>
              <a:buChar char="–"/>
              <a:defRPr sz="2000" b="1">
                <a:solidFill>
                  <a:schemeClr val="tx1"/>
                </a:solidFill>
                <a:latin typeface="Arial" charset="0"/>
              </a:defRPr>
            </a:lvl4pPr>
            <a:lvl5pPr marL="2057400" indent="-228600" eaLnBrk="0" hangingPunct="0">
              <a:spcBef>
                <a:spcPct val="20000"/>
              </a:spcBef>
              <a:buChar char="»"/>
              <a:defRPr sz="2000" b="1">
                <a:solidFill>
                  <a:schemeClr val="tx1"/>
                </a:solidFill>
                <a:latin typeface="Arial" charset="0"/>
              </a:defRPr>
            </a:lvl5pPr>
            <a:lvl6pPr marL="2514600" indent="-228600" eaLnBrk="0" fontAlgn="base" hangingPunct="0">
              <a:spcBef>
                <a:spcPct val="20000"/>
              </a:spcBef>
              <a:spcAft>
                <a:spcPct val="0"/>
              </a:spcAft>
              <a:buChar char="»"/>
              <a:defRPr sz="2000" b="1">
                <a:solidFill>
                  <a:schemeClr val="tx1"/>
                </a:solidFill>
                <a:latin typeface="Arial" charset="0"/>
              </a:defRPr>
            </a:lvl6pPr>
            <a:lvl7pPr marL="2971800" indent="-228600" eaLnBrk="0" fontAlgn="base" hangingPunct="0">
              <a:spcBef>
                <a:spcPct val="20000"/>
              </a:spcBef>
              <a:spcAft>
                <a:spcPct val="0"/>
              </a:spcAft>
              <a:buChar char="»"/>
              <a:defRPr sz="2000" b="1">
                <a:solidFill>
                  <a:schemeClr val="tx1"/>
                </a:solidFill>
                <a:latin typeface="Arial" charset="0"/>
              </a:defRPr>
            </a:lvl7pPr>
            <a:lvl8pPr marL="3429000" indent="-228600" eaLnBrk="0" fontAlgn="base" hangingPunct="0">
              <a:spcBef>
                <a:spcPct val="20000"/>
              </a:spcBef>
              <a:spcAft>
                <a:spcPct val="0"/>
              </a:spcAft>
              <a:buChar char="»"/>
              <a:defRPr sz="2000" b="1">
                <a:solidFill>
                  <a:schemeClr val="tx1"/>
                </a:solidFill>
                <a:latin typeface="Arial" charset="0"/>
              </a:defRPr>
            </a:lvl8pPr>
            <a:lvl9pPr marL="3886200" indent="-228600" eaLnBrk="0" fontAlgn="base" hangingPunct="0">
              <a:spcBef>
                <a:spcPct val="20000"/>
              </a:spcBef>
              <a:spcAft>
                <a:spcPct val="0"/>
              </a:spcAft>
              <a:buChar char="»"/>
              <a:defRPr sz="2000" b="1">
                <a:solidFill>
                  <a:schemeClr val="tx1"/>
                </a:solidFill>
                <a:latin typeface="Arial" charset="0"/>
              </a:defRPr>
            </a:lvl9pPr>
          </a:lstStyle>
          <a:p>
            <a:pPr eaLnBrk="1" hangingPunct="1">
              <a:spcBef>
                <a:spcPct val="0"/>
              </a:spcBef>
              <a:buFontTx/>
              <a:buNone/>
            </a:pPr>
            <a:fld id="{4901289B-D9C0-49E3-9F2A-86698771B7F0}" type="slidenum">
              <a:rPr lang="en-US" altLang="en-US" sz="800" b="0" smtClean="0">
                <a:solidFill>
                  <a:schemeClr val="bg1">
                    <a:lumMod val="75000"/>
                  </a:schemeClr>
                </a:solidFill>
                <a:latin typeface="Sherman Sans" pitchFamily="2" charset="0"/>
              </a:rPr>
              <a:pPr eaLnBrk="1" hangingPunct="1">
                <a:spcBef>
                  <a:spcPct val="0"/>
                </a:spcBef>
                <a:buFontTx/>
                <a:buNone/>
              </a:pPr>
              <a:t>14</a:t>
            </a:fld>
            <a:endParaRPr lang="en-US" altLang="en-US" sz="800" b="0" dirty="0">
              <a:solidFill>
                <a:schemeClr val="bg1">
                  <a:lumMod val="75000"/>
                </a:schemeClr>
              </a:solidFill>
              <a:latin typeface="Sherman Sans" pitchFamily="2" charset="0"/>
            </a:endParaRPr>
          </a:p>
        </p:txBody>
      </p:sp>
      <p:pic>
        <p:nvPicPr>
          <p:cNvPr id="9221" name="Picture 5" descr="MCj0233964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773" y="215064"/>
            <a:ext cx="1688006" cy="171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590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Risk Registry and Reports</a:t>
            </a:r>
          </a:p>
        </p:txBody>
      </p:sp>
      <p:sp>
        <p:nvSpPr>
          <p:cNvPr id="3" name="Content Placeholder 2"/>
          <p:cNvSpPr>
            <a:spLocks noGrp="1"/>
          </p:cNvSpPr>
          <p:nvPr>
            <p:ph idx="1"/>
          </p:nvPr>
        </p:nvSpPr>
        <p:spPr/>
        <p:txBody>
          <a:bodyPr/>
          <a:lstStyle/>
          <a:p>
            <a:r>
              <a:rPr lang="en-US" dirty="0"/>
              <a:t>Records the following</a:t>
            </a:r>
          </a:p>
          <a:p>
            <a:pPr lvl="1"/>
            <a:r>
              <a:rPr lang="en-US" dirty="0"/>
              <a:t>Description/definition of risk or risk event</a:t>
            </a:r>
          </a:p>
          <a:p>
            <a:pPr lvl="1"/>
            <a:r>
              <a:rPr lang="en-US" dirty="0"/>
              <a:t>Assessment and rating of probability (or likelihood)</a:t>
            </a:r>
          </a:p>
          <a:p>
            <a:pPr lvl="1"/>
            <a:r>
              <a:rPr lang="en-US" dirty="0"/>
              <a:t>Assessment and rating of severity (or impact)</a:t>
            </a:r>
          </a:p>
          <a:p>
            <a:pPr lvl="1"/>
            <a:r>
              <a:rPr lang="en-US" dirty="0"/>
              <a:t>Assessment and rating of control effectiveness</a:t>
            </a:r>
          </a:p>
          <a:p>
            <a:pPr lvl="1"/>
            <a:r>
              <a:rPr lang="en-US" dirty="0"/>
              <a:t>Responsible person (risk owner) and oversight committees</a:t>
            </a:r>
          </a:p>
          <a:p>
            <a:pPr lvl="1"/>
            <a:r>
              <a:rPr lang="en-US" dirty="0"/>
              <a:t>Management response and action plans</a:t>
            </a:r>
          </a:p>
        </p:txBody>
      </p:sp>
      <p:sp>
        <p:nvSpPr>
          <p:cNvPr id="4" name="Footer Placeholder 3"/>
          <p:cNvSpPr>
            <a:spLocks noGrp="1"/>
          </p:cNvSpPr>
          <p:nvPr>
            <p:ph type="ftr" sz="quarter" idx="11"/>
          </p:nvPr>
        </p:nvSpPr>
        <p:spPr/>
        <p:txBody>
          <a:bodyPr/>
          <a:lstStyle/>
          <a:p>
            <a:pPr>
              <a:defRPr/>
            </a:pPr>
            <a:r>
              <a:rPr lang="en-US" altLang="en-US" dirty="0"/>
              <a:t>(c) M.L. Kaarst-Brown | Enterprise Risk Management</a:t>
            </a:r>
          </a:p>
        </p:txBody>
      </p:sp>
      <p:sp>
        <p:nvSpPr>
          <p:cNvPr id="5" name="Slide Number Placeholder 4"/>
          <p:cNvSpPr>
            <a:spLocks noGrp="1"/>
          </p:cNvSpPr>
          <p:nvPr>
            <p:ph type="sldNum" sz="quarter" idx="12"/>
          </p:nvPr>
        </p:nvSpPr>
        <p:spPr/>
        <p:txBody>
          <a:bodyPr/>
          <a:lstStyle/>
          <a:p>
            <a:pPr>
              <a:defRPr/>
            </a:pPr>
            <a:fld id="{3A3706B3-B531-4FC3-AEC4-C124F82551AC}" type="slidenum">
              <a:rPr lang="en-US" altLang="en-US" smtClean="0"/>
              <a:pPr>
                <a:defRPr/>
              </a:pPr>
              <a:t>15</a:t>
            </a:fld>
            <a:endParaRPr lang="en-US" altLang="en-US" dirty="0"/>
          </a:p>
        </p:txBody>
      </p:sp>
    </p:spTree>
    <p:extLst>
      <p:ext uri="{BB962C8B-B14F-4D97-AF65-F5344CB8AC3E}">
        <p14:creationId xmlns:p14="http://schemas.microsoft.com/office/powerpoint/2010/main" val="115814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28935"/>
          </a:xfrm>
        </p:spPr>
        <p:txBody>
          <a:bodyPr>
            <a:normAutofit/>
          </a:bodyPr>
          <a:lstStyle/>
          <a:p>
            <a:r>
              <a:rPr lang="en-US" dirty="0"/>
              <a:t>Risk Management Activity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87247408"/>
              </p:ext>
            </p:extLst>
          </p:nvPr>
        </p:nvGraphicFramePr>
        <p:xfrm>
          <a:off x="506626" y="3460437"/>
          <a:ext cx="8093674" cy="2587121"/>
        </p:xfrm>
        <a:graphic>
          <a:graphicData uri="http://schemas.openxmlformats.org/drawingml/2006/table">
            <a:tbl>
              <a:tblPr firstRow="1" bandRow="1">
                <a:tableStyleId>{5C22544A-7EE6-4342-B048-85BDC9FD1C3A}</a:tableStyleId>
              </a:tblPr>
              <a:tblGrid>
                <a:gridCol w="1600404">
                  <a:extLst>
                    <a:ext uri="{9D8B030D-6E8A-4147-A177-3AD203B41FA5}">
                      <a16:colId xmlns:a16="http://schemas.microsoft.com/office/drawing/2014/main" val="1930020932"/>
                    </a:ext>
                  </a:extLst>
                </a:gridCol>
                <a:gridCol w="1637065">
                  <a:extLst>
                    <a:ext uri="{9D8B030D-6E8A-4147-A177-3AD203B41FA5}">
                      <a16:colId xmlns:a16="http://schemas.microsoft.com/office/drawing/2014/main" val="1561847911"/>
                    </a:ext>
                  </a:extLst>
                </a:gridCol>
                <a:gridCol w="1618735">
                  <a:extLst>
                    <a:ext uri="{9D8B030D-6E8A-4147-A177-3AD203B41FA5}">
                      <a16:colId xmlns:a16="http://schemas.microsoft.com/office/drawing/2014/main" val="4015967717"/>
                    </a:ext>
                  </a:extLst>
                </a:gridCol>
                <a:gridCol w="1618735">
                  <a:extLst>
                    <a:ext uri="{9D8B030D-6E8A-4147-A177-3AD203B41FA5}">
                      <a16:colId xmlns:a16="http://schemas.microsoft.com/office/drawing/2014/main" val="131317422"/>
                    </a:ext>
                  </a:extLst>
                </a:gridCol>
                <a:gridCol w="1618735">
                  <a:extLst>
                    <a:ext uri="{9D8B030D-6E8A-4147-A177-3AD203B41FA5}">
                      <a16:colId xmlns:a16="http://schemas.microsoft.com/office/drawing/2014/main" val="454466625"/>
                    </a:ext>
                  </a:extLst>
                </a:gridCol>
              </a:tblGrid>
              <a:tr h="575441">
                <a:tc>
                  <a:txBody>
                    <a:bodyPr/>
                    <a:lstStyle/>
                    <a:p>
                      <a:pPr algn="ctr"/>
                      <a:r>
                        <a:rPr lang="en-US" sz="2000" dirty="0">
                          <a:latin typeface="Franklin Gothic Book" panose="020B0503020102020204" pitchFamily="34" charset="0"/>
                        </a:rPr>
                        <a:t>1</a:t>
                      </a:r>
                    </a:p>
                  </a:txBody>
                  <a:tcPr/>
                </a:tc>
                <a:tc>
                  <a:txBody>
                    <a:bodyPr/>
                    <a:lstStyle/>
                    <a:p>
                      <a:pPr algn="ctr"/>
                      <a:r>
                        <a:rPr lang="en-US" sz="2000" dirty="0">
                          <a:latin typeface="Franklin Gothic Book" panose="020B0503020102020204" pitchFamily="34" charset="0"/>
                        </a:rPr>
                        <a:t>2</a:t>
                      </a:r>
                    </a:p>
                  </a:txBody>
                  <a:tcPr/>
                </a:tc>
                <a:tc>
                  <a:txBody>
                    <a:bodyPr/>
                    <a:lstStyle/>
                    <a:p>
                      <a:pPr algn="ctr"/>
                      <a:r>
                        <a:rPr lang="en-US" sz="2000" dirty="0">
                          <a:latin typeface="Franklin Gothic Book" panose="020B0503020102020204" pitchFamily="34" charset="0"/>
                        </a:rPr>
                        <a:t>3</a:t>
                      </a:r>
                    </a:p>
                  </a:txBody>
                  <a:tcPr/>
                </a:tc>
                <a:tc>
                  <a:txBody>
                    <a:bodyPr/>
                    <a:lstStyle/>
                    <a:p>
                      <a:pPr algn="ctr"/>
                      <a:r>
                        <a:rPr lang="en-US" sz="2000" dirty="0">
                          <a:latin typeface="Franklin Gothic Book" panose="020B0503020102020204" pitchFamily="34" charset="0"/>
                        </a:rPr>
                        <a:t>4</a:t>
                      </a:r>
                    </a:p>
                  </a:txBody>
                  <a:tcPr/>
                </a:tc>
                <a:tc>
                  <a:txBody>
                    <a:bodyPr/>
                    <a:lstStyle/>
                    <a:p>
                      <a:pPr algn="ctr"/>
                      <a:r>
                        <a:rPr lang="en-US" sz="2000" dirty="0">
                          <a:latin typeface="Franklin Gothic Book" panose="020B0503020102020204" pitchFamily="34" charset="0"/>
                        </a:rPr>
                        <a:t>5</a:t>
                      </a:r>
                    </a:p>
                  </a:txBody>
                  <a:tcPr/>
                </a:tc>
                <a:extLst>
                  <a:ext uri="{0D108BD9-81ED-4DB2-BD59-A6C34878D82A}">
                    <a16:rowId xmlns:a16="http://schemas.microsoft.com/office/drawing/2014/main" val="631190849"/>
                  </a:ext>
                </a:extLst>
              </a:tr>
              <a:tr h="872359">
                <a:tc>
                  <a:txBody>
                    <a:bodyPr/>
                    <a:lstStyle/>
                    <a:p>
                      <a:pPr algn="ctr"/>
                      <a:r>
                        <a:rPr lang="en-US" sz="2000" dirty="0">
                          <a:latin typeface="Franklin Gothic Book" panose="020B0503020102020204" pitchFamily="34" charset="0"/>
                        </a:rPr>
                        <a:t>Activity NOT commenced</a:t>
                      </a:r>
                    </a:p>
                  </a:txBody>
                  <a:tcPr/>
                </a:tc>
                <a:tc>
                  <a:txBody>
                    <a:bodyPr/>
                    <a:lstStyle/>
                    <a:p>
                      <a:pPr algn="ctr"/>
                      <a:r>
                        <a:rPr lang="en-US" sz="2000" baseline="0" dirty="0">
                          <a:latin typeface="Franklin Gothic Book" panose="020B0503020102020204" pitchFamily="34" charset="0"/>
                        </a:rPr>
                        <a:t>Activity commenced but in outline only</a:t>
                      </a:r>
                      <a:endParaRPr lang="en-US"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Activity partially</a:t>
                      </a:r>
                      <a:r>
                        <a:rPr lang="en-US" sz="2000" baseline="0" dirty="0">
                          <a:latin typeface="Franklin Gothic Book" panose="020B0503020102020204" pitchFamily="34" charset="0"/>
                        </a:rPr>
                        <a:t> completed</a:t>
                      </a:r>
                      <a:endParaRPr lang="en-US"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Activity almost</a:t>
                      </a:r>
                      <a:r>
                        <a:rPr lang="en-US" sz="2000" baseline="0" dirty="0">
                          <a:latin typeface="Franklin Gothic Book" panose="020B0503020102020204" pitchFamily="34" charset="0"/>
                        </a:rPr>
                        <a:t> completed</a:t>
                      </a:r>
                      <a:endParaRPr lang="en-US" sz="2000" dirty="0">
                        <a:latin typeface="Franklin Gothic Book" panose="020B0503020102020204" pitchFamily="34" charset="0"/>
                      </a:endParaRPr>
                    </a:p>
                  </a:txBody>
                  <a:tcPr/>
                </a:tc>
                <a:tc>
                  <a:txBody>
                    <a:bodyPr/>
                    <a:lstStyle/>
                    <a:p>
                      <a:pPr algn="ctr"/>
                      <a:r>
                        <a:rPr lang="en-US" sz="2000" dirty="0">
                          <a:latin typeface="Franklin Gothic Book" panose="020B0503020102020204" pitchFamily="34" charset="0"/>
                        </a:rPr>
                        <a:t>Activity completed satisfactory</a:t>
                      </a:r>
                    </a:p>
                  </a:txBody>
                  <a:tcPr/>
                </a:tc>
                <a:extLst>
                  <a:ext uri="{0D108BD9-81ED-4DB2-BD59-A6C34878D82A}">
                    <a16:rowId xmlns:a16="http://schemas.microsoft.com/office/drawing/2014/main" val="4003780443"/>
                  </a:ext>
                </a:extLst>
              </a:tr>
              <a:tr h="575441">
                <a:tc>
                  <a:txBody>
                    <a:bodyPr/>
                    <a:lstStyle/>
                    <a:p>
                      <a:pPr algn="ctr"/>
                      <a:r>
                        <a:rPr lang="en-US" sz="2000" b="1" dirty="0">
                          <a:solidFill>
                            <a:srgbClr val="C00000"/>
                          </a:solidFill>
                          <a:latin typeface="Franklin Gothic Book" panose="020B0503020102020204" pitchFamily="34" charset="0"/>
                        </a:rPr>
                        <a:t>Critical Risk</a:t>
                      </a:r>
                    </a:p>
                  </a:txBody>
                  <a:tcPr>
                    <a:solidFill>
                      <a:schemeClr val="bg1">
                        <a:lumMod val="95000"/>
                      </a:schemeClr>
                    </a:solidFill>
                  </a:tcPr>
                </a:tc>
                <a:tc>
                  <a:txBody>
                    <a:bodyPr/>
                    <a:lstStyle/>
                    <a:p>
                      <a:pPr algn="ctr"/>
                      <a:r>
                        <a:rPr lang="en-US" sz="2000" b="1" dirty="0">
                          <a:solidFill>
                            <a:srgbClr val="FF0000"/>
                          </a:solidFill>
                          <a:latin typeface="Franklin Gothic Book" panose="020B0503020102020204" pitchFamily="34" charset="0"/>
                        </a:rPr>
                        <a:t>Major Risk</a:t>
                      </a:r>
                    </a:p>
                  </a:txBody>
                  <a:tcPr>
                    <a:solidFill>
                      <a:schemeClr val="bg1">
                        <a:lumMod val="95000"/>
                      </a:schemeClr>
                    </a:solidFill>
                  </a:tcPr>
                </a:tc>
                <a:tc>
                  <a:txBody>
                    <a:bodyPr/>
                    <a:lstStyle/>
                    <a:p>
                      <a:pPr algn="ctr"/>
                      <a:r>
                        <a:rPr lang="en-US" sz="2000" b="1" dirty="0">
                          <a:solidFill>
                            <a:srgbClr val="FFC000"/>
                          </a:solidFill>
                          <a:latin typeface="Franklin Gothic Book" panose="020B0503020102020204" pitchFamily="34" charset="0"/>
                        </a:rPr>
                        <a:t>Significant Risk</a:t>
                      </a:r>
                    </a:p>
                  </a:txBody>
                  <a:tcPr>
                    <a:solidFill>
                      <a:schemeClr val="bg1">
                        <a:lumMod val="95000"/>
                      </a:schemeClr>
                    </a:solidFill>
                  </a:tcPr>
                </a:tc>
                <a:tc>
                  <a:txBody>
                    <a:bodyPr/>
                    <a:lstStyle/>
                    <a:p>
                      <a:pPr algn="ctr"/>
                      <a:r>
                        <a:rPr lang="en-US" sz="2000" b="1" dirty="0">
                          <a:solidFill>
                            <a:schemeClr val="accent5">
                              <a:lumMod val="60000"/>
                              <a:lumOff val="40000"/>
                            </a:schemeClr>
                          </a:solidFill>
                          <a:latin typeface="Franklin Gothic Book" panose="020B0503020102020204" pitchFamily="34" charset="0"/>
                        </a:rPr>
                        <a:t>Minor Risk</a:t>
                      </a:r>
                    </a:p>
                  </a:txBody>
                  <a:tcPr>
                    <a:solidFill>
                      <a:schemeClr val="bg1">
                        <a:lumMod val="95000"/>
                      </a:schemeClr>
                    </a:solidFill>
                  </a:tcPr>
                </a:tc>
                <a:tc>
                  <a:txBody>
                    <a:bodyPr/>
                    <a:lstStyle/>
                    <a:p>
                      <a:pPr algn="ctr"/>
                      <a:r>
                        <a:rPr lang="en-US" sz="2000" b="1" dirty="0">
                          <a:solidFill>
                            <a:srgbClr val="00B050"/>
                          </a:solidFill>
                          <a:latin typeface="Franklin Gothic Book" panose="020B0503020102020204" pitchFamily="34" charset="0"/>
                        </a:rPr>
                        <a:t>No Risk to Project</a:t>
                      </a:r>
                    </a:p>
                  </a:txBody>
                  <a:tcPr>
                    <a:solidFill>
                      <a:schemeClr val="bg1">
                        <a:lumMod val="95000"/>
                      </a:schemeClr>
                    </a:solidFill>
                  </a:tcPr>
                </a:tc>
                <a:extLst>
                  <a:ext uri="{0D108BD9-81ED-4DB2-BD59-A6C34878D82A}">
                    <a16:rowId xmlns:a16="http://schemas.microsoft.com/office/drawing/2014/main" val="1273661196"/>
                  </a:ext>
                </a:extLst>
              </a:tr>
            </a:tbl>
          </a:graphicData>
        </a:graphic>
      </p:graphicFrame>
      <p:sp>
        <p:nvSpPr>
          <p:cNvPr id="4" name="Footer Placeholder 3"/>
          <p:cNvSpPr>
            <a:spLocks noGrp="1"/>
          </p:cNvSpPr>
          <p:nvPr>
            <p:ph type="ftr" sz="quarter" idx="11"/>
          </p:nvPr>
        </p:nvSpPr>
        <p:spPr/>
        <p:txBody>
          <a:bodyPr/>
          <a:lstStyle/>
          <a:p>
            <a:pPr>
              <a:defRPr/>
            </a:pPr>
            <a:r>
              <a:rPr lang="en-US" altLang="en-US" dirty="0"/>
              <a:t>(c) M.L. Kaarst-Brown | Enterprise Risk Management</a:t>
            </a:r>
          </a:p>
        </p:txBody>
      </p:sp>
      <p:sp>
        <p:nvSpPr>
          <p:cNvPr id="5" name="Slide Number Placeholder 4"/>
          <p:cNvSpPr>
            <a:spLocks noGrp="1"/>
          </p:cNvSpPr>
          <p:nvPr>
            <p:ph type="sldNum" sz="quarter" idx="12"/>
          </p:nvPr>
        </p:nvSpPr>
        <p:spPr/>
        <p:txBody>
          <a:bodyPr/>
          <a:lstStyle/>
          <a:p>
            <a:pPr>
              <a:defRPr/>
            </a:pPr>
            <a:fld id="{3A3706B3-B531-4FC3-AEC4-C124F82551AC}" type="slidenum">
              <a:rPr lang="en-US" altLang="en-US" sz="800" smtClean="0">
                <a:latin typeface="Sherman Sans" pitchFamily="2" charset="0"/>
              </a:rPr>
              <a:pPr>
                <a:defRPr/>
              </a:pPr>
              <a:t>16</a:t>
            </a:fld>
            <a:endParaRPr lang="en-US" altLang="en-US" sz="800" dirty="0">
              <a:latin typeface="Sherman Sans" pitchFamily="2" charset="0"/>
            </a:endParaRPr>
          </a:p>
        </p:txBody>
      </p:sp>
      <p:sp>
        <p:nvSpPr>
          <p:cNvPr id="3" name="TextBox 2"/>
          <p:cNvSpPr txBox="1"/>
          <p:nvPr/>
        </p:nvSpPr>
        <p:spPr>
          <a:xfrm>
            <a:off x="768095" y="1779022"/>
            <a:ext cx="7733353"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tx1">
                    <a:lumMod val="65000"/>
                    <a:lumOff val="35000"/>
                  </a:schemeClr>
                </a:solidFill>
                <a:latin typeface="Franklin Gothic Book" panose="020B0503020102020204" pitchFamily="34" charset="0"/>
              </a:rPr>
              <a:t>May be used to help prioritize risks once initial assessment completed</a:t>
            </a:r>
          </a:p>
          <a:p>
            <a:pPr marL="342900" indent="-342900">
              <a:buFont typeface="Arial" panose="020B0604020202020204" pitchFamily="34" charset="0"/>
              <a:buChar char="•"/>
            </a:pPr>
            <a:r>
              <a:rPr lang="en-US" sz="2400" dirty="0">
                <a:solidFill>
                  <a:schemeClr val="tx1">
                    <a:lumMod val="65000"/>
                    <a:lumOff val="35000"/>
                  </a:schemeClr>
                </a:solidFill>
                <a:latin typeface="Franklin Gothic Book" panose="020B0503020102020204" pitchFamily="34" charset="0"/>
              </a:rPr>
              <a:t>Considers what is already being done to manage a risk</a:t>
            </a:r>
          </a:p>
          <a:p>
            <a:pPr marL="342900" indent="-342900">
              <a:buFont typeface="Arial" panose="020B0604020202020204" pitchFamily="34" charset="0"/>
              <a:buChar char="•"/>
            </a:pPr>
            <a:r>
              <a:rPr lang="en-US" sz="2400" dirty="0">
                <a:solidFill>
                  <a:schemeClr val="tx1">
                    <a:lumMod val="65000"/>
                    <a:lumOff val="35000"/>
                  </a:schemeClr>
                </a:solidFill>
                <a:latin typeface="Franklin Gothic Book" panose="020B0503020102020204" pitchFamily="34" charset="0"/>
              </a:rPr>
              <a:t>Often linked to risk ranking, e.g. from no risk to critical</a:t>
            </a:r>
          </a:p>
        </p:txBody>
      </p:sp>
    </p:spTree>
    <p:extLst>
      <p:ext uri="{BB962C8B-B14F-4D97-AF65-F5344CB8AC3E}">
        <p14:creationId xmlns:p14="http://schemas.microsoft.com/office/powerpoint/2010/main" val="138901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8097" y="733497"/>
            <a:ext cx="7290054" cy="1225296"/>
          </a:xfrm>
        </p:spPr>
        <p:txBody>
          <a:bodyPr>
            <a:noAutofit/>
          </a:bodyPr>
          <a:lstStyle/>
          <a:p>
            <a:pPr>
              <a:defRPr/>
            </a:pPr>
            <a:r>
              <a:rPr lang="en-US" altLang="en-US" dirty="0"/>
              <a:t>Risk Exposure, Total Risk, and Residual Risk</a:t>
            </a:r>
          </a:p>
        </p:txBody>
      </p:sp>
      <p:sp>
        <p:nvSpPr>
          <p:cNvPr id="8197" name="Rectangle 3"/>
          <p:cNvSpPr>
            <a:spLocks noGrp="1" noChangeArrowheads="1"/>
          </p:cNvSpPr>
          <p:nvPr>
            <p:ph idx="1"/>
          </p:nvPr>
        </p:nvSpPr>
        <p:spPr>
          <a:xfrm>
            <a:off x="768096" y="2084832"/>
            <a:ext cx="7770423" cy="4130617"/>
          </a:xfrm>
        </p:spPr>
        <p:txBody>
          <a:bodyPr>
            <a:noAutofit/>
          </a:bodyPr>
          <a:lstStyle/>
          <a:p>
            <a:pPr eaLnBrk="1" hangingPunct="1"/>
            <a:r>
              <a:rPr lang="en-US" altLang="en-US" sz="2000" dirty="0"/>
              <a:t>The goal of managing risk is to reduce our “exposure” to risk</a:t>
            </a:r>
          </a:p>
          <a:p>
            <a:pPr eaLnBrk="1" hangingPunct="1"/>
            <a:r>
              <a:rPr lang="en-US" altLang="en-US" sz="2000" b="1" dirty="0"/>
              <a:t>Total Risk Exposure or Total Inherent Risk or Total Unmitigated Risk</a:t>
            </a:r>
          </a:p>
          <a:p>
            <a:pPr lvl="1" eaLnBrk="1" hangingPunct="1"/>
            <a:r>
              <a:rPr lang="en-US" altLang="en-US" dirty="0"/>
              <a:t>Either from the whole portfolio or class of risks </a:t>
            </a:r>
          </a:p>
          <a:p>
            <a:pPr lvl="1" eaLnBrk="1" hangingPunct="1"/>
            <a:r>
              <a:rPr lang="en-US" altLang="en-US" dirty="0"/>
              <a:t>OR in regard to a single risk</a:t>
            </a:r>
          </a:p>
          <a:p>
            <a:pPr lvl="2"/>
            <a:r>
              <a:rPr lang="en-US" altLang="en-US" sz="2000" dirty="0"/>
              <a:t>E.g. Value at Risk (VAR ) BEFORE mitigation, transfer, or sharing strategies</a:t>
            </a:r>
          </a:p>
          <a:p>
            <a:pPr eaLnBrk="1" hangingPunct="1"/>
            <a:r>
              <a:rPr lang="en-US" altLang="en-US" sz="2000" b="1" dirty="0"/>
              <a:t>Residual Risk </a:t>
            </a:r>
          </a:p>
          <a:p>
            <a:pPr lvl="1"/>
            <a:r>
              <a:rPr lang="en-US" altLang="en-US" dirty="0"/>
              <a:t>What is left over AFTER management efforts (e.g. mitigation, transfer, sharing, etc.)</a:t>
            </a:r>
          </a:p>
          <a:p>
            <a:pPr lvl="1"/>
            <a:r>
              <a:rPr lang="en-US" altLang="en-US" dirty="0"/>
              <a:t>Where we need contingency plans and incident response/disaster recovery</a:t>
            </a:r>
          </a:p>
        </p:txBody>
      </p:sp>
      <p:sp>
        <p:nvSpPr>
          <p:cNvPr id="5" name="Footer Placeholder 4"/>
          <p:cNvSpPr>
            <a:spLocks noGrp="1"/>
          </p:cNvSpPr>
          <p:nvPr>
            <p:ph type="ftr" sz="quarter" idx="11"/>
          </p:nvPr>
        </p:nvSpPr>
        <p:spPr/>
        <p:txBody>
          <a:bodyPr/>
          <a:lstStyle/>
          <a:p>
            <a:pPr>
              <a:defRPr/>
            </a:pPr>
            <a:r>
              <a:rPr lang="en-US" altLang="en-US" dirty="0"/>
              <a:t>(c) M.L. Kaarst-Brown | Enterprise Risk Management</a:t>
            </a:r>
          </a:p>
        </p:txBody>
      </p:sp>
      <p:sp>
        <p:nvSpPr>
          <p:cNvPr id="8198" name="Slide Number Placeholder 1"/>
          <p:cNvSpPr>
            <a:spLocks noGrp="1"/>
          </p:cNvSpPr>
          <p:nvPr>
            <p:ph type="sldNum" sz="quarter" idx="12"/>
          </p:nvPr>
        </p:nvSpPr>
        <p:spPr>
          <a:noFill/>
        </p:spPr>
        <p:txBody>
          <a:bodyPr/>
          <a:lstStyle>
            <a:lvl1pPr eaLnBrk="0" hangingPunct="0">
              <a:spcBef>
                <a:spcPct val="20000"/>
              </a:spcBef>
              <a:buClr>
                <a:schemeClr val="tx2"/>
              </a:buClr>
              <a:buSzPct val="75000"/>
              <a:buFont typeface="Wingdings" pitchFamily="2" charset="2"/>
              <a:buChar char="t"/>
              <a:defRPr sz="3200" b="1">
                <a:solidFill>
                  <a:schemeClr val="tx1"/>
                </a:solidFill>
                <a:latin typeface="Arial" charset="0"/>
              </a:defRPr>
            </a:lvl1pPr>
            <a:lvl2pPr marL="742950" indent="-285750" eaLnBrk="0" hangingPunct="0">
              <a:spcBef>
                <a:spcPct val="20000"/>
              </a:spcBef>
              <a:buClr>
                <a:schemeClr val="accent1"/>
              </a:buClr>
              <a:buSzPct val="70000"/>
              <a:buFont typeface="Wingdings" pitchFamily="2" charset="2"/>
              <a:buChar char="t"/>
              <a:defRPr sz="2800" b="1">
                <a:solidFill>
                  <a:schemeClr val="tx1"/>
                </a:solidFill>
                <a:latin typeface="Arial" charset="0"/>
              </a:defRPr>
            </a:lvl2pPr>
            <a:lvl3pPr marL="1143000" indent="-228600" eaLnBrk="0" hangingPunct="0">
              <a:spcBef>
                <a:spcPct val="20000"/>
              </a:spcBef>
              <a:buClr>
                <a:schemeClr val="folHlink"/>
              </a:buClr>
              <a:buSzPct val="70000"/>
              <a:buFont typeface="Wingdings" pitchFamily="2" charset="2"/>
              <a:buChar char="t"/>
              <a:defRPr sz="2400" b="1">
                <a:solidFill>
                  <a:schemeClr val="tx1"/>
                </a:solidFill>
                <a:latin typeface="Arial" charset="0"/>
              </a:defRPr>
            </a:lvl3pPr>
            <a:lvl4pPr marL="1600200" indent="-228600" eaLnBrk="0" hangingPunct="0">
              <a:spcBef>
                <a:spcPct val="20000"/>
              </a:spcBef>
              <a:buChar char="&gt;"/>
              <a:defRPr sz="2000" b="1">
                <a:solidFill>
                  <a:schemeClr val="tx1"/>
                </a:solidFill>
                <a:latin typeface="Arial" charset="0"/>
              </a:defRPr>
            </a:lvl4pPr>
            <a:lvl5pPr marL="2057400" indent="-228600" eaLnBrk="0" hangingPunct="0">
              <a:spcBef>
                <a:spcPct val="20000"/>
              </a:spcBef>
              <a:buChar char="»"/>
              <a:defRPr sz="2000" b="1">
                <a:solidFill>
                  <a:schemeClr val="tx1"/>
                </a:solidFill>
                <a:latin typeface="Arial" charset="0"/>
              </a:defRPr>
            </a:lvl5pPr>
            <a:lvl6pPr marL="2514600" indent="-228600" eaLnBrk="0" fontAlgn="base" hangingPunct="0">
              <a:spcBef>
                <a:spcPct val="20000"/>
              </a:spcBef>
              <a:spcAft>
                <a:spcPct val="0"/>
              </a:spcAft>
              <a:buChar char="»"/>
              <a:defRPr sz="2000" b="1">
                <a:solidFill>
                  <a:schemeClr val="tx1"/>
                </a:solidFill>
                <a:latin typeface="Arial" charset="0"/>
              </a:defRPr>
            </a:lvl6pPr>
            <a:lvl7pPr marL="2971800" indent="-228600" eaLnBrk="0" fontAlgn="base" hangingPunct="0">
              <a:spcBef>
                <a:spcPct val="20000"/>
              </a:spcBef>
              <a:spcAft>
                <a:spcPct val="0"/>
              </a:spcAft>
              <a:buChar char="»"/>
              <a:defRPr sz="2000" b="1">
                <a:solidFill>
                  <a:schemeClr val="tx1"/>
                </a:solidFill>
                <a:latin typeface="Arial" charset="0"/>
              </a:defRPr>
            </a:lvl7pPr>
            <a:lvl8pPr marL="3429000" indent="-228600" eaLnBrk="0" fontAlgn="base" hangingPunct="0">
              <a:spcBef>
                <a:spcPct val="20000"/>
              </a:spcBef>
              <a:spcAft>
                <a:spcPct val="0"/>
              </a:spcAft>
              <a:buChar char="»"/>
              <a:defRPr sz="2000" b="1">
                <a:solidFill>
                  <a:schemeClr val="tx1"/>
                </a:solidFill>
                <a:latin typeface="Arial" charset="0"/>
              </a:defRPr>
            </a:lvl8pPr>
            <a:lvl9pPr marL="3886200" indent="-228600" eaLnBrk="0" fontAlgn="base" hangingPunct="0">
              <a:spcBef>
                <a:spcPct val="20000"/>
              </a:spcBef>
              <a:spcAft>
                <a:spcPct val="0"/>
              </a:spcAft>
              <a:buChar char="»"/>
              <a:defRPr sz="2000" b="1">
                <a:solidFill>
                  <a:schemeClr val="tx1"/>
                </a:solidFill>
                <a:latin typeface="Arial" charset="0"/>
              </a:defRPr>
            </a:lvl9pPr>
          </a:lstStyle>
          <a:p>
            <a:pPr eaLnBrk="1" hangingPunct="1">
              <a:spcBef>
                <a:spcPct val="0"/>
              </a:spcBef>
              <a:buClrTx/>
              <a:buSzTx/>
              <a:buFontTx/>
              <a:buNone/>
            </a:pPr>
            <a:fld id="{B0128DEF-145D-40E0-9D82-87550048DF74}" type="slidenum">
              <a:rPr lang="en-US" altLang="en-US" sz="800" b="0" smtClean="0">
                <a:solidFill>
                  <a:schemeClr val="bg1">
                    <a:lumMod val="65000"/>
                  </a:schemeClr>
                </a:solidFill>
                <a:latin typeface="Sherman Sans" pitchFamily="2" charset="0"/>
              </a:rPr>
              <a:pPr eaLnBrk="1" hangingPunct="1">
                <a:spcBef>
                  <a:spcPct val="0"/>
                </a:spcBef>
                <a:buClrTx/>
                <a:buSzTx/>
                <a:buFontTx/>
                <a:buNone/>
              </a:pPr>
              <a:t>17</a:t>
            </a:fld>
            <a:endParaRPr lang="en-US" altLang="en-US" sz="800" b="0" dirty="0">
              <a:solidFill>
                <a:schemeClr val="bg1">
                  <a:lumMod val="65000"/>
                </a:schemeClr>
              </a:solidFill>
              <a:latin typeface="Sherman Sans" pitchFamily="2" charset="0"/>
            </a:endParaRPr>
          </a:p>
        </p:txBody>
      </p:sp>
    </p:spTree>
    <p:extLst>
      <p:ext uri="{BB962C8B-B14F-4D97-AF65-F5344CB8AC3E}">
        <p14:creationId xmlns:p14="http://schemas.microsoft.com/office/powerpoint/2010/main" val="1118558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ERM measurement foundational vocabulary </a:t>
            </a:r>
          </a:p>
          <a:p>
            <a:r>
              <a:rPr lang="en-US" dirty="0"/>
              <a:t>Your organization may use different terminology</a:t>
            </a:r>
          </a:p>
          <a:p>
            <a:pPr lvl="1"/>
            <a:r>
              <a:rPr lang="en-US" dirty="0"/>
              <a:t>Not all ERM terminology is standardized</a:t>
            </a:r>
          </a:p>
          <a:p>
            <a:r>
              <a:rPr lang="en-US" dirty="0"/>
              <a:t>Take advantage of the many resources available to you to increase your ERM vocabulary</a:t>
            </a:r>
          </a:p>
          <a:p>
            <a:pPr lvl="1"/>
            <a:r>
              <a:rPr lang="en-US" dirty="0"/>
              <a:t>Books</a:t>
            </a:r>
          </a:p>
          <a:p>
            <a:pPr lvl="1"/>
            <a:r>
              <a:rPr lang="en-US" dirty="0"/>
              <a:t>Associations (RIMS)</a:t>
            </a:r>
          </a:p>
          <a:p>
            <a:pPr lvl="1"/>
            <a:r>
              <a:rPr lang="en-US" dirty="0"/>
              <a:t>Proprietary and open databases</a:t>
            </a:r>
          </a:p>
        </p:txBody>
      </p:sp>
      <p:sp>
        <p:nvSpPr>
          <p:cNvPr id="4" name="Footer Placeholder 3"/>
          <p:cNvSpPr>
            <a:spLocks noGrp="1"/>
          </p:cNvSpPr>
          <p:nvPr>
            <p:ph type="ftr" sz="quarter" idx="11"/>
          </p:nvPr>
        </p:nvSpPr>
        <p:spPr/>
        <p:txBody>
          <a:bodyPr/>
          <a:lstStyle/>
          <a:p>
            <a:r>
              <a:rPr lang="en-US" dirty="0"/>
              <a:t>(c) M.L. Kaarst-Brown | Enterprise Risk Management</a:t>
            </a:r>
          </a:p>
        </p:txBody>
      </p:sp>
      <p:sp>
        <p:nvSpPr>
          <p:cNvPr id="5" name="Slide Number Placeholder 4"/>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398319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title"/>
          </p:nvPr>
        </p:nvSpPr>
        <p:spPr>
          <a:xfrm>
            <a:off x="655883" y="191255"/>
            <a:ext cx="7145149" cy="1208135"/>
          </a:xfrm>
        </p:spPr>
        <p:txBody>
          <a:bodyPr/>
          <a:lstStyle/>
          <a:p>
            <a:pPr eaLnBrk="1" hangingPunct="1"/>
            <a:r>
              <a:rPr lang="en-US" altLang="en-US" sz="3200" dirty="0">
                <a:solidFill>
                  <a:schemeClr val="tx1"/>
                </a:solidFill>
              </a:rPr>
              <a:t>IST 425: The Enterprise Risk Management (ERM) Process</a:t>
            </a:r>
          </a:p>
        </p:txBody>
      </p:sp>
      <p:sp>
        <p:nvSpPr>
          <p:cNvPr id="3074" name="Footer Placeholder 3"/>
          <p:cNvSpPr>
            <a:spLocks noGrp="1"/>
          </p:cNvSpPr>
          <p:nvPr>
            <p:ph type="ftr" sz="quarter" idx="11"/>
          </p:nvPr>
        </p:nvSpPr>
        <p:spPr>
          <a:xfrm>
            <a:off x="3077461" y="6425780"/>
            <a:ext cx="3463926" cy="40497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dirty="0">
                <a:solidFill>
                  <a:schemeClr val="bg1">
                    <a:lumMod val="65000"/>
                  </a:schemeClr>
                </a:solidFill>
                <a:latin typeface="Franklin Gothic Book" panose="020B0503020102020204" pitchFamily="34" charset="0"/>
              </a:rPr>
              <a:t>(c) M.L. Kaarst-Brown | Enterprise Risk Management</a:t>
            </a:r>
          </a:p>
        </p:txBody>
      </p:sp>
      <p:sp>
        <p:nvSpPr>
          <p:cNvPr id="3" name="Slide Number Placeholder 2"/>
          <p:cNvSpPr>
            <a:spLocks noGrp="1"/>
          </p:cNvSpPr>
          <p:nvPr>
            <p:ph type="sldNum" sz="quarter" idx="12"/>
          </p:nvPr>
        </p:nvSpPr>
        <p:spPr/>
        <p:txBody>
          <a:bodyPr/>
          <a:lstStyle/>
          <a:p>
            <a:fld id="{4FAB73BC-B049-4115-A692-8D63A059BFB8}" type="slidenum">
              <a:rPr lang="en-US" smtClean="0"/>
              <a:t>2</a:t>
            </a:fld>
            <a:endParaRPr lang="en-US" dirty="0"/>
          </a:p>
        </p:txBody>
      </p:sp>
      <p:grpSp>
        <p:nvGrpSpPr>
          <p:cNvPr id="2" name="Group 1"/>
          <p:cNvGrpSpPr/>
          <p:nvPr/>
        </p:nvGrpSpPr>
        <p:grpSpPr>
          <a:xfrm>
            <a:off x="381000" y="1489479"/>
            <a:ext cx="8686800" cy="4799875"/>
            <a:chOff x="381000" y="1447800"/>
            <a:chExt cx="8686800" cy="4799875"/>
          </a:xfrm>
        </p:grpSpPr>
        <p:sp>
          <p:nvSpPr>
            <p:cNvPr id="3076" name="Text Box 5"/>
            <p:cNvSpPr txBox="1">
              <a:spLocks noChangeArrowheads="1"/>
            </p:cNvSpPr>
            <p:nvPr/>
          </p:nvSpPr>
          <p:spPr bwMode="auto">
            <a:xfrm>
              <a:off x="609600" y="1447800"/>
              <a:ext cx="2438400" cy="120032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dirty="0">
                  <a:solidFill>
                    <a:schemeClr val="tx1">
                      <a:lumMod val="65000"/>
                      <a:lumOff val="35000"/>
                    </a:schemeClr>
                  </a:solidFill>
                  <a:latin typeface="Franklin Gothic Demi" panose="020B0703020102020204" pitchFamily="34" charset="0"/>
                </a:rPr>
                <a:t>Organizational</a:t>
              </a:r>
            </a:p>
            <a:p>
              <a:pPr eaLnBrk="1" hangingPunct="1"/>
              <a:r>
                <a:rPr lang="en-US" altLang="en-US" sz="2400" b="1" dirty="0">
                  <a:solidFill>
                    <a:schemeClr val="tx1">
                      <a:lumMod val="65000"/>
                      <a:lumOff val="35000"/>
                    </a:schemeClr>
                  </a:solidFill>
                  <a:latin typeface="Franklin Gothic Demi" panose="020B0703020102020204" pitchFamily="34" charset="0"/>
                </a:rPr>
                <a:t>Assessment &amp; Risk Culture</a:t>
              </a:r>
            </a:p>
          </p:txBody>
        </p:sp>
        <p:sp>
          <p:nvSpPr>
            <p:cNvPr id="3077" name="Text Box 6"/>
            <p:cNvSpPr txBox="1">
              <a:spLocks noChangeArrowheads="1"/>
            </p:cNvSpPr>
            <p:nvPr/>
          </p:nvSpPr>
          <p:spPr bwMode="auto">
            <a:xfrm>
              <a:off x="1465451" y="2641535"/>
              <a:ext cx="2919557" cy="830997"/>
            </a:xfrm>
            <a:prstGeom prst="rect">
              <a:avLst/>
            </a:prstGeom>
            <a:noFill/>
            <a:ln w="28575">
              <a:solidFill>
                <a:schemeClr val="tx1">
                  <a:lumMod val="65000"/>
                  <a:lumOff val="3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dirty="0">
                  <a:solidFill>
                    <a:schemeClr val="tx1">
                      <a:lumMod val="65000"/>
                      <a:lumOff val="35000"/>
                    </a:schemeClr>
                  </a:solidFill>
                  <a:latin typeface="Franklin Gothic Demi" panose="020B0703020102020204" pitchFamily="34" charset="0"/>
                </a:rPr>
                <a:t>Risk Infrastructure/ Governance</a:t>
              </a:r>
            </a:p>
          </p:txBody>
        </p:sp>
        <p:sp>
          <p:nvSpPr>
            <p:cNvPr id="3078" name="Text Box 7"/>
            <p:cNvSpPr txBox="1">
              <a:spLocks noChangeArrowheads="1"/>
            </p:cNvSpPr>
            <p:nvPr/>
          </p:nvSpPr>
          <p:spPr bwMode="auto">
            <a:xfrm>
              <a:off x="2265192" y="3504304"/>
              <a:ext cx="2667718" cy="461665"/>
            </a:xfrm>
            <a:prstGeom prst="rect">
              <a:avLst/>
            </a:prstGeom>
            <a:noFill/>
            <a:ln w="28575">
              <a:solidFill>
                <a:schemeClr val="tx1">
                  <a:lumMod val="65000"/>
                  <a:lumOff val="3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dirty="0">
                  <a:solidFill>
                    <a:schemeClr val="tx1">
                      <a:lumMod val="65000"/>
                      <a:lumOff val="35000"/>
                    </a:schemeClr>
                  </a:solidFill>
                  <a:latin typeface="Franklin Gothic Demi" panose="020B0703020102020204" pitchFamily="34" charset="0"/>
                </a:rPr>
                <a:t>Risk Identification</a:t>
              </a:r>
            </a:p>
          </p:txBody>
        </p:sp>
        <p:sp>
          <p:nvSpPr>
            <p:cNvPr id="3079" name="Text Box 9"/>
            <p:cNvSpPr txBox="1">
              <a:spLocks noChangeArrowheads="1"/>
            </p:cNvSpPr>
            <p:nvPr/>
          </p:nvSpPr>
          <p:spPr bwMode="auto">
            <a:xfrm>
              <a:off x="3057421" y="4004272"/>
              <a:ext cx="2811988" cy="83099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dirty="0">
                  <a:solidFill>
                    <a:srgbClr val="FF0000"/>
                  </a:solidFill>
                  <a:latin typeface="Franklin Gothic Demi" panose="020B0703020102020204" pitchFamily="34" charset="0"/>
                </a:rPr>
                <a:t>Risk Measurement </a:t>
              </a:r>
            </a:p>
            <a:p>
              <a:pPr eaLnBrk="1" hangingPunct="1"/>
              <a:r>
                <a:rPr lang="en-US" altLang="en-US" sz="2400" b="1" dirty="0">
                  <a:solidFill>
                    <a:srgbClr val="FF0000"/>
                  </a:solidFill>
                  <a:latin typeface="Franklin Gothic Demi" panose="020B0703020102020204" pitchFamily="34" charset="0"/>
                </a:rPr>
                <a:t>and Indicators</a:t>
              </a:r>
            </a:p>
          </p:txBody>
        </p:sp>
        <p:sp>
          <p:nvSpPr>
            <p:cNvPr id="3080" name="Text Box 10"/>
            <p:cNvSpPr txBox="1">
              <a:spLocks noChangeArrowheads="1"/>
            </p:cNvSpPr>
            <p:nvPr/>
          </p:nvSpPr>
          <p:spPr bwMode="auto">
            <a:xfrm>
              <a:off x="3886200" y="4876800"/>
              <a:ext cx="2654894" cy="461665"/>
            </a:xfrm>
            <a:prstGeom prst="rect">
              <a:avLst/>
            </a:prstGeom>
            <a:noFill/>
            <a:ln w="285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dirty="0">
                  <a:solidFill>
                    <a:schemeClr val="tx1">
                      <a:lumMod val="65000"/>
                      <a:lumOff val="35000"/>
                    </a:schemeClr>
                  </a:solidFill>
                  <a:latin typeface="Franklin Gothic Demi" panose="020B0703020102020204" pitchFamily="34" charset="0"/>
                </a:rPr>
                <a:t>Risk Management</a:t>
              </a:r>
            </a:p>
          </p:txBody>
        </p:sp>
        <p:sp>
          <p:nvSpPr>
            <p:cNvPr id="3081" name="Text Box 11"/>
            <p:cNvSpPr txBox="1">
              <a:spLocks noChangeArrowheads="1"/>
            </p:cNvSpPr>
            <p:nvPr/>
          </p:nvSpPr>
          <p:spPr bwMode="auto">
            <a:xfrm>
              <a:off x="4883128" y="5416678"/>
              <a:ext cx="4184672" cy="830997"/>
            </a:xfrm>
            <a:prstGeom prst="rect">
              <a:avLst/>
            </a:prstGeom>
            <a:noFill/>
            <a:ln w="285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ltLang="en-US" sz="2400" b="1" dirty="0">
                  <a:solidFill>
                    <a:schemeClr val="tx1">
                      <a:lumMod val="65000"/>
                      <a:lumOff val="35000"/>
                    </a:schemeClr>
                  </a:solidFill>
                  <a:latin typeface="Franklin Gothic Demi" panose="020B0703020102020204" pitchFamily="34" charset="0"/>
                </a:rPr>
                <a:t>Contingency Planning </a:t>
              </a:r>
            </a:p>
            <a:p>
              <a:pPr eaLnBrk="1" hangingPunct="1"/>
              <a:r>
                <a:rPr lang="en-US" altLang="en-US" sz="2400" b="1" dirty="0">
                  <a:solidFill>
                    <a:schemeClr val="tx1">
                      <a:lumMod val="65000"/>
                      <a:lumOff val="35000"/>
                    </a:schemeClr>
                  </a:solidFill>
                  <a:latin typeface="Franklin Gothic Demi" panose="020B0703020102020204" pitchFamily="34" charset="0"/>
                </a:rPr>
                <a:t>&amp; Disaster Recovery Planning</a:t>
              </a:r>
            </a:p>
          </p:txBody>
        </p:sp>
        <p:sp>
          <p:nvSpPr>
            <p:cNvPr id="3082" name="Arc 15"/>
            <p:cNvSpPr>
              <a:spLocks/>
            </p:cNvSpPr>
            <p:nvPr/>
          </p:nvSpPr>
          <p:spPr bwMode="auto">
            <a:xfrm flipH="1" flipV="1">
              <a:off x="718498" y="2585324"/>
              <a:ext cx="3851700" cy="3273273"/>
            </a:xfrm>
            <a:custGeom>
              <a:avLst/>
              <a:gdLst>
                <a:gd name="T0" fmla="*/ 0 w 21480"/>
                <a:gd name="T1" fmla="*/ 0 h 21600"/>
                <a:gd name="T2" fmla="*/ 817713166 w 21480"/>
                <a:gd name="T3" fmla="*/ 554235420 h 21600"/>
                <a:gd name="T4" fmla="*/ 0 w 21480"/>
                <a:gd name="T5" fmla="*/ 619353545 h 21600"/>
                <a:gd name="T6" fmla="*/ 0 60000 65536"/>
                <a:gd name="T7" fmla="*/ 0 60000 65536"/>
                <a:gd name="T8" fmla="*/ 0 60000 65536"/>
                <a:gd name="T9" fmla="*/ 0 w 21480"/>
                <a:gd name="T10" fmla="*/ 0 h 21600"/>
                <a:gd name="T11" fmla="*/ 21480 w 21480"/>
                <a:gd name="T12" fmla="*/ 21600 h 21600"/>
              </a:gdLst>
              <a:ahLst/>
              <a:cxnLst>
                <a:cxn ang="T6">
                  <a:pos x="T0" y="T1"/>
                </a:cxn>
                <a:cxn ang="T7">
                  <a:pos x="T2" y="T3"/>
                </a:cxn>
                <a:cxn ang="T8">
                  <a:pos x="T4" y="T5"/>
                </a:cxn>
              </a:cxnLst>
              <a:rect l="T9" t="T10" r="T11" b="T12"/>
              <a:pathLst>
                <a:path w="21480" h="21600" fill="none" extrusionOk="0">
                  <a:moveTo>
                    <a:pt x="-1" y="0"/>
                  </a:moveTo>
                  <a:cubicBezTo>
                    <a:pt x="11050" y="0"/>
                    <a:pt x="20318" y="8340"/>
                    <a:pt x="21480" y="19328"/>
                  </a:cubicBezTo>
                </a:path>
                <a:path w="21480" h="21600" stroke="0" extrusionOk="0">
                  <a:moveTo>
                    <a:pt x="-1" y="0"/>
                  </a:moveTo>
                  <a:cubicBezTo>
                    <a:pt x="11050" y="0"/>
                    <a:pt x="20318" y="8340"/>
                    <a:pt x="21480" y="19328"/>
                  </a:cubicBezTo>
                  <a:lnTo>
                    <a:pt x="0" y="21600"/>
                  </a:lnTo>
                  <a:close/>
                </a:path>
              </a:pathLst>
            </a:custGeom>
            <a:noFill/>
            <a:ln w="9525">
              <a:solidFill>
                <a:schemeClr val="tx1"/>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solidFill>
                  <a:schemeClr val="tx1">
                    <a:lumMod val="65000"/>
                    <a:lumOff val="35000"/>
                  </a:schemeClr>
                </a:solidFill>
              </a:endParaRPr>
            </a:p>
          </p:txBody>
        </p:sp>
        <p:sp>
          <p:nvSpPr>
            <p:cNvPr id="3083" name="Line 21"/>
            <p:cNvSpPr>
              <a:spLocks noChangeShapeType="1"/>
            </p:cNvSpPr>
            <p:nvPr/>
          </p:nvSpPr>
          <p:spPr bwMode="auto">
            <a:xfrm>
              <a:off x="3695058" y="2031551"/>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sp>
          <p:nvSpPr>
            <p:cNvPr id="3084" name="Line 22"/>
            <p:cNvSpPr>
              <a:spLocks noChangeShapeType="1"/>
            </p:cNvSpPr>
            <p:nvPr/>
          </p:nvSpPr>
          <p:spPr bwMode="auto">
            <a:xfrm flipH="1" flipV="1">
              <a:off x="3771258" y="18791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sp>
          <p:nvSpPr>
            <p:cNvPr id="3085" name="Line 23"/>
            <p:cNvSpPr>
              <a:spLocks noChangeShapeType="1"/>
            </p:cNvSpPr>
            <p:nvPr/>
          </p:nvSpPr>
          <p:spPr bwMode="auto">
            <a:xfrm>
              <a:off x="4398509" y="26863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sp>
          <p:nvSpPr>
            <p:cNvPr id="3086" name="Line 24"/>
            <p:cNvSpPr>
              <a:spLocks noChangeShapeType="1"/>
            </p:cNvSpPr>
            <p:nvPr/>
          </p:nvSpPr>
          <p:spPr bwMode="auto">
            <a:xfrm flipH="1" flipV="1">
              <a:off x="4457058" y="24887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sp>
          <p:nvSpPr>
            <p:cNvPr id="3087" name="Line 25"/>
            <p:cNvSpPr>
              <a:spLocks noChangeShapeType="1"/>
            </p:cNvSpPr>
            <p:nvPr/>
          </p:nvSpPr>
          <p:spPr bwMode="auto">
            <a:xfrm>
              <a:off x="5160509" y="32959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sp>
          <p:nvSpPr>
            <p:cNvPr id="3088" name="Line 26"/>
            <p:cNvSpPr>
              <a:spLocks noChangeShapeType="1"/>
            </p:cNvSpPr>
            <p:nvPr/>
          </p:nvSpPr>
          <p:spPr bwMode="auto">
            <a:xfrm flipH="1" flipV="1">
              <a:off x="5219058" y="30983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sp>
          <p:nvSpPr>
            <p:cNvPr id="3089" name="Line 27"/>
            <p:cNvSpPr>
              <a:spLocks noChangeShapeType="1"/>
            </p:cNvSpPr>
            <p:nvPr/>
          </p:nvSpPr>
          <p:spPr bwMode="auto">
            <a:xfrm>
              <a:off x="5922509" y="39817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sp>
          <p:nvSpPr>
            <p:cNvPr id="3090" name="Line 28"/>
            <p:cNvSpPr>
              <a:spLocks noChangeShapeType="1"/>
            </p:cNvSpPr>
            <p:nvPr/>
          </p:nvSpPr>
          <p:spPr bwMode="auto">
            <a:xfrm flipH="1" flipV="1">
              <a:off x="5981058" y="37841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sp>
          <p:nvSpPr>
            <p:cNvPr id="3091" name="Line 29"/>
            <p:cNvSpPr>
              <a:spLocks noChangeShapeType="1"/>
            </p:cNvSpPr>
            <p:nvPr/>
          </p:nvSpPr>
          <p:spPr bwMode="auto">
            <a:xfrm>
              <a:off x="6684509" y="4591314"/>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sp>
          <p:nvSpPr>
            <p:cNvPr id="3092" name="Line 30"/>
            <p:cNvSpPr>
              <a:spLocks noChangeShapeType="1"/>
            </p:cNvSpPr>
            <p:nvPr/>
          </p:nvSpPr>
          <p:spPr bwMode="auto">
            <a:xfrm flipH="1" flipV="1">
              <a:off x="6743058" y="4393751"/>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sp>
          <p:nvSpPr>
            <p:cNvPr id="3093" name="Text Box 31"/>
            <p:cNvSpPr txBox="1">
              <a:spLocks noChangeArrowheads="1"/>
            </p:cNvSpPr>
            <p:nvPr/>
          </p:nvSpPr>
          <p:spPr bwMode="auto">
            <a:xfrm>
              <a:off x="381000" y="5150308"/>
              <a:ext cx="1905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ltLang="en-US" sz="1600" b="1" i="1" dirty="0">
                  <a:solidFill>
                    <a:schemeClr val="tx1">
                      <a:lumMod val="65000"/>
                      <a:lumOff val="35000"/>
                    </a:schemeClr>
                  </a:solidFill>
                  <a:latin typeface="Franklin Gothic Demi" panose="020B0703020102020204" pitchFamily="34" charset="0"/>
                </a:rPr>
                <a:t>Monitoring: Each part of the process  can influence every other</a:t>
              </a:r>
            </a:p>
          </p:txBody>
        </p:sp>
        <p:sp>
          <p:nvSpPr>
            <p:cNvPr id="3094" name="Line 34"/>
            <p:cNvSpPr>
              <a:spLocks noChangeShapeType="1"/>
            </p:cNvSpPr>
            <p:nvPr/>
          </p:nvSpPr>
          <p:spPr bwMode="auto">
            <a:xfrm flipV="1">
              <a:off x="932051" y="3315052"/>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sp>
          <p:nvSpPr>
            <p:cNvPr id="3095" name="Line 35"/>
            <p:cNvSpPr>
              <a:spLocks noChangeShapeType="1"/>
            </p:cNvSpPr>
            <p:nvPr/>
          </p:nvSpPr>
          <p:spPr bwMode="auto">
            <a:xfrm flipV="1">
              <a:off x="1465451" y="3848452"/>
              <a:ext cx="685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sp>
          <p:nvSpPr>
            <p:cNvPr id="3096" name="Line 36"/>
            <p:cNvSpPr>
              <a:spLocks noChangeShapeType="1"/>
            </p:cNvSpPr>
            <p:nvPr/>
          </p:nvSpPr>
          <p:spPr bwMode="auto">
            <a:xfrm flipV="1">
              <a:off x="2379851" y="4762852"/>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sp>
          <p:nvSpPr>
            <p:cNvPr id="3097" name="Line 37"/>
            <p:cNvSpPr>
              <a:spLocks noChangeShapeType="1"/>
            </p:cNvSpPr>
            <p:nvPr/>
          </p:nvSpPr>
          <p:spPr bwMode="auto">
            <a:xfrm flipV="1">
              <a:off x="3446651" y="5372452"/>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solidFill>
                  <a:schemeClr val="tx1">
                    <a:lumMod val="65000"/>
                    <a:lumOff val="35000"/>
                  </a:schemeClr>
                </a:solidFill>
              </a:endParaRPr>
            </a:p>
          </p:txBody>
        </p:sp>
      </p:grpSp>
    </p:spTree>
    <p:extLst>
      <p:ext uri="{BB962C8B-B14F-4D97-AF65-F5344CB8AC3E}">
        <p14:creationId xmlns:p14="http://schemas.microsoft.com/office/powerpoint/2010/main" val="2283312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 Glossary</a:t>
            </a:r>
          </a:p>
        </p:txBody>
      </p:sp>
      <p:sp>
        <p:nvSpPr>
          <p:cNvPr id="3" name="Content Placeholder 2"/>
          <p:cNvSpPr>
            <a:spLocks noGrp="1"/>
          </p:cNvSpPr>
          <p:nvPr>
            <p:ph sz="half" idx="1"/>
          </p:nvPr>
        </p:nvSpPr>
        <p:spPr/>
        <p:txBody>
          <a:bodyPr>
            <a:noAutofit/>
          </a:bodyPr>
          <a:lstStyle/>
          <a:p>
            <a:r>
              <a:rPr lang="en-US" dirty="0"/>
              <a:t>Probability/Likelihood</a:t>
            </a:r>
          </a:p>
          <a:p>
            <a:r>
              <a:rPr lang="en-US" dirty="0"/>
              <a:t>Frequency</a:t>
            </a:r>
          </a:p>
          <a:p>
            <a:r>
              <a:rPr lang="en-US" dirty="0"/>
              <a:t>Loss/Impact</a:t>
            </a:r>
          </a:p>
          <a:p>
            <a:r>
              <a:rPr lang="en-US" dirty="0"/>
              <a:t>Speed of Onset/Velocity</a:t>
            </a:r>
          </a:p>
          <a:p>
            <a:r>
              <a:rPr lang="en-US" dirty="0"/>
              <a:t>Vulnerability</a:t>
            </a:r>
          </a:p>
          <a:p>
            <a:r>
              <a:rPr lang="en-US" dirty="0"/>
              <a:t>Velocity/Speed of Onset</a:t>
            </a:r>
          </a:p>
          <a:p>
            <a:r>
              <a:rPr lang="en-US" dirty="0"/>
              <a:t>Volatility</a:t>
            </a:r>
          </a:p>
          <a:p>
            <a:endParaRPr lang="en-US" dirty="0"/>
          </a:p>
        </p:txBody>
      </p:sp>
      <p:sp>
        <p:nvSpPr>
          <p:cNvPr id="6" name="Content Placeholder 5"/>
          <p:cNvSpPr>
            <a:spLocks noGrp="1"/>
          </p:cNvSpPr>
          <p:nvPr>
            <p:ph sz="half" idx="2"/>
          </p:nvPr>
        </p:nvSpPr>
        <p:spPr/>
        <p:txBody>
          <a:bodyPr/>
          <a:lstStyle/>
          <a:p>
            <a:r>
              <a:rPr lang="en-US" dirty="0"/>
              <a:t>Traditional Risk Formula</a:t>
            </a:r>
          </a:p>
          <a:p>
            <a:r>
              <a:rPr lang="en-US" dirty="0"/>
              <a:t>Inherent Risk</a:t>
            </a:r>
          </a:p>
          <a:p>
            <a:r>
              <a:rPr lang="en-US" dirty="0"/>
              <a:t>Risk Model</a:t>
            </a:r>
          </a:p>
          <a:p>
            <a:r>
              <a:rPr lang="en-US" dirty="0"/>
              <a:t>Risk Registry and Reports</a:t>
            </a:r>
          </a:p>
          <a:p>
            <a:r>
              <a:rPr lang="en-US" dirty="0"/>
              <a:t>Total Risk and Risk Exposure</a:t>
            </a:r>
          </a:p>
          <a:p>
            <a:r>
              <a:rPr lang="en-US" dirty="0"/>
              <a:t>Risk Management Activity</a:t>
            </a:r>
          </a:p>
        </p:txBody>
      </p:sp>
      <p:sp>
        <p:nvSpPr>
          <p:cNvPr id="4" name="Footer Placeholder 3"/>
          <p:cNvSpPr>
            <a:spLocks noGrp="1"/>
          </p:cNvSpPr>
          <p:nvPr>
            <p:ph type="ftr" sz="quarter" idx="11"/>
          </p:nvPr>
        </p:nvSpPr>
        <p:spPr/>
        <p:txBody>
          <a:bodyPr/>
          <a:lstStyle/>
          <a:p>
            <a:r>
              <a:rPr lang="en-US" dirty="0"/>
              <a:t>(c) M.L. Kaarst-Brown | Enterprise Risk Management</a:t>
            </a:r>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89857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Probability/Likelihood</a:t>
            </a:r>
          </a:p>
        </p:txBody>
      </p:sp>
      <p:sp>
        <p:nvSpPr>
          <p:cNvPr id="3" name="Content Placeholder 2"/>
          <p:cNvSpPr>
            <a:spLocks noGrp="1"/>
          </p:cNvSpPr>
          <p:nvPr>
            <p:ph sz="half" idx="1"/>
          </p:nvPr>
        </p:nvSpPr>
        <p:spPr>
          <a:xfrm>
            <a:off x="768096" y="1975891"/>
            <a:ext cx="3566160" cy="4239558"/>
          </a:xfrm>
        </p:spPr>
        <p:txBody>
          <a:bodyPr>
            <a:noAutofit/>
          </a:bodyPr>
          <a:lstStyle/>
          <a:p>
            <a:r>
              <a:rPr lang="en-US" dirty="0"/>
              <a:t>Probability</a:t>
            </a:r>
          </a:p>
          <a:p>
            <a:pPr lvl="1"/>
            <a:r>
              <a:rPr lang="en-US" dirty="0"/>
              <a:t>Related to percentage chance that an event will happen</a:t>
            </a:r>
          </a:p>
          <a:p>
            <a:pPr lvl="1"/>
            <a:r>
              <a:rPr lang="en-US" dirty="0"/>
              <a:t>Statistical measure</a:t>
            </a:r>
          </a:p>
          <a:p>
            <a:pPr lvl="1"/>
            <a:r>
              <a:rPr lang="en-US" dirty="0"/>
              <a:t>If something is certain to occur, it has a probability of 1</a:t>
            </a:r>
          </a:p>
          <a:p>
            <a:pPr lvl="1"/>
            <a:r>
              <a:rPr lang="en-US" dirty="0"/>
              <a:t>Needs parameters </a:t>
            </a:r>
          </a:p>
          <a:p>
            <a:pPr lvl="2"/>
            <a:r>
              <a:rPr lang="en-US" sz="2000" dirty="0"/>
              <a:t>E.g. within next week, next month, 100 years)</a:t>
            </a:r>
          </a:p>
          <a:p>
            <a:pPr lvl="1"/>
            <a:endParaRPr lang="en-US" dirty="0"/>
          </a:p>
          <a:p>
            <a:pPr lvl="1"/>
            <a:endParaRPr lang="en-US" dirty="0"/>
          </a:p>
        </p:txBody>
      </p:sp>
      <p:sp>
        <p:nvSpPr>
          <p:cNvPr id="7" name="Content Placeholder 6"/>
          <p:cNvSpPr>
            <a:spLocks noGrp="1"/>
          </p:cNvSpPr>
          <p:nvPr>
            <p:ph sz="half" idx="2"/>
          </p:nvPr>
        </p:nvSpPr>
        <p:spPr>
          <a:xfrm>
            <a:off x="4491991" y="1975891"/>
            <a:ext cx="3566160" cy="4239558"/>
          </a:xfrm>
        </p:spPr>
        <p:txBody>
          <a:bodyPr>
            <a:noAutofit/>
          </a:bodyPr>
          <a:lstStyle/>
          <a:p>
            <a:r>
              <a:rPr lang="en-US" dirty="0"/>
              <a:t>Likelihood</a:t>
            </a:r>
          </a:p>
          <a:p>
            <a:pPr lvl="1"/>
            <a:r>
              <a:rPr lang="en-US" dirty="0"/>
              <a:t>Also related to chance that an event will happen</a:t>
            </a:r>
          </a:p>
          <a:p>
            <a:pPr lvl="1"/>
            <a:r>
              <a:rPr lang="en-US" altLang="en-US" dirty="0"/>
              <a:t>Best estimate measures; not exact</a:t>
            </a:r>
          </a:p>
          <a:p>
            <a:pPr lvl="2"/>
            <a:r>
              <a:rPr lang="en-US" sz="2000" dirty="0"/>
              <a:t>Often qualitative or backed by estimates (Low, Moderate, High chance)</a:t>
            </a:r>
          </a:p>
          <a:p>
            <a:pPr lvl="1"/>
            <a:r>
              <a:rPr lang="en-US" dirty="0"/>
              <a:t>Can be a surrogate for statistical estimates</a:t>
            </a:r>
          </a:p>
          <a:p>
            <a:pPr lvl="1"/>
            <a:r>
              <a:rPr lang="en-US" altLang="en-US" dirty="0"/>
              <a:t>Various methods and data needed to increase accuracy</a:t>
            </a:r>
          </a:p>
        </p:txBody>
      </p:sp>
      <p:sp>
        <p:nvSpPr>
          <p:cNvPr id="4" name="Footer Placeholder 3"/>
          <p:cNvSpPr>
            <a:spLocks noGrp="1"/>
          </p:cNvSpPr>
          <p:nvPr>
            <p:ph type="ftr" sz="quarter" idx="11"/>
          </p:nvPr>
        </p:nvSpPr>
        <p:spPr/>
        <p:txBody>
          <a:bodyPr/>
          <a:lstStyle/>
          <a:p>
            <a:r>
              <a:rPr lang="en-US" dirty="0"/>
              <a:t>(c) M.L. Kaarst-Brown | Enterprise Risk Management</a:t>
            </a:r>
          </a:p>
        </p:txBody>
      </p:sp>
      <p:sp>
        <p:nvSpPr>
          <p:cNvPr id="5" name="Slide Number Placeholder 4"/>
          <p:cNvSpPr>
            <a:spLocks noGrp="1"/>
          </p:cNvSpPr>
          <p:nvPr>
            <p:ph type="sldNum" sz="quarter" idx="12"/>
          </p:nvPr>
        </p:nvSpPr>
        <p:spPr/>
        <p:txBody>
          <a:bodyPr/>
          <a:lstStyle/>
          <a:p>
            <a:fld id="{4FAB73BC-B049-4115-A692-8D63A059BFB8}" type="slidenum">
              <a:rPr lang="en-US" smtClean="0"/>
              <a:t>4</a:t>
            </a:fld>
            <a:endParaRPr lang="en-US" dirty="0"/>
          </a:p>
        </p:txBody>
      </p:sp>
      <p:pic>
        <p:nvPicPr>
          <p:cNvPr id="6" name="Picture 4" descr="EN00892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7002684" y="929051"/>
            <a:ext cx="1676400" cy="1671638"/>
          </a:xfrm>
          <a:prstGeom prst="rect">
            <a:avLst/>
          </a:prstGeom>
        </p:spPr>
      </p:pic>
    </p:spTree>
    <p:extLst>
      <p:ext uri="{BB962C8B-B14F-4D97-AF65-F5344CB8AC3E}">
        <p14:creationId xmlns:p14="http://schemas.microsoft.com/office/powerpoint/2010/main" val="382347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533400"/>
            <a:ext cx="8077200" cy="1380885"/>
          </a:xfrm>
        </p:spPr>
        <p:txBody>
          <a:bodyPr>
            <a:noAutofit/>
          </a:bodyPr>
          <a:lstStyle/>
          <a:p>
            <a:pPr eaLnBrk="1" hangingPunct="1">
              <a:defRPr/>
            </a:pPr>
            <a:r>
              <a:rPr lang="en-US" altLang="en-US" sz="3200" dirty="0"/>
              <a:t>Example: Sample Probability vs Likelihood Categories</a:t>
            </a:r>
            <a:endParaRPr lang="en-US" altLang="en-US" sz="2400" dirty="0"/>
          </a:p>
        </p:txBody>
      </p:sp>
      <p:sp>
        <p:nvSpPr>
          <p:cNvPr id="19" name="Footer Placeholder 4"/>
          <p:cNvSpPr>
            <a:spLocks noGrp="1"/>
          </p:cNvSpPr>
          <p:nvPr>
            <p:ph type="ftr" sz="quarter" idx="11"/>
          </p:nvPr>
        </p:nvSpPr>
        <p:spPr/>
        <p:txBody>
          <a:bodyPr/>
          <a:lstStyle/>
          <a:p>
            <a:pPr>
              <a:defRPr/>
            </a:pPr>
            <a:r>
              <a:rPr lang="en-US" altLang="en-US" dirty="0"/>
              <a:t>(c) M.L. Kaarst-Brown | Enterprise Risk Management</a:t>
            </a:r>
          </a:p>
        </p:txBody>
      </p:sp>
      <p:sp>
        <p:nvSpPr>
          <p:cNvPr id="17428" name="Slide Number Placeholder 1"/>
          <p:cNvSpPr>
            <a:spLocks noGrp="1"/>
          </p:cNvSpPr>
          <p:nvPr>
            <p:ph type="sldNum" sz="quarter" idx="12"/>
          </p:nvPr>
        </p:nvSpPr>
        <p:spPr>
          <a:noFill/>
        </p:spPr>
        <p:txBody>
          <a:bodyPr/>
          <a:lstStyle>
            <a:lvl1pPr eaLnBrk="0" hangingPunct="0">
              <a:spcBef>
                <a:spcPct val="20000"/>
              </a:spcBef>
              <a:buClr>
                <a:schemeClr val="tx2"/>
              </a:buClr>
              <a:buSzPct val="75000"/>
              <a:buFont typeface="Wingdings" pitchFamily="2" charset="2"/>
              <a:buChar char="t"/>
              <a:defRPr sz="3200" b="1">
                <a:solidFill>
                  <a:schemeClr val="tx1"/>
                </a:solidFill>
                <a:latin typeface="Arial" charset="0"/>
              </a:defRPr>
            </a:lvl1pPr>
            <a:lvl2pPr marL="742950" indent="-285750" eaLnBrk="0" hangingPunct="0">
              <a:spcBef>
                <a:spcPct val="20000"/>
              </a:spcBef>
              <a:buClr>
                <a:schemeClr val="accent1"/>
              </a:buClr>
              <a:buSzPct val="70000"/>
              <a:buFont typeface="Wingdings" pitchFamily="2" charset="2"/>
              <a:buChar char="t"/>
              <a:defRPr sz="2800" b="1">
                <a:solidFill>
                  <a:schemeClr val="tx1"/>
                </a:solidFill>
                <a:latin typeface="Arial" charset="0"/>
              </a:defRPr>
            </a:lvl2pPr>
            <a:lvl3pPr marL="1143000" indent="-228600" eaLnBrk="0" hangingPunct="0">
              <a:spcBef>
                <a:spcPct val="20000"/>
              </a:spcBef>
              <a:buClr>
                <a:schemeClr val="folHlink"/>
              </a:buClr>
              <a:buSzPct val="70000"/>
              <a:buFont typeface="Wingdings" pitchFamily="2" charset="2"/>
              <a:buChar char="t"/>
              <a:defRPr sz="2400" b="1">
                <a:solidFill>
                  <a:schemeClr val="tx1"/>
                </a:solidFill>
                <a:latin typeface="Arial" charset="0"/>
              </a:defRPr>
            </a:lvl3pPr>
            <a:lvl4pPr marL="1600200" indent="-228600" eaLnBrk="0" hangingPunct="0">
              <a:spcBef>
                <a:spcPct val="20000"/>
              </a:spcBef>
              <a:buChar char="&gt;"/>
              <a:defRPr sz="2000" b="1">
                <a:solidFill>
                  <a:schemeClr val="tx1"/>
                </a:solidFill>
                <a:latin typeface="Arial" charset="0"/>
              </a:defRPr>
            </a:lvl4pPr>
            <a:lvl5pPr marL="2057400" indent="-228600" eaLnBrk="0" hangingPunct="0">
              <a:spcBef>
                <a:spcPct val="20000"/>
              </a:spcBef>
              <a:buChar char="»"/>
              <a:defRPr sz="2000" b="1">
                <a:solidFill>
                  <a:schemeClr val="tx1"/>
                </a:solidFill>
                <a:latin typeface="Arial" charset="0"/>
              </a:defRPr>
            </a:lvl5pPr>
            <a:lvl6pPr marL="2514600" indent="-228600" eaLnBrk="0" fontAlgn="base" hangingPunct="0">
              <a:spcBef>
                <a:spcPct val="20000"/>
              </a:spcBef>
              <a:spcAft>
                <a:spcPct val="0"/>
              </a:spcAft>
              <a:buChar char="»"/>
              <a:defRPr sz="2000" b="1">
                <a:solidFill>
                  <a:schemeClr val="tx1"/>
                </a:solidFill>
                <a:latin typeface="Arial" charset="0"/>
              </a:defRPr>
            </a:lvl6pPr>
            <a:lvl7pPr marL="2971800" indent="-228600" eaLnBrk="0" fontAlgn="base" hangingPunct="0">
              <a:spcBef>
                <a:spcPct val="20000"/>
              </a:spcBef>
              <a:spcAft>
                <a:spcPct val="0"/>
              </a:spcAft>
              <a:buChar char="»"/>
              <a:defRPr sz="2000" b="1">
                <a:solidFill>
                  <a:schemeClr val="tx1"/>
                </a:solidFill>
                <a:latin typeface="Arial" charset="0"/>
              </a:defRPr>
            </a:lvl7pPr>
            <a:lvl8pPr marL="3429000" indent="-228600" eaLnBrk="0" fontAlgn="base" hangingPunct="0">
              <a:spcBef>
                <a:spcPct val="20000"/>
              </a:spcBef>
              <a:spcAft>
                <a:spcPct val="0"/>
              </a:spcAft>
              <a:buChar char="»"/>
              <a:defRPr sz="2000" b="1">
                <a:solidFill>
                  <a:schemeClr val="tx1"/>
                </a:solidFill>
                <a:latin typeface="Arial" charset="0"/>
              </a:defRPr>
            </a:lvl8pPr>
            <a:lvl9pPr marL="3886200" indent="-228600" eaLnBrk="0" fontAlgn="base" hangingPunct="0">
              <a:spcBef>
                <a:spcPct val="20000"/>
              </a:spcBef>
              <a:spcAft>
                <a:spcPct val="0"/>
              </a:spcAft>
              <a:buChar char="»"/>
              <a:defRPr sz="2000" b="1">
                <a:solidFill>
                  <a:schemeClr val="tx1"/>
                </a:solidFill>
                <a:latin typeface="Arial" charset="0"/>
              </a:defRPr>
            </a:lvl9pPr>
          </a:lstStyle>
          <a:p>
            <a:pPr eaLnBrk="1" hangingPunct="1">
              <a:spcBef>
                <a:spcPct val="0"/>
              </a:spcBef>
              <a:buClrTx/>
              <a:buSzTx/>
              <a:buFontTx/>
              <a:buNone/>
            </a:pPr>
            <a:fld id="{1C1F2D20-8852-4A47-9AD9-2E3B49AFEB15}" type="slidenum">
              <a:rPr lang="en-US" altLang="en-US" sz="800" b="0" smtClean="0">
                <a:solidFill>
                  <a:schemeClr val="bg1">
                    <a:lumMod val="65000"/>
                  </a:schemeClr>
                </a:solidFill>
                <a:latin typeface="Sherman Sans" pitchFamily="2" charset="0"/>
              </a:rPr>
              <a:pPr eaLnBrk="1" hangingPunct="1">
                <a:spcBef>
                  <a:spcPct val="0"/>
                </a:spcBef>
                <a:buClrTx/>
                <a:buSzTx/>
                <a:buFontTx/>
                <a:buNone/>
              </a:pPr>
              <a:t>5</a:t>
            </a:fld>
            <a:endParaRPr lang="en-US" altLang="en-US" sz="800" b="0" dirty="0">
              <a:solidFill>
                <a:schemeClr val="bg1">
                  <a:lumMod val="65000"/>
                </a:schemeClr>
              </a:solidFill>
              <a:latin typeface="Sherman Sans" pitchFamily="2" charset="0"/>
            </a:endParaRPr>
          </a:p>
        </p:txBody>
      </p:sp>
      <p:graphicFrame>
        <p:nvGraphicFramePr>
          <p:cNvPr id="65554" name="Group 18"/>
          <p:cNvGraphicFramePr>
            <a:graphicFrameLocks noGrp="1"/>
          </p:cNvGraphicFramePr>
          <p:nvPr>
            <p:extLst>
              <p:ext uri="{D42A27DB-BD31-4B8C-83A1-F6EECF244321}">
                <p14:modId xmlns:p14="http://schemas.microsoft.com/office/powerpoint/2010/main" val="2498529347"/>
              </p:ext>
            </p:extLst>
          </p:nvPr>
        </p:nvGraphicFramePr>
        <p:xfrm>
          <a:off x="856735" y="2222157"/>
          <a:ext cx="7467600" cy="3669874"/>
        </p:xfrm>
        <a:graphic>
          <a:graphicData uri="http://schemas.openxmlformats.org/drawingml/2006/table">
            <a:tbl>
              <a:tblPr/>
              <a:tblGrid>
                <a:gridCol w="2489200">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1371649">
                <a:tc>
                  <a:txBody>
                    <a:bodyPr/>
                    <a:lstStyle>
                      <a:lvl1pPr>
                        <a:spcBef>
                          <a:spcPct val="20000"/>
                        </a:spcBef>
                        <a:buClr>
                          <a:schemeClr val="tx2"/>
                        </a:buClr>
                        <a:buSzPct val="75000"/>
                        <a:buFont typeface="Wingdings" pitchFamily="2" charset="2"/>
                        <a:defRPr sz="2800" b="1">
                          <a:solidFill>
                            <a:schemeClr val="tx1"/>
                          </a:solidFill>
                          <a:latin typeface="Arial" pitchFamily="34" charset="0"/>
                        </a:defRPr>
                      </a:lvl1pPr>
                      <a:lvl2pPr>
                        <a:spcBef>
                          <a:spcPct val="20000"/>
                        </a:spcBef>
                        <a:buClr>
                          <a:schemeClr val="accent1"/>
                        </a:buClr>
                        <a:buSzPct val="70000"/>
                        <a:buFont typeface="Wingdings" pitchFamily="2" charset="2"/>
                        <a:defRPr sz="2400" b="1">
                          <a:solidFill>
                            <a:schemeClr val="tx1"/>
                          </a:solidFill>
                          <a:latin typeface="Arial" pitchFamily="34" charset="0"/>
                        </a:defRPr>
                      </a:lvl2pPr>
                      <a:lvl3pPr>
                        <a:spcBef>
                          <a:spcPct val="20000"/>
                        </a:spcBef>
                        <a:buClr>
                          <a:schemeClr val="folHlink"/>
                        </a:buClr>
                        <a:buSzPct val="70000"/>
                        <a:buFont typeface="Wingdings" pitchFamily="2" charset="2"/>
                        <a:defRPr sz="2000" b="1">
                          <a:solidFill>
                            <a:schemeClr val="tx1"/>
                          </a:solidFill>
                          <a:latin typeface="Arial" pitchFamily="34" charset="0"/>
                        </a:defRPr>
                      </a:lvl3pPr>
                      <a:lvl4pPr>
                        <a:spcBef>
                          <a:spcPct val="20000"/>
                        </a:spcBef>
                        <a:defRPr b="1">
                          <a:solidFill>
                            <a:schemeClr val="tx1"/>
                          </a:solidFill>
                          <a:latin typeface="Arial" pitchFamily="34" charset="0"/>
                        </a:defRPr>
                      </a:lvl4pPr>
                      <a:lvl5pPr>
                        <a:spcBef>
                          <a:spcPct val="20000"/>
                        </a:spcBef>
                        <a:defRPr b="1">
                          <a:solidFill>
                            <a:schemeClr val="tx1"/>
                          </a:solidFill>
                          <a:latin typeface="Arial" pitchFamily="34" charset="0"/>
                        </a:defRPr>
                      </a:lvl5pPr>
                      <a:lvl6pPr fontAlgn="base">
                        <a:spcBef>
                          <a:spcPct val="20000"/>
                        </a:spcBef>
                        <a:spcAft>
                          <a:spcPct val="0"/>
                        </a:spcAft>
                        <a:defRPr b="1">
                          <a:solidFill>
                            <a:schemeClr val="tx1"/>
                          </a:solidFill>
                          <a:latin typeface="Arial" pitchFamily="34" charset="0"/>
                        </a:defRPr>
                      </a:lvl6pPr>
                      <a:lvl7pPr fontAlgn="base">
                        <a:spcBef>
                          <a:spcPct val="20000"/>
                        </a:spcBef>
                        <a:spcAft>
                          <a:spcPct val="0"/>
                        </a:spcAft>
                        <a:defRPr b="1">
                          <a:solidFill>
                            <a:schemeClr val="tx1"/>
                          </a:solidFill>
                          <a:latin typeface="Arial" pitchFamily="34" charset="0"/>
                        </a:defRPr>
                      </a:lvl7pPr>
                      <a:lvl8pPr fontAlgn="base">
                        <a:spcBef>
                          <a:spcPct val="20000"/>
                        </a:spcBef>
                        <a:spcAft>
                          <a:spcPct val="0"/>
                        </a:spcAft>
                        <a:defRPr b="1">
                          <a:solidFill>
                            <a:schemeClr val="tx1"/>
                          </a:solidFill>
                          <a:latin typeface="Arial" pitchFamily="34" charset="0"/>
                        </a:defRPr>
                      </a:lvl8pPr>
                      <a:lvl9pPr fontAlgn="base">
                        <a:spcBef>
                          <a:spcPct val="20000"/>
                        </a:spcBef>
                        <a:spcAft>
                          <a:spcPct val="0"/>
                        </a:spcAft>
                        <a:defRPr b="1">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en-US" altLang="en-US" sz="2800" b="1" i="0" u="none" strike="noStrike" cap="none" normalizeH="0" baseline="0" dirty="0">
                        <a:ln>
                          <a:noFill/>
                        </a:ln>
                        <a:solidFill>
                          <a:schemeClr val="tx1"/>
                        </a:solidFill>
                        <a:effectLst/>
                        <a:latin typeface="Franklin Gothic Book" panose="020B0503020102020204" pitchFamily="34" charset="0"/>
                      </a:endParaRP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800" b="1" i="0" u="none" strike="noStrike" cap="none" normalizeH="0" baseline="0" dirty="0">
                          <a:ln>
                            <a:noFill/>
                          </a:ln>
                          <a:solidFill>
                            <a:schemeClr val="tx1"/>
                          </a:solidFill>
                          <a:effectLst/>
                          <a:latin typeface="Franklin Gothic Book" panose="020B0503020102020204" pitchFamily="34" charset="0"/>
                        </a:rPr>
                        <a:t>Category</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chemeClr val="tx2"/>
                        </a:buClr>
                        <a:buSzPct val="75000"/>
                        <a:buFont typeface="Wingdings" pitchFamily="2" charset="2"/>
                        <a:defRPr sz="2800" b="1">
                          <a:solidFill>
                            <a:schemeClr val="tx1"/>
                          </a:solidFill>
                          <a:latin typeface="Arial" pitchFamily="34" charset="0"/>
                        </a:defRPr>
                      </a:lvl1pPr>
                      <a:lvl2pPr>
                        <a:spcBef>
                          <a:spcPct val="20000"/>
                        </a:spcBef>
                        <a:buClr>
                          <a:schemeClr val="accent1"/>
                        </a:buClr>
                        <a:buSzPct val="70000"/>
                        <a:buFont typeface="Wingdings" pitchFamily="2" charset="2"/>
                        <a:defRPr sz="2400" b="1">
                          <a:solidFill>
                            <a:schemeClr val="tx1"/>
                          </a:solidFill>
                          <a:latin typeface="Arial" pitchFamily="34" charset="0"/>
                        </a:defRPr>
                      </a:lvl2pPr>
                      <a:lvl3pPr>
                        <a:spcBef>
                          <a:spcPct val="20000"/>
                        </a:spcBef>
                        <a:buClr>
                          <a:schemeClr val="folHlink"/>
                        </a:buClr>
                        <a:buSzPct val="70000"/>
                        <a:buFont typeface="Wingdings" pitchFamily="2" charset="2"/>
                        <a:defRPr sz="2000" b="1">
                          <a:solidFill>
                            <a:schemeClr val="tx1"/>
                          </a:solidFill>
                          <a:latin typeface="Arial" pitchFamily="34" charset="0"/>
                        </a:defRPr>
                      </a:lvl3pPr>
                      <a:lvl4pPr>
                        <a:spcBef>
                          <a:spcPct val="20000"/>
                        </a:spcBef>
                        <a:defRPr b="1">
                          <a:solidFill>
                            <a:schemeClr val="tx1"/>
                          </a:solidFill>
                          <a:latin typeface="Arial" pitchFamily="34" charset="0"/>
                        </a:defRPr>
                      </a:lvl4pPr>
                      <a:lvl5pPr>
                        <a:spcBef>
                          <a:spcPct val="20000"/>
                        </a:spcBef>
                        <a:defRPr b="1">
                          <a:solidFill>
                            <a:schemeClr val="tx1"/>
                          </a:solidFill>
                          <a:latin typeface="Arial" pitchFamily="34" charset="0"/>
                        </a:defRPr>
                      </a:lvl5pPr>
                      <a:lvl6pPr fontAlgn="base">
                        <a:spcBef>
                          <a:spcPct val="20000"/>
                        </a:spcBef>
                        <a:spcAft>
                          <a:spcPct val="0"/>
                        </a:spcAft>
                        <a:defRPr b="1">
                          <a:solidFill>
                            <a:schemeClr val="tx1"/>
                          </a:solidFill>
                          <a:latin typeface="Arial" pitchFamily="34" charset="0"/>
                        </a:defRPr>
                      </a:lvl6pPr>
                      <a:lvl7pPr fontAlgn="base">
                        <a:spcBef>
                          <a:spcPct val="20000"/>
                        </a:spcBef>
                        <a:spcAft>
                          <a:spcPct val="0"/>
                        </a:spcAft>
                        <a:defRPr b="1">
                          <a:solidFill>
                            <a:schemeClr val="tx1"/>
                          </a:solidFill>
                          <a:latin typeface="Arial" pitchFamily="34" charset="0"/>
                        </a:defRPr>
                      </a:lvl7pPr>
                      <a:lvl8pPr fontAlgn="base">
                        <a:spcBef>
                          <a:spcPct val="20000"/>
                        </a:spcBef>
                        <a:spcAft>
                          <a:spcPct val="0"/>
                        </a:spcAft>
                        <a:defRPr b="1">
                          <a:solidFill>
                            <a:schemeClr val="tx1"/>
                          </a:solidFill>
                          <a:latin typeface="Arial" pitchFamily="34" charset="0"/>
                        </a:defRPr>
                      </a:lvl8pPr>
                      <a:lvl9pPr fontAlgn="base">
                        <a:spcBef>
                          <a:spcPct val="20000"/>
                        </a:spcBef>
                        <a:spcAft>
                          <a:spcPct val="0"/>
                        </a:spcAft>
                        <a:defRPr b="1">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endParaRPr kumimoji="0" lang="en-US" altLang="en-US" sz="2800" b="1" i="0" u="none" strike="noStrike" cap="none" normalizeH="0" baseline="0" dirty="0">
                        <a:ln>
                          <a:noFill/>
                        </a:ln>
                        <a:solidFill>
                          <a:schemeClr val="tx1"/>
                        </a:solidFill>
                        <a:effectLst/>
                        <a:latin typeface="Franklin Gothic Book" panose="020B0503020102020204" pitchFamily="34" charset="0"/>
                      </a:endParaRP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800" b="1" i="0" u="none" strike="noStrike" cap="none" normalizeH="0" baseline="0" dirty="0">
                          <a:ln>
                            <a:noFill/>
                          </a:ln>
                          <a:solidFill>
                            <a:schemeClr val="tx1"/>
                          </a:solidFill>
                          <a:effectLst/>
                          <a:latin typeface="Franklin Gothic Book" panose="020B0503020102020204" pitchFamily="34" charset="0"/>
                        </a:rPr>
                        <a:t>Probability of Event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buClr>
                          <a:schemeClr val="tx2"/>
                        </a:buClr>
                        <a:buSzPct val="75000"/>
                        <a:buFont typeface="Wingdings" pitchFamily="2" charset="2"/>
                        <a:defRPr sz="2800" b="1">
                          <a:solidFill>
                            <a:schemeClr val="tx1"/>
                          </a:solidFill>
                          <a:latin typeface="Arial" pitchFamily="34" charset="0"/>
                        </a:defRPr>
                      </a:lvl1pPr>
                      <a:lvl2pPr>
                        <a:spcBef>
                          <a:spcPct val="20000"/>
                        </a:spcBef>
                        <a:buClr>
                          <a:schemeClr val="accent1"/>
                        </a:buClr>
                        <a:buSzPct val="70000"/>
                        <a:buFont typeface="Wingdings" pitchFamily="2" charset="2"/>
                        <a:defRPr sz="2400" b="1">
                          <a:solidFill>
                            <a:schemeClr val="tx1"/>
                          </a:solidFill>
                          <a:latin typeface="Arial" pitchFamily="34" charset="0"/>
                        </a:defRPr>
                      </a:lvl2pPr>
                      <a:lvl3pPr>
                        <a:spcBef>
                          <a:spcPct val="20000"/>
                        </a:spcBef>
                        <a:buClr>
                          <a:schemeClr val="folHlink"/>
                        </a:buClr>
                        <a:buSzPct val="70000"/>
                        <a:buFont typeface="Wingdings" pitchFamily="2" charset="2"/>
                        <a:defRPr sz="2000" b="1">
                          <a:solidFill>
                            <a:schemeClr val="tx1"/>
                          </a:solidFill>
                          <a:latin typeface="Arial" pitchFamily="34" charset="0"/>
                        </a:defRPr>
                      </a:lvl3pPr>
                      <a:lvl4pPr>
                        <a:spcBef>
                          <a:spcPct val="20000"/>
                        </a:spcBef>
                        <a:defRPr b="1">
                          <a:solidFill>
                            <a:schemeClr val="tx1"/>
                          </a:solidFill>
                          <a:latin typeface="Arial" pitchFamily="34" charset="0"/>
                        </a:defRPr>
                      </a:lvl4pPr>
                      <a:lvl5pPr>
                        <a:spcBef>
                          <a:spcPct val="20000"/>
                        </a:spcBef>
                        <a:defRPr b="1">
                          <a:solidFill>
                            <a:schemeClr val="tx1"/>
                          </a:solidFill>
                          <a:latin typeface="Arial" pitchFamily="34" charset="0"/>
                        </a:defRPr>
                      </a:lvl5pPr>
                      <a:lvl6pPr fontAlgn="base">
                        <a:spcBef>
                          <a:spcPct val="20000"/>
                        </a:spcBef>
                        <a:spcAft>
                          <a:spcPct val="0"/>
                        </a:spcAft>
                        <a:defRPr b="1">
                          <a:solidFill>
                            <a:schemeClr val="tx1"/>
                          </a:solidFill>
                          <a:latin typeface="Arial" pitchFamily="34" charset="0"/>
                        </a:defRPr>
                      </a:lvl6pPr>
                      <a:lvl7pPr fontAlgn="base">
                        <a:spcBef>
                          <a:spcPct val="20000"/>
                        </a:spcBef>
                        <a:spcAft>
                          <a:spcPct val="0"/>
                        </a:spcAft>
                        <a:defRPr b="1">
                          <a:solidFill>
                            <a:schemeClr val="tx1"/>
                          </a:solidFill>
                          <a:latin typeface="Arial" pitchFamily="34" charset="0"/>
                        </a:defRPr>
                      </a:lvl7pPr>
                      <a:lvl8pPr fontAlgn="base">
                        <a:spcBef>
                          <a:spcPct val="20000"/>
                        </a:spcBef>
                        <a:spcAft>
                          <a:spcPct val="0"/>
                        </a:spcAft>
                        <a:defRPr b="1">
                          <a:solidFill>
                            <a:schemeClr val="tx1"/>
                          </a:solidFill>
                          <a:latin typeface="Arial" pitchFamily="34" charset="0"/>
                        </a:defRPr>
                      </a:lvl8pPr>
                      <a:lvl9pPr fontAlgn="base">
                        <a:spcBef>
                          <a:spcPct val="20000"/>
                        </a:spcBef>
                        <a:spcAft>
                          <a:spcPct val="0"/>
                        </a:spcAft>
                        <a:defRPr b="1">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800" b="1" i="0" u="none" strike="noStrike" cap="none" normalizeH="0" baseline="0" dirty="0">
                          <a:ln>
                            <a:noFill/>
                          </a:ln>
                          <a:solidFill>
                            <a:schemeClr val="tx1"/>
                          </a:solidFill>
                          <a:effectLst/>
                          <a:latin typeface="Franklin Gothic Book" panose="020B0503020102020204" pitchFamily="34" charset="0"/>
                        </a:rPr>
                        <a:t>Likelihood or Chance of Occurrence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2212926">
                <a:tc>
                  <a:txBody>
                    <a:bodyPr/>
                    <a:lstStyle>
                      <a:lvl1pPr>
                        <a:spcBef>
                          <a:spcPct val="20000"/>
                        </a:spcBef>
                        <a:buClr>
                          <a:schemeClr val="tx2"/>
                        </a:buClr>
                        <a:buSzPct val="75000"/>
                        <a:buFont typeface="Wingdings" pitchFamily="2" charset="2"/>
                        <a:defRPr sz="2800" b="1">
                          <a:solidFill>
                            <a:schemeClr val="tx1"/>
                          </a:solidFill>
                          <a:latin typeface="Arial" pitchFamily="34" charset="0"/>
                        </a:defRPr>
                      </a:lvl1pPr>
                      <a:lvl2pPr>
                        <a:spcBef>
                          <a:spcPct val="20000"/>
                        </a:spcBef>
                        <a:buClr>
                          <a:schemeClr val="accent1"/>
                        </a:buClr>
                        <a:buSzPct val="70000"/>
                        <a:buFont typeface="Wingdings" pitchFamily="2" charset="2"/>
                        <a:defRPr sz="2400" b="1">
                          <a:solidFill>
                            <a:schemeClr val="tx1"/>
                          </a:solidFill>
                          <a:latin typeface="Arial" pitchFamily="34" charset="0"/>
                        </a:defRPr>
                      </a:lvl2pPr>
                      <a:lvl3pPr>
                        <a:spcBef>
                          <a:spcPct val="20000"/>
                        </a:spcBef>
                        <a:buClr>
                          <a:schemeClr val="folHlink"/>
                        </a:buClr>
                        <a:buSzPct val="70000"/>
                        <a:buFont typeface="Wingdings" pitchFamily="2" charset="2"/>
                        <a:defRPr sz="2000" b="1">
                          <a:solidFill>
                            <a:schemeClr val="tx1"/>
                          </a:solidFill>
                          <a:latin typeface="Arial" pitchFamily="34" charset="0"/>
                        </a:defRPr>
                      </a:lvl3pPr>
                      <a:lvl4pPr>
                        <a:spcBef>
                          <a:spcPct val="20000"/>
                        </a:spcBef>
                        <a:defRPr b="1">
                          <a:solidFill>
                            <a:schemeClr val="tx1"/>
                          </a:solidFill>
                          <a:latin typeface="Arial" pitchFamily="34" charset="0"/>
                        </a:defRPr>
                      </a:lvl4pPr>
                      <a:lvl5pPr>
                        <a:spcBef>
                          <a:spcPct val="20000"/>
                        </a:spcBef>
                        <a:defRPr b="1">
                          <a:solidFill>
                            <a:schemeClr val="tx1"/>
                          </a:solidFill>
                          <a:latin typeface="Arial" pitchFamily="34" charset="0"/>
                        </a:defRPr>
                      </a:lvl5pPr>
                      <a:lvl6pPr fontAlgn="base">
                        <a:spcBef>
                          <a:spcPct val="20000"/>
                        </a:spcBef>
                        <a:spcAft>
                          <a:spcPct val="0"/>
                        </a:spcAft>
                        <a:defRPr b="1">
                          <a:solidFill>
                            <a:schemeClr val="tx1"/>
                          </a:solidFill>
                          <a:latin typeface="Arial" pitchFamily="34" charset="0"/>
                        </a:defRPr>
                      </a:lvl6pPr>
                      <a:lvl7pPr fontAlgn="base">
                        <a:spcBef>
                          <a:spcPct val="20000"/>
                        </a:spcBef>
                        <a:spcAft>
                          <a:spcPct val="0"/>
                        </a:spcAft>
                        <a:defRPr b="1">
                          <a:solidFill>
                            <a:schemeClr val="tx1"/>
                          </a:solidFill>
                          <a:latin typeface="Arial" pitchFamily="34" charset="0"/>
                        </a:defRPr>
                      </a:lvl7pPr>
                      <a:lvl8pPr fontAlgn="base">
                        <a:spcBef>
                          <a:spcPct val="20000"/>
                        </a:spcBef>
                        <a:spcAft>
                          <a:spcPct val="0"/>
                        </a:spcAft>
                        <a:defRPr b="1">
                          <a:solidFill>
                            <a:schemeClr val="tx1"/>
                          </a:solidFill>
                          <a:latin typeface="Arial" pitchFamily="34" charset="0"/>
                        </a:defRPr>
                      </a:lvl8pPr>
                      <a:lvl9pPr fontAlgn="base">
                        <a:spcBef>
                          <a:spcPct val="20000"/>
                        </a:spcBef>
                        <a:spcAft>
                          <a:spcPct val="0"/>
                        </a:spcAft>
                        <a:defRPr b="1">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400" b="0" i="0" u="none" strike="noStrike" cap="none" normalizeH="0" baseline="0" dirty="0">
                          <a:ln>
                            <a:noFill/>
                          </a:ln>
                          <a:solidFill>
                            <a:schemeClr val="tx1"/>
                          </a:solidFill>
                          <a:effectLst/>
                          <a:latin typeface="Franklin Gothic Book" panose="020B0503020102020204" pitchFamily="34" charset="0"/>
                        </a:rPr>
                        <a:t>Expected/routine</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400" b="0" i="0" u="none" strike="noStrike" cap="none" normalizeH="0" baseline="0" dirty="0">
                          <a:ln>
                            <a:noFill/>
                          </a:ln>
                          <a:solidFill>
                            <a:schemeClr val="tx1"/>
                          </a:solidFill>
                          <a:effectLst/>
                          <a:latin typeface="Franklin Gothic Book" panose="020B0503020102020204" pitchFamily="34" charset="0"/>
                        </a:rPr>
                        <a:t>Unexpected</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400" b="0" i="0" u="none" strike="noStrike" cap="none" normalizeH="0" baseline="0" dirty="0">
                          <a:ln>
                            <a:noFill/>
                          </a:ln>
                          <a:solidFill>
                            <a:schemeClr val="tx1"/>
                          </a:solidFill>
                          <a:effectLst/>
                          <a:latin typeface="Franklin Gothic Book" panose="020B0503020102020204" pitchFamily="34" charset="0"/>
                        </a:rPr>
                        <a:t>Rare</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400" b="0" i="0" u="none" strike="noStrike" cap="none" normalizeH="0" baseline="0" dirty="0">
                          <a:ln>
                            <a:noFill/>
                          </a:ln>
                          <a:solidFill>
                            <a:schemeClr val="tx1"/>
                          </a:solidFill>
                          <a:effectLst/>
                          <a:latin typeface="Franklin Gothic Book" panose="020B0503020102020204" pitchFamily="34" charset="0"/>
                        </a:rPr>
                        <a:t>Extremely Rare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pitchFamily="2" charset="2"/>
                        <a:defRPr sz="2800" b="1">
                          <a:solidFill>
                            <a:schemeClr val="tx1"/>
                          </a:solidFill>
                          <a:latin typeface="Arial" pitchFamily="34" charset="0"/>
                        </a:defRPr>
                      </a:lvl1pPr>
                      <a:lvl2pPr>
                        <a:spcBef>
                          <a:spcPct val="20000"/>
                        </a:spcBef>
                        <a:buClr>
                          <a:schemeClr val="accent1"/>
                        </a:buClr>
                        <a:buSzPct val="70000"/>
                        <a:buFont typeface="Wingdings" pitchFamily="2" charset="2"/>
                        <a:defRPr sz="2400" b="1">
                          <a:solidFill>
                            <a:schemeClr val="tx1"/>
                          </a:solidFill>
                          <a:latin typeface="Arial" pitchFamily="34" charset="0"/>
                        </a:defRPr>
                      </a:lvl2pPr>
                      <a:lvl3pPr>
                        <a:spcBef>
                          <a:spcPct val="20000"/>
                        </a:spcBef>
                        <a:buClr>
                          <a:schemeClr val="folHlink"/>
                        </a:buClr>
                        <a:buSzPct val="70000"/>
                        <a:buFont typeface="Wingdings" pitchFamily="2" charset="2"/>
                        <a:defRPr sz="2000" b="1">
                          <a:solidFill>
                            <a:schemeClr val="tx1"/>
                          </a:solidFill>
                          <a:latin typeface="Arial" pitchFamily="34" charset="0"/>
                        </a:defRPr>
                      </a:lvl3pPr>
                      <a:lvl4pPr>
                        <a:spcBef>
                          <a:spcPct val="20000"/>
                        </a:spcBef>
                        <a:defRPr b="1">
                          <a:solidFill>
                            <a:schemeClr val="tx1"/>
                          </a:solidFill>
                          <a:latin typeface="Arial" pitchFamily="34" charset="0"/>
                        </a:defRPr>
                      </a:lvl4pPr>
                      <a:lvl5pPr>
                        <a:spcBef>
                          <a:spcPct val="20000"/>
                        </a:spcBef>
                        <a:defRPr b="1">
                          <a:solidFill>
                            <a:schemeClr val="tx1"/>
                          </a:solidFill>
                          <a:latin typeface="Arial" pitchFamily="34" charset="0"/>
                        </a:defRPr>
                      </a:lvl5pPr>
                      <a:lvl6pPr fontAlgn="base">
                        <a:spcBef>
                          <a:spcPct val="20000"/>
                        </a:spcBef>
                        <a:spcAft>
                          <a:spcPct val="0"/>
                        </a:spcAft>
                        <a:defRPr b="1">
                          <a:solidFill>
                            <a:schemeClr val="tx1"/>
                          </a:solidFill>
                          <a:latin typeface="Arial" pitchFamily="34" charset="0"/>
                        </a:defRPr>
                      </a:lvl6pPr>
                      <a:lvl7pPr fontAlgn="base">
                        <a:spcBef>
                          <a:spcPct val="20000"/>
                        </a:spcBef>
                        <a:spcAft>
                          <a:spcPct val="0"/>
                        </a:spcAft>
                        <a:defRPr b="1">
                          <a:solidFill>
                            <a:schemeClr val="tx1"/>
                          </a:solidFill>
                          <a:latin typeface="Arial" pitchFamily="34" charset="0"/>
                        </a:defRPr>
                      </a:lvl7pPr>
                      <a:lvl8pPr fontAlgn="base">
                        <a:spcBef>
                          <a:spcPct val="20000"/>
                        </a:spcBef>
                        <a:spcAft>
                          <a:spcPct val="0"/>
                        </a:spcAft>
                        <a:defRPr b="1">
                          <a:solidFill>
                            <a:schemeClr val="tx1"/>
                          </a:solidFill>
                          <a:latin typeface="Arial" pitchFamily="34" charset="0"/>
                        </a:defRPr>
                      </a:lvl8pPr>
                      <a:lvl9pPr fontAlgn="base">
                        <a:spcBef>
                          <a:spcPct val="20000"/>
                        </a:spcBef>
                        <a:spcAft>
                          <a:spcPct val="0"/>
                        </a:spcAft>
                        <a:defRPr b="1">
                          <a:solidFill>
                            <a:schemeClr val="tx1"/>
                          </a:solidFill>
                          <a:latin typeface="Arial"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400" b="0" i="0" u="none" strike="noStrike" cap="none" normalizeH="0" baseline="0" dirty="0">
                          <a:ln>
                            <a:noFill/>
                          </a:ln>
                          <a:solidFill>
                            <a:schemeClr val="tx1"/>
                          </a:solidFill>
                          <a:effectLst/>
                          <a:latin typeface="Franklin Gothic Book" panose="020B0503020102020204" pitchFamily="34" charset="0"/>
                        </a:rPr>
                        <a:t>100 %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400" b="0" i="0" u="none" strike="noStrike" cap="none" normalizeH="0" baseline="0" dirty="0">
                          <a:ln>
                            <a:noFill/>
                          </a:ln>
                          <a:solidFill>
                            <a:schemeClr val="tx1"/>
                          </a:solidFill>
                          <a:effectLst/>
                          <a:latin typeface="Franklin Gothic Book" panose="020B0503020102020204" pitchFamily="34" charset="0"/>
                        </a:rPr>
                        <a:t>10 %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400" b="0" i="0" u="none" strike="noStrike" cap="none" normalizeH="0" baseline="0" dirty="0">
                          <a:ln>
                            <a:noFill/>
                          </a:ln>
                          <a:solidFill>
                            <a:schemeClr val="tx1"/>
                          </a:solidFill>
                          <a:effectLst/>
                          <a:latin typeface="Franklin Gothic Book" panose="020B0503020102020204" pitchFamily="34" charset="0"/>
                        </a:rPr>
                        <a:t>1.0 %</a:t>
                      </a:r>
                    </a:p>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400" b="0" i="0" u="none" strike="noStrike" cap="none" normalizeH="0" baseline="0" dirty="0">
                          <a:ln>
                            <a:noFill/>
                          </a:ln>
                          <a:solidFill>
                            <a:schemeClr val="tx1"/>
                          </a:solidFill>
                          <a:effectLst/>
                          <a:latin typeface="Franklin Gothic Book" panose="020B0503020102020204" pitchFamily="34" charset="0"/>
                        </a:rPr>
                        <a:t>0.1 %</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5000"/>
                        <a:buFont typeface="Wingdings" pitchFamily="2" charset="2"/>
                        <a:defRPr sz="2800" b="1">
                          <a:solidFill>
                            <a:schemeClr val="tx1"/>
                          </a:solidFill>
                          <a:latin typeface="Arial" pitchFamily="34" charset="0"/>
                        </a:defRPr>
                      </a:lvl1pPr>
                      <a:lvl2pPr>
                        <a:spcBef>
                          <a:spcPct val="20000"/>
                        </a:spcBef>
                        <a:buClr>
                          <a:schemeClr val="accent1"/>
                        </a:buClr>
                        <a:buSzPct val="70000"/>
                        <a:buFont typeface="Wingdings" pitchFamily="2" charset="2"/>
                        <a:defRPr sz="2400" b="1">
                          <a:solidFill>
                            <a:schemeClr val="tx1"/>
                          </a:solidFill>
                          <a:latin typeface="Arial" pitchFamily="34" charset="0"/>
                        </a:defRPr>
                      </a:lvl2pPr>
                      <a:lvl3pPr>
                        <a:spcBef>
                          <a:spcPct val="20000"/>
                        </a:spcBef>
                        <a:buClr>
                          <a:schemeClr val="folHlink"/>
                        </a:buClr>
                        <a:buSzPct val="70000"/>
                        <a:buFont typeface="Wingdings" pitchFamily="2" charset="2"/>
                        <a:defRPr sz="2000" b="1">
                          <a:solidFill>
                            <a:schemeClr val="tx1"/>
                          </a:solidFill>
                          <a:latin typeface="Arial" pitchFamily="34" charset="0"/>
                        </a:defRPr>
                      </a:lvl3pPr>
                      <a:lvl4pPr>
                        <a:spcBef>
                          <a:spcPct val="20000"/>
                        </a:spcBef>
                        <a:defRPr b="1">
                          <a:solidFill>
                            <a:schemeClr val="tx1"/>
                          </a:solidFill>
                          <a:latin typeface="Arial" pitchFamily="34" charset="0"/>
                        </a:defRPr>
                      </a:lvl4pPr>
                      <a:lvl5pPr>
                        <a:spcBef>
                          <a:spcPct val="20000"/>
                        </a:spcBef>
                        <a:defRPr b="1">
                          <a:solidFill>
                            <a:schemeClr val="tx1"/>
                          </a:solidFill>
                          <a:latin typeface="Arial" pitchFamily="34" charset="0"/>
                        </a:defRPr>
                      </a:lvl5pPr>
                      <a:lvl6pPr fontAlgn="base">
                        <a:spcBef>
                          <a:spcPct val="20000"/>
                        </a:spcBef>
                        <a:spcAft>
                          <a:spcPct val="0"/>
                        </a:spcAft>
                        <a:defRPr b="1">
                          <a:solidFill>
                            <a:schemeClr val="tx1"/>
                          </a:solidFill>
                          <a:latin typeface="Arial" pitchFamily="34" charset="0"/>
                        </a:defRPr>
                      </a:lvl6pPr>
                      <a:lvl7pPr fontAlgn="base">
                        <a:spcBef>
                          <a:spcPct val="20000"/>
                        </a:spcBef>
                        <a:spcAft>
                          <a:spcPct val="0"/>
                        </a:spcAft>
                        <a:defRPr b="1">
                          <a:solidFill>
                            <a:schemeClr val="tx1"/>
                          </a:solidFill>
                          <a:latin typeface="Arial" pitchFamily="34" charset="0"/>
                        </a:defRPr>
                      </a:lvl7pPr>
                      <a:lvl8pPr fontAlgn="base">
                        <a:spcBef>
                          <a:spcPct val="20000"/>
                        </a:spcBef>
                        <a:spcAft>
                          <a:spcPct val="0"/>
                        </a:spcAft>
                        <a:defRPr b="1">
                          <a:solidFill>
                            <a:schemeClr val="tx1"/>
                          </a:solidFill>
                          <a:latin typeface="Arial" pitchFamily="34" charset="0"/>
                        </a:defRPr>
                      </a:lvl8pPr>
                      <a:lvl9pPr fontAlgn="base">
                        <a:spcBef>
                          <a:spcPct val="20000"/>
                        </a:spcBef>
                        <a:spcAft>
                          <a:spcPct val="0"/>
                        </a:spcAft>
                        <a:defRPr b="1">
                          <a:solidFill>
                            <a:schemeClr val="tx1"/>
                          </a:solidFill>
                          <a:latin typeface="Arial"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400" b="0" i="0" u="none" strike="noStrike" cap="none" normalizeH="0" baseline="0" dirty="0">
                          <a:ln>
                            <a:noFill/>
                          </a:ln>
                          <a:solidFill>
                            <a:schemeClr val="tx1"/>
                          </a:solidFill>
                          <a:effectLst/>
                          <a:latin typeface="Franklin Gothic Book" panose="020B0503020102020204" pitchFamily="34" charset="0"/>
                        </a:rPr>
                        <a:t>At least annually</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400" b="0" i="0" u="none" strike="noStrike" cap="none" normalizeH="0" baseline="0" dirty="0">
                          <a:ln>
                            <a:noFill/>
                          </a:ln>
                          <a:solidFill>
                            <a:schemeClr val="tx1"/>
                          </a:solidFill>
                          <a:effectLst/>
                          <a:latin typeface="Franklin Gothic Book" panose="020B0503020102020204" pitchFamily="34" charset="0"/>
                        </a:rPr>
                        <a:t>1 in 10 years</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400" b="0" i="0" u="none" strike="noStrike" cap="none" normalizeH="0" baseline="0" dirty="0">
                          <a:ln>
                            <a:noFill/>
                          </a:ln>
                          <a:solidFill>
                            <a:schemeClr val="tx1"/>
                          </a:solidFill>
                          <a:effectLst/>
                          <a:latin typeface="Franklin Gothic Book" panose="020B0503020102020204" pitchFamily="34" charset="0"/>
                        </a:rPr>
                        <a:t>1 in 100 years</a:t>
                      </a:r>
                    </a:p>
                    <a:p>
                      <a:pPr marL="0" marR="0" lvl="0" indent="0" algn="l" defTabSz="914400" rtl="0" eaLnBrk="1" fontAlgn="base" latinLnBrk="0" hangingPunct="1">
                        <a:lnSpc>
                          <a:spcPct val="100000"/>
                        </a:lnSpc>
                        <a:spcBef>
                          <a:spcPct val="20000"/>
                        </a:spcBef>
                        <a:spcAft>
                          <a:spcPct val="0"/>
                        </a:spcAft>
                        <a:buClr>
                          <a:schemeClr val="tx2"/>
                        </a:buClr>
                        <a:buSzPct val="75000"/>
                        <a:buFont typeface="Wingdings" pitchFamily="2" charset="2"/>
                        <a:buNone/>
                        <a:tabLst/>
                      </a:pPr>
                      <a:r>
                        <a:rPr kumimoji="0" lang="en-US" altLang="en-US" sz="2400" b="0" i="0" u="none" strike="noStrike" cap="none" normalizeH="0" baseline="0" dirty="0">
                          <a:ln>
                            <a:noFill/>
                          </a:ln>
                          <a:solidFill>
                            <a:schemeClr val="tx1"/>
                          </a:solidFill>
                          <a:effectLst/>
                          <a:latin typeface="Franklin Gothic Book" panose="020B0503020102020204" pitchFamily="34" charset="0"/>
                        </a:rPr>
                        <a:t>1 in 1000 years</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1762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t;strong&gt;Frequency&lt;/strong&gt; distribution for 30 throws of a dice."/>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58911" y="2084832"/>
            <a:ext cx="4854236" cy="3457638"/>
          </a:xfrm>
        </p:spPr>
      </p:pic>
      <p:sp>
        <p:nvSpPr>
          <p:cNvPr id="63490" name="Rectangle 2"/>
          <p:cNvSpPr>
            <a:spLocks noGrp="1" noChangeArrowheads="1"/>
          </p:cNvSpPr>
          <p:nvPr>
            <p:ph type="title"/>
          </p:nvPr>
        </p:nvSpPr>
        <p:spPr/>
        <p:txBody>
          <a:bodyPr>
            <a:normAutofit/>
          </a:bodyPr>
          <a:lstStyle/>
          <a:p>
            <a:pPr eaLnBrk="1" hangingPunct="1">
              <a:defRPr/>
            </a:pPr>
            <a:r>
              <a:rPr lang="en-US" altLang="en-US" dirty="0"/>
              <a:t>Frequency</a:t>
            </a:r>
            <a:endParaRPr lang="en-US" altLang="en-US" sz="2800" dirty="0"/>
          </a:p>
        </p:txBody>
      </p:sp>
      <p:sp>
        <p:nvSpPr>
          <p:cNvPr id="16389" name="Rectangle 3"/>
          <p:cNvSpPr>
            <a:spLocks noGrp="1" noChangeArrowheads="1"/>
          </p:cNvSpPr>
          <p:nvPr>
            <p:ph sz="half" idx="1"/>
          </p:nvPr>
        </p:nvSpPr>
        <p:spPr>
          <a:xfrm>
            <a:off x="322470" y="2084832"/>
            <a:ext cx="3566160" cy="4023360"/>
          </a:xfrm>
        </p:spPr>
        <p:txBody>
          <a:bodyPr>
            <a:noAutofit/>
          </a:bodyPr>
          <a:lstStyle/>
          <a:p>
            <a:pPr eaLnBrk="1" hangingPunct="1"/>
            <a:r>
              <a:rPr lang="en-US" altLang="en-US" dirty="0"/>
              <a:t>How often a risk event occurs</a:t>
            </a:r>
          </a:p>
          <a:p>
            <a:pPr eaLnBrk="1" hangingPunct="1"/>
            <a:r>
              <a:rPr lang="en-US" altLang="en-US" dirty="0"/>
              <a:t>Can be expressed in cumulative frequency plots</a:t>
            </a:r>
          </a:p>
          <a:p>
            <a:pPr lvl="1" eaLnBrk="1" hangingPunct="1"/>
            <a:r>
              <a:rPr lang="en-US" altLang="en-US" dirty="0"/>
              <a:t>Permits a comparison based on different levels of expected risk</a:t>
            </a:r>
          </a:p>
          <a:p>
            <a:pPr lvl="1" eaLnBrk="1" hangingPunct="1"/>
            <a:r>
              <a:rPr lang="en-US" altLang="en-US" dirty="0"/>
              <a:t>Clumps or ignores contributing factors or issues</a:t>
            </a:r>
          </a:p>
        </p:txBody>
      </p:sp>
      <p:sp>
        <p:nvSpPr>
          <p:cNvPr id="6" name="Footer Placeholder 5"/>
          <p:cNvSpPr>
            <a:spLocks noGrp="1"/>
          </p:cNvSpPr>
          <p:nvPr>
            <p:ph type="ftr" sz="quarter" idx="11"/>
          </p:nvPr>
        </p:nvSpPr>
        <p:spPr/>
        <p:txBody>
          <a:bodyPr/>
          <a:lstStyle/>
          <a:p>
            <a:pPr>
              <a:defRPr/>
            </a:pPr>
            <a:r>
              <a:rPr lang="en-US" altLang="en-US" dirty="0"/>
              <a:t>(c) M.L. Kaarst-Brown | Enterprise Risk Management</a:t>
            </a:r>
          </a:p>
        </p:txBody>
      </p:sp>
      <p:sp>
        <p:nvSpPr>
          <p:cNvPr id="16391" name="Slide Number Placeholder 1"/>
          <p:cNvSpPr>
            <a:spLocks noGrp="1"/>
          </p:cNvSpPr>
          <p:nvPr>
            <p:ph type="sldNum" sz="quarter" idx="12"/>
          </p:nvPr>
        </p:nvSpPr>
        <p:spPr>
          <a:noFill/>
        </p:spPr>
        <p:txBody>
          <a:bodyPr/>
          <a:lstStyle>
            <a:lvl1pPr eaLnBrk="0" hangingPunct="0">
              <a:spcBef>
                <a:spcPct val="20000"/>
              </a:spcBef>
              <a:buClr>
                <a:schemeClr val="tx2"/>
              </a:buClr>
              <a:buSzPct val="75000"/>
              <a:buFont typeface="Wingdings" pitchFamily="2" charset="2"/>
              <a:buChar char="t"/>
              <a:defRPr sz="3200" b="1">
                <a:solidFill>
                  <a:schemeClr val="tx1"/>
                </a:solidFill>
                <a:latin typeface="Arial" charset="0"/>
              </a:defRPr>
            </a:lvl1pPr>
            <a:lvl2pPr marL="742950" indent="-285750" eaLnBrk="0" hangingPunct="0">
              <a:spcBef>
                <a:spcPct val="20000"/>
              </a:spcBef>
              <a:buClr>
                <a:schemeClr val="accent1"/>
              </a:buClr>
              <a:buSzPct val="70000"/>
              <a:buFont typeface="Wingdings" pitchFamily="2" charset="2"/>
              <a:buChar char="t"/>
              <a:defRPr sz="2800" b="1">
                <a:solidFill>
                  <a:schemeClr val="tx1"/>
                </a:solidFill>
                <a:latin typeface="Arial" charset="0"/>
              </a:defRPr>
            </a:lvl2pPr>
            <a:lvl3pPr marL="1143000" indent="-228600" eaLnBrk="0" hangingPunct="0">
              <a:spcBef>
                <a:spcPct val="20000"/>
              </a:spcBef>
              <a:buClr>
                <a:schemeClr val="folHlink"/>
              </a:buClr>
              <a:buSzPct val="70000"/>
              <a:buFont typeface="Wingdings" pitchFamily="2" charset="2"/>
              <a:buChar char="t"/>
              <a:defRPr sz="2400" b="1">
                <a:solidFill>
                  <a:schemeClr val="tx1"/>
                </a:solidFill>
                <a:latin typeface="Arial" charset="0"/>
              </a:defRPr>
            </a:lvl3pPr>
            <a:lvl4pPr marL="1600200" indent="-228600" eaLnBrk="0" hangingPunct="0">
              <a:spcBef>
                <a:spcPct val="20000"/>
              </a:spcBef>
              <a:buChar char="&gt;"/>
              <a:defRPr sz="2000" b="1">
                <a:solidFill>
                  <a:schemeClr val="tx1"/>
                </a:solidFill>
                <a:latin typeface="Arial" charset="0"/>
              </a:defRPr>
            </a:lvl4pPr>
            <a:lvl5pPr marL="2057400" indent="-228600" eaLnBrk="0" hangingPunct="0">
              <a:spcBef>
                <a:spcPct val="20000"/>
              </a:spcBef>
              <a:buChar char="»"/>
              <a:defRPr sz="2000" b="1">
                <a:solidFill>
                  <a:schemeClr val="tx1"/>
                </a:solidFill>
                <a:latin typeface="Arial" charset="0"/>
              </a:defRPr>
            </a:lvl5pPr>
            <a:lvl6pPr marL="2514600" indent="-228600" eaLnBrk="0" fontAlgn="base" hangingPunct="0">
              <a:spcBef>
                <a:spcPct val="20000"/>
              </a:spcBef>
              <a:spcAft>
                <a:spcPct val="0"/>
              </a:spcAft>
              <a:buChar char="»"/>
              <a:defRPr sz="2000" b="1">
                <a:solidFill>
                  <a:schemeClr val="tx1"/>
                </a:solidFill>
                <a:latin typeface="Arial" charset="0"/>
              </a:defRPr>
            </a:lvl6pPr>
            <a:lvl7pPr marL="2971800" indent="-228600" eaLnBrk="0" fontAlgn="base" hangingPunct="0">
              <a:spcBef>
                <a:spcPct val="20000"/>
              </a:spcBef>
              <a:spcAft>
                <a:spcPct val="0"/>
              </a:spcAft>
              <a:buChar char="»"/>
              <a:defRPr sz="2000" b="1">
                <a:solidFill>
                  <a:schemeClr val="tx1"/>
                </a:solidFill>
                <a:latin typeface="Arial" charset="0"/>
              </a:defRPr>
            </a:lvl7pPr>
            <a:lvl8pPr marL="3429000" indent="-228600" eaLnBrk="0" fontAlgn="base" hangingPunct="0">
              <a:spcBef>
                <a:spcPct val="20000"/>
              </a:spcBef>
              <a:spcAft>
                <a:spcPct val="0"/>
              </a:spcAft>
              <a:buChar char="»"/>
              <a:defRPr sz="2000" b="1">
                <a:solidFill>
                  <a:schemeClr val="tx1"/>
                </a:solidFill>
                <a:latin typeface="Arial" charset="0"/>
              </a:defRPr>
            </a:lvl8pPr>
            <a:lvl9pPr marL="3886200" indent="-228600" eaLnBrk="0" fontAlgn="base" hangingPunct="0">
              <a:spcBef>
                <a:spcPct val="20000"/>
              </a:spcBef>
              <a:spcAft>
                <a:spcPct val="0"/>
              </a:spcAft>
              <a:buChar char="»"/>
              <a:defRPr sz="2000" b="1">
                <a:solidFill>
                  <a:schemeClr val="tx1"/>
                </a:solidFill>
                <a:latin typeface="Arial" charset="0"/>
              </a:defRPr>
            </a:lvl9pPr>
          </a:lstStyle>
          <a:p>
            <a:pPr eaLnBrk="1" hangingPunct="1">
              <a:spcBef>
                <a:spcPct val="0"/>
              </a:spcBef>
              <a:buClrTx/>
              <a:buSzTx/>
              <a:buFontTx/>
              <a:buNone/>
            </a:pPr>
            <a:fld id="{6E200A35-6BF0-4225-907A-77CAD39866C3}" type="slidenum">
              <a:rPr lang="en-US" altLang="en-US" sz="800" b="0" smtClean="0">
                <a:solidFill>
                  <a:schemeClr val="bg1">
                    <a:lumMod val="65000"/>
                  </a:schemeClr>
                </a:solidFill>
                <a:latin typeface="Sherman Sans" pitchFamily="2" charset="0"/>
              </a:rPr>
              <a:pPr eaLnBrk="1" hangingPunct="1">
                <a:spcBef>
                  <a:spcPct val="0"/>
                </a:spcBef>
                <a:buClrTx/>
                <a:buSzTx/>
                <a:buFontTx/>
                <a:buNone/>
              </a:pPr>
              <a:t>6</a:t>
            </a:fld>
            <a:endParaRPr lang="en-US" altLang="en-US" sz="800" b="0" dirty="0">
              <a:solidFill>
                <a:schemeClr val="bg1">
                  <a:lumMod val="65000"/>
                </a:schemeClr>
              </a:solidFill>
              <a:latin typeface="Sherman Sans" pitchFamily="2" charset="0"/>
            </a:endParaRPr>
          </a:p>
        </p:txBody>
      </p:sp>
    </p:spTree>
    <p:extLst>
      <p:ext uri="{BB962C8B-B14F-4D97-AF65-F5344CB8AC3E}">
        <p14:creationId xmlns:p14="http://schemas.microsoft.com/office/powerpoint/2010/main" val="129856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Loss/Impact</a:t>
            </a:r>
          </a:p>
        </p:txBody>
      </p:sp>
      <p:sp>
        <p:nvSpPr>
          <p:cNvPr id="3" name="Content Placeholder 2"/>
          <p:cNvSpPr>
            <a:spLocks noGrp="1"/>
          </p:cNvSpPr>
          <p:nvPr>
            <p:ph idx="1"/>
          </p:nvPr>
        </p:nvSpPr>
        <p:spPr>
          <a:xfrm>
            <a:off x="768096" y="2084832"/>
            <a:ext cx="7290055" cy="4224528"/>
          </a:xfrm>
        </p:spPr>
        <p:txBody>
          <a:bodyPr>
            <a:normAutofit/>
          </a:bodyPr>
          <a:lstStyle/>
          <a:p>
            <a:r>
              <a:rPr lang="en-US" dirty="0"/>
              <a:t>Extent to which an event will affect organization</a:t>
            </a:r>
          </a:p>
          <a:p>
            <a:r>
              <a:rPr lang="en-US" dirty="0"/>
              <a:t>May consider multiple impacts</a:t>
            </a:r>
          </a:p>
          <a:p>
            <a:pPr lvl="1"/>
            <a:r>
              <a:rPr lang="en-US" dirty="0"/>
              <a:t>Financial (real costs, impact on share price, lawsuits, etc.)</a:t>
            </a:r>
          </a:p>
          <a:p>
            <a:pPr lvl="1"/>
            <a:r>
              <a:rPr lang="en-US" dirty="0"/>
              <a:t>Security </a:t>
            </a:r>
          </a:p>
          <a:p>
            <a:pPr lvl="1"/>
            <a:r>
              <a:rPr lang="en-US" dirty="0"/>
              <a:t>Reputation</a:t>
            </a:r>
          </a:p>
          <a:p>
            <a:pPr lvl="1"/>
            <a:r>
              <a:rPr lang="en-US" dirty="0"/>
              <a:t>Physical Assets</a:t>
            </a:r>
          </a:p>
          <a:p>
            <a:pPr lvl="1"/>
            <a:r>
              <a:rPr lang="en-US" dirty="0"/>
              <a:t>Humans – Customers, Employees, or other impacts</a:t>
            </a:r>
          </a:p>
          <a:p>
            <a:r>
              <a:rPr lang="en-US" dirty="0"/>
              <a:t>Measurement metrics depend on issue</a:t>
            </a:r>
          </a:p>
          <a:p>
            <a:pPr lvl="1"/>
            <a:r>
              <a:rPr lang="en-US" dirty="0"/>
              <a:t>E.g. Loss of lives, loss of access, money, share price</a:t>
            </a:r>
          </a:p>
          <a:p>
            <a:pPr lvl="1"/>
            <a:r>
              <a:rPr lang="en-US" dirty="0"/>
              <a:t>Often reduced or translated to monetary value</a:t>
            </a:r>
          </a:p>
          <a:p>
            <a:endParaRPr lang="en-US" sz="3200" dirty="0"/>
          </a:p>
        </p:txBody>
      </p:sp>
      <p:sp>
        <p:nvSpPr>
          <p:cNvPr id="4" name="Footer Placeholder 3"/>
          <p:cNvSpPr>
            <a:spLocks noGrp="1"/>
          </p:cNvSpPr>
          <p:nvPr>
            <p:ph type="ftr" sz="quarter" idx="11"/>
          </p:nvPr>
        </p:nvSpPr>
        <p:spPr/>
        <p:txBody>
          <a:bodyPr/>
          <a:lstStyle/>
          <a:p>
            <a:r>
              <a:rPr lang="en-US" dirty="0"/>
              <a:t>(c) M.L. Kaarst-Brown | Enterprise Risk Management</a:t>
            </a:r>
          </a:p>
        </p:txBody>
      </p:sp>
      <p:sp>
        <p:nvSpPr>
          <p:cNvPr id="5" name="Slide Number Placeholder 4"/>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46685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Vulnerability</a:t>
            </a:r>
          </a:p>
        </p:txBody>
      </p:sp>
      <p:sp>
        <p:nvSpPr>
          <p:cNvPr id="3" name="Content Placeholder 2"/>
          <p:cNvSpPr>
            <a:spLocks noGrp="1"/>
          </p:cNvSpPr>
          <p:nvPr>
            <p:ph idx="1"/>
          </p:nvPr>
        </p:nvSpPr>
        <p:spPr>
          <a:xfrm>
            <a:off x="768096" y="2187388"/>
            <a:ext cx="7290055" cy="4121972"/>
          </a:xfrm>
        </p:spPr>
        <p:txBody>
          <a:bodyPr/>
          <a:lstStyle/>
          <a:p>
            <a:r>
              <a:rPr lang="en-US" dirty="0"/>
              <a:t>Susceptibility to a risk event</a:t>
            </a:r>
          </a:p>
          <a:p>
            <a:r>
              <a:rPr lang="en-US" dirty="0"/>
              <a:t>Vulnerability may change at different times or under different circumstances</a:t>
            </a:r>
          </a:p>
          <a:p>
            <a:r>
              <a:rPr lang="en-US" dirty="0"/>
              <a:t>Examples</a:t>
            </a:r>
          </a:p>
          <a:p>
            <a:pPr lvl="1"/>
            <a:r>
              <a:rPr lang="en-US" dirty="0"/>
              <a:t>Succession of a new CEO</a:t>
            </a:r>
          </a:p>
          <a:p>
            <a:pPr lvl="1"/>
            <a:r>
              <a:rPr lang="en-US" dirty="0"/>
              <a:t>Loss of key person</a:t>
            </a:r>
          </a:p>
          <a:p>
            <a:pPr lvl="1"/>
            <a:r>
              <a:rPr lang="en-US" dirty="0"/>
              <a:t>Scandal or lawsuit</a:t>
            </a:r>
          </a:p>
          <a:p>
            <a:pPr lvl="1"/>
            <a:r>
              <a:rPr lang="en-US" dirty="0"/>
              <a:t>Merger or Acquisition</a:t>
            </a:r>
          </a:p>
          <a:p>
            <a:pPr lvl="1"/>
            <a:r>
              <a:rPr lang="en-US" dirty="0"/>
              <a:t>Unusual volatility in market</a:t>
            </a:r>
          </a:p>
          <a:p>
            <a:pPr lvl="1"/>
            <a:r>
              <a:rPr lang="en-US" dirty="0"/>
              <a:t>Competitor actions</a:t>
            </a:r>
          </a:p>
          <a:p>
            <a:pPr lvl="1"/>
            <a:endParaRPr lang="en-US" dirty="0"/>
          </a:p>
          <a:p>
            <a:pPr lvl="1"/>
            <a:endParaRPr lang="en-US" dirty="0"/>
          </a:p>
          <a:p>
            <a:endParaRPr lang="en-US" dirty="0"/>
          </a:p>
        </p:txBody>
      </p:sp>
      <p:sp>
        <p:nvSpPr>
          <p:cNvPr id="4" name="Footer Placeholder 3"/>
          <p:cNvSpPr>
            <a:spLocks noGrp="1"/>
          </p:cNvSpPr>
          <p:nvPr>
            <p:ph type="ftr" sz="quarter" idx="11"/>
          </p:nvPr>
        </p:nvSpPr>
        <p:spPr/>
        <p:txBody>
          <a:bodyPr/>
          <a:lstStyle/>
          <a:p>
            <a:r>
              <a:rPr lang="en-US" dirty="0"/>
              <a:t>(c) M.L. Kaarst-Brown | Enterprise Risk Management</a:t>
            </a:r>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90315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 / Speed of Onset</a:t>
            </a:r>
          </a:p>
        </p:txBody>
      </p:sp>
      <p:sp>
        <p:nvSpPr>
          <p:cNvPr id="3" name="Content Placeholder 2"/>
          <p:cNvSpPr>
            <a:spLocks noGrp="1"/>
          </p:cNvSpPr>
          <p:nvPr>
            <p:ph idx="1"/>
          </p:nvPr>
        </p:nvSpPr>
        <p:spPr/>
        <p:txBody>
          <a:bodyPr/>
          <a:lstStyle/>
          <a:p>
            <a:r>
              <a:rPr lang="en-US" dirty="0"/>
              <a:t>Length of time between occurrence of risk event and point at which it affects company</a:t>
            </a:r>
          </a:p>
          <a:p>
            <a:r>
              <a:rPr lang="en-US" dirty="0"/>
              <a:t>Examples</a:t>
            </a:r>
          </a:p>
          <a:p>
            <a:pPr lvl="1"/>
            <a:r>
              <a:rPr lang="en-US" dirty="0"/>
              <a:t>Proposed legislation to be voted on </a:t>
            </a:r>
          </a:p>
          <a:p>
            <a:pPr lvl="1"/>
            <a:r>
              <a:rPr lang="en-US" dirty="0"/>
              <a:t>Deadlines for compliance to new legislation</a:t>
            </a:r>
          </a:p>
          <a:p>
            <a:pPr lvl="1"/>
            <a:r>
              <a:rPr lang="en-US" dirty="0"/>
              <a:t>CEO or Board member decides to retire</a:t>
            </a:r>
          </a:p>
          <a:p>
            <a:pPr lvl="1"/>
            <a:r>
              <a:rPr lang="en-US" dirty="0"/>
              <a:t>Lawsuit filed with high potential penalties</a:t>
            </a:r>
          </a:p>
          <a:p>
            <a:endParaRPr lang="en-US" dirty="0"/>
          </a:p>
        </p:txBody>
      </p:sp>
      <p:sp>
        <p:nvSpPr>
          <p:cNvPr id="4" name="Footer Placeholder 3"/>
          <p:cNvSpPr>
            <a:spLocks noGrp="1"/>
          </p:cNvSpPr>
          <p:nvPr>
            <p:ph type="ftr" sz="quarter" idx="11"/>
          </p:nvPr>
        </p:nvSpPr>
        <p:spPr/>
        <p:txBody>
          <a:bodyPr/>
          <a:lstStyle/>
          <a:p>
            <a:r>
              <a:rPr lang="en-US" dirty="0"/>
              <a:t>(c) M.L. Kaarst-Brown | Enterprise Risk Management</a:t>
            </a:r>
          </a:p>
        </p:txBody>
      </p:sp>
      <p:sp>
        <p:nvSpPr>
          <p:cNvPr id="5" name="Slide Number Placeholder 4"/>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256155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ERM iSchoolPowerPointTemplate2015-4x3</Template>
  <TotalTime>3335</TotalTime>
  <Words>2223</Words>
  <Application>Microsoft Office PowerPoint</Application>
  <PresentationFormat>On-screen Show (4:3)</PresentationFormat>
  <Paragraphs>248</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Calibri</vt:lpstr>
      <vt:lpstr>Franklin Gothic Book</vt:lpstr>
      <vt:lpstr>Franklin Gothic Demi</vt:lpstr>
      <vt:lpstr>Franklin Gothic Demi Cond</vt:lpstr>
      <vt:lpstr>Sherman Sans</vt:lpstr>
      <vt:lpstr>Times New Roman</vt:lpstr>
      <vt:lpstr>Tw Cen MT</vt:lpstr>
      <vt:lpstr>Tw Cen MT Condensed</vt:lpstr>
      <vt:lpstr>Wingdings</vt:lpstr>
      <vt:lpstr>Wingdings 3</vt:lpstr>
      <vt:lpstr>Integral</vt:lpstr>
      <vt:lpstr>Risk Measurement vocabulary</vt:lpstr>
      <vt:lpstr>IST 425: The Enterprise Risk Management (ERM) Process</vt:lpstr>
      <vt:lpstr>Agenda - Glossary</vt:lpstr>
      <vt:lpstr>Probability/Likelihood</vt:lpstr>
      <vt:lpstr>Example: Sample Probability vs Likelihood Categories</vt:lpstr>
      <vt:lpstr>Frequency</vt:lpstr>
      <vt:lpstr>Loss/Impact</vt:lpstr>
      <vt:lpstr>Vulnerability</vt:lpstr>
      <vt:lpstr>Velocity / Speed of Onset</vt:lpstr>
      <vt:lpstr>Volatility</vt:lpstr>
      <vt:lpstr>Traditional Risk Formula</vt:lpstr>
      <vt:lpstr>Inherent Risk</vt:lpstr>
      <vt:lpstr>Example: Probability of Delay in Project</vt:lpstr>
      <vt:lpstr>What is a Risk Model?</vt:lpstr>
      <vt:lpstr>Risk Registry and Reports</vt:lpstr>
      <vt:lpstr>Risk Management Activity</vt:lpstr>
      <vt:lpstr>Risk Exposure, Total Risk, and Residual Risk</vt:lpstr>
      <vt:lpstr>Summary</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Opening convocation</dc:title>
  <dc:creator>mmclarke</dc:creator>
  <cp:lastModifiedBy>Michelle Kaarst-Brown</cp:lastModifiedBy>
  <cp:revision>74</cp:revision>
  <dcterms:created xsi:type="dcterms:W3CDTF">2014-08-07T12:49:35Z</dcterms:created>
  <dcterms:modified xsi:type="dcterms:W3CDTF">2021-03-12T16:08:09Z</dcterms:modified>
</cp:coreProperties>
</file>