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13"/>
  </p:notesMasterIdLst>
  <p:sldIdLst>
    <p:sldId id="256" r:id="rId2"/>
    <p:sldId id="257" r:id="rId3"/>
    <p:sldId id="278" r:id="rId4"/>
    <p:sldId id="290" r:id="rId5"/>
    <p:sldId id="283" r:id="rId6"/>
    <p:sldId id="287" r:id="rId7"/>
    <p:sldId id="291" r:id="rId8"/>
    <p:sldId id="289" r:id="rId9"/>
    <p:sldId id="292" r:id="rId10"/>
    <p:sldId id="279" r:id="rId11"/>
    <p:sldId id="28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249" autoAdjust="0"/>
  </p:normalViewPr>
  <p:slideViewPr>
    <p:cSldViewPr>
      <p:cViewPr varScale="1">
        <p:scale>
          <a:sx n="51" d="100"/>
          <a:sy n="51" d="100"/>
        </p:scale>
        <p:origin x="174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ltLang="en-US" dirty="0"/>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en-US" dirty="0"/>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en-US" dirty="0"/>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8BFC5D5B-5A23-49C4-B3D5-C2030F6D6486}" type="slidenum">
              <a:rPr lang="en-US" altLang="en-US"/>
              <a:pPr>
                <a:defRPr/>
              </a:pPr>
              <a:t>‹#›</a:t>
            </a:fld>
            <a:endParaRPr lang="en-US" altLang="en-US" dirty="0"/>
          </a:p>
        </p:txBody>
      </p:sp>
    </p:spTree>
    <p:extLst>
      <p:ext uri="{BB962C8B-B14F-4D97-AF65-F5344CB8AC3E}">
        <p14:creationId xmlns:p14="http://schemas.microsoft.com/office/powerpoint/2010/main" val="2012503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913AF30-E111-4FF1-B0DB-CAA9D444FBF0}" type="slidenum">
              <a:rPr lang="en-US" altLang="en-US" smtClean="0"/>
              <a:pPr eaLnBrk="1" hangingPunct="1">
                <a:spcBef>
                  <a:spcPct val="0"/>
                </a:spcBef>
              </a:pPr>
              <a:t>1</a:t>
            </a:fld>
            <a:endParaRPr lang="en-US" altLang="en-US"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14400" y="4343400"/>
            <a:ext cx="5029200" cy="4114800"/>
          </a:xfrm>
          <a:noFill/>
        </p:spPr>
        <p:txBody>
          <a:bodyPr/>
          <a:lstStyle/>
          <a:p>
            <a:pPr eaLnBrk="1" hangingPunct="1"/>
            <a:r>
              <a:rPr lang="en-US" altLang="en-US" dirty="0">
                <a:latin typeface="Arial" charset="0"/>
              </a:rPr>
              <a:t>This</a:t>
            </a:r>
            <a:r>
              <a:rPr lang="en-US" altLang="en-US" baseline="0" dirty="0">
                <a:latin typeface="Arial" charset="0"/>
              </a:rPr>
              <a:t> </a:t>
            </a:r>
            <a:r>
              <a:rPr lang="en-US" altLang="en-US" dirty="0">
                <a:latin typeface="Arial" charset="0"/>
              </a:rPr>
              <a:t>lecture focuses on issues of risk assessment and measurement. In particular,</a:t>
            </a:r>
            <a:r>
              <a:rPr lang="en-US" altLang="en-US" baseline="0" dirty="0">
                <a:latin typeface="Arial" charset="0"/>
              </a:rPr>
              <a:t> we ill focus on issues of relevance of risk measures.</a:t>
            </a:r>
            <a:endParaRPr lang="en-US" altLang="en-US" dirty="0">
              <a:latin typeface="Arial" charset="0"/>
            </a:endParaRPr>
          </a:p>
        </p:txBody>
      </p:sp>
    </p:spTree>
    <p:extLst>
      <p:ext uri="{BB962C8B-B14F-4D97-AF65-F5344CB8AC3E}">
        <p14:creationId xmlns:p14="http://schemas.microsoft.com/office/powerpoint/2010/main" val="908237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There are many decisions to be made when assessing </a:t>
            </a:r>
            <a:r>
              <a:rPr lang="en-US" baseline="0" dirty="0"/>
              <a:t>risk. Most risks do not exist in isolation and may appear different depending on who is assessing the risk or what perspective we take. For example, a family may value the life of a lost family member differently than the legally assigned value. Similarly, to ensure relevance of our risk measurement activities, we need to consider unique organizational characteristics, data availability, time frames, and possible correlation of risks.</a:t>
            </a:r>
            <a:endParaRPr lang="en-US" dirty="0"/>
          </a:p>
        </p:txBody>
      </p:sp>
      <p:sp>
        <p:nvSpPr>
          <p:cNvPr id="4" name="Slide Number Placeholder 3"/>
          <p:cNvSpPr>
            <a:spLocks noGrp="1"/>
          </p:cNvSpPr>
          <p:nvPr>
            <p:ph type="sldNum" sz="quarter" idx="10"/>
          </p:nvPr>
        </p:nvSpPr>
        <p:spPr/>
        <p:txBody>
          <a:bodyPr/>
          <a:lstStyle/>
          <a:p>
            <a:fld id="{B17633CE-3D42-4586-BE10-F5A9306D4C40}" type="slidenum">
              <a:rPr lang="en-US" smtClean="0"/>
              <a:t>10</a:t>
            </a:fld>
            <a:endParaRPr lang="en-US" dirty="0"/>
          </a:p>
        </p:txBody>
      </p:sp>
    </p:spTree>
    <p:extLst>
      <p:ext uri="{BB962C8B-B14F-4D97-AF65-F5344CB8AC3E}">
        <p14:creationId xmlns:p14="http://schemas.microsoft.com/office/powerpoint/2010/main" val="2661342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had several CRO’s and</a:t>
            </a:r>
            <a:r>
              <a:rPr lang="en-US" baseline="0" dirty="0"/>
              <a:t> other risk professionals say that risk measurement or assessment is the most challenging aspect of good Enterprise Risk Management initiatives. More than having good data is knowing what data is relevant and ensuring that everyone is using consistent definitions and measures.</a:t>
            </a:r>
            <a:endParaRPr lang="en-US" dirty="0"/>
          </a:p>
        </p:txBody>
      </p:sp>
      <p:sp>
        <p:nvSpPr>
          <p:cNvPr id="4" name="Slide Number Placeholder 3"/>
          <p:cNvSpPr>
            <a:spLocks noGrp="1"/>
          </p:cNvSpPr>
          <p:nvPr>
            <p:ph type="sldNum" sz="quarter" idx="10"/>
          </p:nvPr>
        </p:nvSpPr>
        <p:spPr/>
        <p:txBody>
          <a:bodyPr/>
          <a:lstStyle/>
          <a:p>
            <a:pPr>
              <a:defRPr/>
            </a:pPr>
            <a:fld id="{8BFC5D5B-5A23-49C4-B3D5-C2030F6D6486}" type="slidenum">
              <a:rPr lang="en-US" altLang="en-US" smtClean="0"/>
              <a:pPr>
                <a:defRPr/>
              </a:pPr>
              <a:t>11</a:t>
            </a:fld>
            <a:endParaRPr lang="en-US" altLang="en-US" dirty="0"/>
          </a:p>
        </p:txBody>
      </p:sp>
    </p:spTree>
    <p:extLst>
      <p:ext uri="{BB962C8B-B14F-4D97-AF65-F5344CB8AC3E}">
        <p14:creationId xmlns:p14="http://schemas.microsoft.com/office/powerpoint/2010/main" val="2501186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0C8E65F-5B25-478F-A594-FD2BDF0A115C}" type="slidenum">
              <a:rPr lang="en-US" altLang="en-US" smtClean="0"/>
              <a:pPr eaLnBrk="1" hangingPunct="1">
                <a:spcBef>
                  <a:spcPct val="0"/>
                </a:spcBef>
              </a:pPr>
              <a:t>2</a:t>
            </a:fld>
            <a:endParaRPr lang="en-US" altLang="en-US"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914400" y="4343400"/>
            <a:ext cx="5029200" cy="4114800"/>
          </a:xfrm>
          <a:noFill/>
        </p:spPr>
        <p:txBody>
          <a:bodyPr/>
          <a:lstStyle/>
          <a:p>
            <a:pPr eaLnBrk="1" hangingPunct="1"/>
            <a:r>
              <a:rPr lang="en-US" altLang="en-US" dirty="0">
                <a:latin typeface="Arial" charset="0"/>
              </a:rPr>
              <a:t>Several of the examples in this week’s lectures are drawn from Glenn</a:t>
            </a:r>
            <a:r>
              <a:rPr lang="en-US" altLang="en-US" baseline="0" dirty="0">
                <a:latin typeface="Arial" charset="0"/>
              </a:rPr>
              <a:t> Koller’s </a:t>
            </a:r>
            <a:r>
              <a:rPr lang="en-US" altLang="en-US" dirty="0">
                <a:latin typeface="Arial" charset="0"/>
              </a:rPr>
              <a:t>book titled Risk Assessment and Decision-making in Business and Industry. Although the book was written in 1999, Koller’s comment that is</a:t>
            </a:r>
            <a:r>
              <a:rPr lang="en-US" altLang="en-US" baseline="0" dirty="0">
                <a:latin typeface="Arial" charset="0"/>
              </a:rPr>
              <a:t> as accurate today as it was then. We all make risk assessment decisions in our day to day lives. At the enterprise level, however, this does not diminish the importance of good data or the reality of other assessment challenges!</a:t>
            </a:r>
            <a:endParaRPr lang="en-US" altLang="en-US" dirty="0">
              <a:latin typeface="Arial" charset="0"/>
            </a:endParaRPr>
          </a:p>
          <a:p>
            <a:pPr eaLnBrk="1" hangingPunct="1"/>
            <a:endParaRPr lang="en-US" altLang="en-US" dirty="0">
              <a:latin typeface="Arial" charset="0"/>
            </a:endParaRPr>
          </a:p>
        </p:txBody>
      </p:sp>
    </p:spTree>
    <p:extLst>
      <p:ext uri="{BB962C8B-B14F-4D97-AF65-F5344CB8AC3E}">
        <p14:creationId xmlns:p14="http://schemas.microsoft.com/office/powerpoint/2010/main" val="849887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lecture and</a:t>
            </a:r>
            <a:r>
              <a:rPr lang="en-US" baseline="0" dirty="0"/>
              <a:t> the next one </a:t>
            </a:r>
            <a:r>
              <a:rPr lang="en-US" dirty="0"/>
              <a:t>will focus on two main types of ERM assessment</a:t>
            </a:r>
            <a:r>
              <a:rPr lang="en-US" baseline="0" dirty="0"/>
              <a:t> challenges. First, we will consider some of the decision issues and common pitfalls associated with developing relevant metrics. In the following lecture, I will address some common ERM measurement challenges related to developing reliable metrics. In other words, are we using the right data, and is it good data.</a:t>
            </a:r>
            <a:endParaRPr lang="en-US" dirty="0"/>
          </a:p>
        </p:txBody>
      </p:sp>
      <p:sp>
        <p:nvSpPr>
          <p:cNvPr id="4" name="Slide Number Placeholder 3"/>
          <p:cNvSpPr>
            <a:spLocks noGrp="1"/>
          </p:cNvSpPr>
          <p:nvPr>
            <p:ph type="sldNum" sz="quarter" idx="10"/>
          </p:nvPr>
        </p:nvSpPr>
        <p:spPr/>
        <p:txBody>
          <a:bodyPr/>
          <a:lstStyle/>
          <a:p>
            <a:pPr>
              <a:defRPr/>
            </a:pPr>
            <a:fld id="{8BFC5D5B-5A23-49C4-B3D5-C2030F6D6486}" type="slidenum">
              <a:rPr lang="en-US" altLang="en-US" smtClean="0"/>
              <a:pPr>
                <a:defRPr/>
              </a:pPr>
              <a:t>3</a:t>
            </a:fld>
            <a:endParaRPr lang="en-US" altLang="en-US" dirty="0"/>
          </a:p>
        </p:txBody>
      </p:sp>
    </p:spTree>
    <p:extLst>
      <p:ext uri="{BB962C8B-B14F-4D97-AF65-F5344CB8AC3E}">
        <p14:creationId xmlns:p14="http://schemas.microsoft.com/office/powerpoint/2010/main" val="1433703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2E4AD688-DC26-4380-AD63-91C63A78803A}" type="slidenum">
              <a:rPr lang="en-US" altLang="en-US" smtClean="0"/>
              <a:pPr eaLnBrk="1" hangingPunct="1">
                <a:spcBef>
                  <a:spcPct val="0"/>
                </a:spcBef>
              </a:pPr>
              <a:t>4</a:t>
            </a:fld>
            <a:endParaRPr lang="en-US" altLang="en-US"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r>
              <a:rPr lang="en-US" altLang="en-US" dirty="0"/>
              <a:t>Risk measurement involve both qualitative and quantitative analysis to assess and prioritize. Second, different variables may be best suited to quantitative or qualitative measures. One of the questions we all face is how to “measure” unpredictable or uncontrollable risks? </a:t>
            </a:r>
          </a:p>
        </p:txBody>
      </p:sp>
    </p:spTree>
    <p:extLst>
      <p:ext uri="{BB962C8B-B14F-4D97-AF65-F5344CB8AC3E}">
        <p14:creationId xmlns:p14="http://schemas.microsoft.com/office/powerpoint/2010/main" val="3154206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p:spPr>
        <p:txBody>
          <a:bodyPr/>
          <a:lstStyle/>
          <a:p>
            <a:r>
              <a:rPr lang="en-US" altLang="en-US" dirty="0"/>
              <a:t>There are 4 main questions that we need to address when assessing risk that are related to the threat event, the threat impact, the frequency or likelihood of the treat happening, and recognition of any uncertainties about the previous three questions. </a:t>
            </a:r>
          </a:p>
        </p:txBody>
      </p:sp>
      <p:sp>
        <p:nvSpPr>
          <p:cNvPr id="27652" name="Slide Number Placeholder 3"/>
          <p:cNvSpPr>
            <a:spLocks noGrp="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FC053EE-9F3C-4DDF-BD43-DA5A7D891270}" type="slidenum">
              <a:rPr lang="en-US" altLang="en-US" sz="1200" smtClean="0"/>
              <a:pPr eaLnBrk="1" hangingPunct="1"/>
              <a:t>5</a:t>
            </a:fld>
            <a:endParaRPr lang="en-US" altLang="en-US" sz="1200" dirty="0"/>
          </a:p>
        </p:txBody>
      </p:sp>
    </p:spTree>
    <p:extLst>
      <p:ext uri="{BB962C8B-B14F-4D97-AF65-F5344CB8AC3E}">
        <p14:creationId xmlns:p14="http://schemas.microsoft.com/office/powerpoint/2010/main" val="2623699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common</a:t>
            </a:r>
            <a:r>
              <a:rPr lang="en-US" baseline="0" dirty="0"/>
              <a:t> pitfalls</a:t>
            </a:r>
            <a:r>
              <a:rPr lang="en-US" dirty="0"/>
              <a:t> include</a:t>
            </a:r>
            <a:r>
              <a:rPr lang="en-US" baseline="0" dirty="0"/>
              <a:t> the lack of an Enterprise methodology that is integrated, has buy-in and participation, as well receives appropriate resource allocation in time and effort.</a:t>
            </a:r>
            <a:endParaRPr lang="en-US" dirty="0"/>
          </a:p>
        </p:txBody>
      </p:sp>
      <p:sp>
        <p:nvSpPr>
          <p:cNvPr id="4" name="Slide Number Placeholder 3"/>
          <p:cNvSpPr>
            <a:spLocks noGrp="1"/>
          </p:cNvSpPr>
          <p:nvPr>
            <p:ph type="sldNum" sz="quarter" idx="10"/>
          </p:nvPr>
        </p:nvSpPr>
        <p:spPr/>
        <p:txBody>
          <a:bodyPr/>
          <a:lstStyle/>
          <a:p>
            <a:pPr>
              <a:defRPr/>
            </a:pPr>
            <a:fld id="{8BFC5D5B-5A23-49C4-B3D5-C2030F6D6486}" type="slidenum">
              <a:rPr lang="en-US" altLang="en-US" smtClean="0"/>
              <a:pPr>
                <a:defRPr/>
              </a:pPr>
              <a:t>6</a:t>
            </a:fld>
            <a:endParaRPr lang="en-US" altLang="en-US" dirty="0"/>
          </a:p>
        </p:txBody>
      </p:sp>
    </p:spTree>
    <p:extLst>
      <p:ext uri="{BB962C8B-B14F-4D97-AF65-F5344CB8AC3E}">
        <p14:creationId xmlns:p14="http://schemas.microsoft.com/office/powerpoint/2010/main" val="169768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Prioritization</a:t>
            </a:r>
            <a:r>
              <a:rPr lang="en-US" baseline="0" dirty="0"/>
              <a:t> underpins the importance of risk measurement activities. We cannot measure and manage every risk. Do we have agreed upon criteria for prioritization. Do we have agreement on key risk areas. Do we have clearly defined terms and consistent values for estimates of likelihood or severity</a:t>
            </a:r>
            <a:endParaRPr lang="en-US" dirty="0"/>
          </a:p>
        </p:txBody>
      </p:sp>
      <p:sp>
        <p:nvSpPr>
          <p:cNvPr id="4" name="Slide Number Placeholder 3"/>
          <p:cNvSpPr>
            <a:spLocks noGrp="1"/>
          </p:cNvSpPr>
          <p:nvPr>
            <p:ph type="sldNum" sz="quarter" idx="10"/>
          </p:nvPr>
        </p:nvSpPr>
        <p:spPr/>
        <p:txBody>
          <a:bodyPr/>
          <a:lstStyle/>
          <a:p>
            <a:pPr>
              <a:defRPr/>
            </a:pPr>
            <a:fld id="{8BFC5D5B-5A23-49C4-B3D5-C2030F6D6486}" type="slidenum">
              <a:rPr lang="en-US" altLang="en-US" smtClean="0"/>
              <a:pPr>
                <a:defRPr/>
              </a:pPr>
              <a:t>7</a:t>
            </a:fld>
            <a:endParaRPr lang="en-US" altLang="en-US" dirty="0"/>
          </a:p>
        </p:txBody>
      </p:sp>
    </p:spTree>
    <p:extLst>
      <p:ext uri="{BB962C8B-B14F-4D97-AF65-F5344CB8AC3E}">
        <p14:creationId xmlns:p14="http://schemas.microsoft.com/office/powerpoint/2010/main" val="3921830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will remember when we talked about the shift to the new Enterprise Risk Management view of risk from the old, fragmented silo approach. A common pitfall is a silo view of risk measurement. This can happen because some measurement techniques may be more suited to certain types of risks that are viewed as owned by certain areas. Even if attempted data breaches are relevant to the IT group, this can equate to a real costs. We may fail to look at </a:t>
            </a:r>
            <a:r>
              <a:rPr lang="en-US" baseline="0" dirty="0" err="1"/>
              <a:t>braoder</a:t>
            </a:r>
            <a:r>
              <a:rPr lang="en-US" baseline="0" dirty="0"/>
              <a:t> risk measurement techniques and models that link to the enterprise goals.</a:t>
            </a:r>
            <a:endParaRPr lang="en-US" dirty="0"/>
          </a:p>
        </p:txBody>
      </p:sp>
      <p:sp>
        <p:nvSpPr>
          <p:cNvPr id="4" name="Slide Number Placeholder 3"/>
          <p:cNvSpPr>
            <a:spLocks noGrp="1"/>
          </p:cNvSpPr>
          <p:nvPr>
            <p:ph type="sldNum" sz="quarter" idx="10"/>
          </p:nvPr>
        </p:nvSpPr>
        <p:spPr/>
        <p:txBody>
          <a:bodyPr/>
          <a:lstStyle/>
          <a:p>
            <a:pPr>
              <a:defRPr/>
            </a:pPr>
            <a:fld id="{8BFC5D5B-5A23-49C4-B3D5-C2030F6D6486}" type="slidenum">
              <a:rPr lang="en-US" altLang="en-US" smtClean="0"/>
              <a:pPr>
                <a:defRPr/>
              </a:pPr>
              <a:t>8</a:t>
            </a:fld>
            <a:endParaRPr lang="en-US" altLang="en-US" dirty="0"/>
          </a:p>
        </p:txBody>
      </p:sp>
    </p:spTree>
    <p:extLst>
      <p:ext uri="{BB962C8B-B14F-4D97-AF65-F5344CB8AC3E}">
        <p14:creationId xmlns:p14="http://schemas.microsoft.com/office/powerpoint/2010/main" val="79216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measure risks so that</a:t>
            </a:r>
            <a:r>
              <a:rPr lang="en-US" baseline="0" dirty="0"/>
              <a:t> we can prioritize them and consider how to manage them. A final pitfall is failure to discuss which costs should be considered and how those costs may be influenced by our risk culture. This includes costs for current or future risk mitigation efforts, or costs if we do not manage risk to respond and recover.</a:t>
            </a:r>
            <a:endParaRPr lang="en-US" dirty="0"/>
          </a:p>
        </p:txBody>
      </p:sp>
      <p:sp>
        <p:nvSpPr>
          <p:cNvPr id="4" name="Slide Number Placeholder 3"/>
          <p:cNvSpPr>
            <a:spLocks noGrp="1"/>
          </p:cNvSpPr>
          <p:nvPr>
            <p:ph type="sldNum" sz="quarter" idx="10"/>
          </p:nvPr>
        </p:nvSpPr>
        <p:spPr/>
        <p:txBody>
          <a:bodyPr/>
          <a:lstStyle/>
          <a:p>
            <a:pPr>
              <a:defRPr/>
            </a:pPr>
            <a:fld id="{8BFC5D5B-5A23-49C4-B3D5-C2030F6D6486}" type="slidenum">
              <a:rPr lang="en-US" altLang="en-US" smtClean="0"/>
              <a:pPr>
                <a:defRPr/>
              </a:pPr>
              <a:t>9</a:t>
            </a:fld>
            <a:endParaRPr lang="en-US" altLang="en-US" dirty="0"/>
          </a:p>
        </p:txBody>
      </p:sp>
    </p:spTree>
    <p:extLst>
      <p:ext uri="{BB962C8B-B14F-4D97-AF65-F5344CB8AC3E}">
        <p14:creationId xmlns:p14="http://schemas.microsoft.com/office/powerpoint/2010/main" val="1189340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solidFill>
                  <a:schemeClr val="tx1">
                    <a:lumMod val="65000"/>
                    <a:lumOff val="35000"/>
                  </a:schemeClr>
                </a:solidFill>
              </a:defRPr>
            </a:lvl1pPr>
          </a:lstStyle>
          <a:p>
            <a:r>
              <a:rPr lang="en-US"/>
              <a:t>Click to edit Master title style</a:t>
            </a:r>
            <a:endParaRPr lang="en-US" dirty="0"/>
          </a:p>
        </p:txBody>
      </p:sp>
      <p:sp>
        <p:nvSpPr>
          <p:cNvPr id="5" name="Footer Placeholder 4"/>
          <p:cNvSpPr>
            <a:spLocks noGrp="1"/>
          </p:cNvSpPr>
          <p:nvPr>
            <p:ph type="ftr" sz="quarter" idx="11"/>
          </p:nvPr>
        </p:nvSpPr>
        <p:spPr>
          <a:xfrm>
            <a:off x="1729489" y="6470704"/>
            <a:ext cx="4318283" cy="270772"/>
          </a:xfrm>
          <a:prstGeom prst="rect">
            <a:avLst/>
          </a:prstGeom>
        </p:spPr>
        <p:txBody>
          <a:bodyPr/>
          <a:lstStyle/>
          <a:p>
            <a:pPr>
              <a:defRPr/>
            </a:pPr>
            <a:r>
              <a:rPr lang="en-US" altLang="en-US" dirty="0"/>
              <a:t>© M.L. Kaarst-Brown | Enterprise Risk Management</a:t>
            </a:r>
          </a:p>
        </p:txBody>
      </p:sp>
      <p:sp>
        <p:nvSpPr>
          <p:cNvPr id="6" name="Slide Number Placeholder 5"/>
          <p:cNvSpPr>
            <a:spLocks noGrp="1"/>
          </p:cNvSpPr>
          <p:nvPr>
            <p:ph type="sldNum" sz="quarter" idx="12"/>
          </p:nvPr>
        </p:nvSpPr>
        <p:spPr/>
        <p:txBody>
          <a:bodyPr/>
          <a:lstStyle/>
          <a:p>
            <a:pPr>
              <a:defRPr/>
            </a:pPr>
            <a:fld id="{E6953321-883E-4D48-88EA-60936C44CDE4}" type="slidenum">
              <a:rPr lang="en-US" altLang="en-US" smtClean="0"/>
              <a:pPr>
                <a:defRPr/>
              </a:pPr>
              <a:t>‹#›</a:t>
            </a:fld>
            <a:endParaRPr lang="en-US" altLang="en-US" dirty="0"/>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noChangeAspect="1"/>
          </p:cNvSpPr>
          <p:nvPr>
            <p:ph type="pic" idx="13"/>
          </p:nvPr>
        </p:nvSpPr>
        <p:spPr>
          <a:xfrm>
            <a:off x="2286" y="1"/>
            <a:ext cx="9141714" cy="4572000"/>
          </a:xfrm>
          <a:solidFill>
            <a:schemeClr val="bg1">
              <a:lumMod val="75000"/>
            </a:schemeClr>
          </a:solidFill>
        </p:spPr>
        <p:txBody>
          <a:bodyPr lIns="457200" tIns="365760" rIns="45720" bIns="45720" anchor="t"/>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spTree>
    <p:extLst>
      <p:ext uri="{BB962C8B-B14F-4D97-AF65-F5344CB8AC3E}">
        <p14:creationId xmlns:p14="http://schemas.microsoft.com/office/powerpoint/2010/main" val="45449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729489" y="6470704"/>
            <a:ext cx="4318283" cy="270772"/>
          </a:xfrm>
          <a:prstGeom prst="rect">
            <a:avLst/>
          </a:prstGeom>
        </p:spPr>
        <p:txBody>
          <a:bodyPr/>
          <a:lstStyle/>
          <a:p>
            <a:pPr>
              <a:defRPr/>
            </a:pPr>
            <a:r>
              <a:rPr lang="en-US" altLang="en-US" dirty="0"/>
              <a:t>© M.L. Kaarst-Brown | Enterprise Risk Management</a:t>
            </a:r>
          </a:p>
        </p:txBody>
      </p:sp>
      <p:sp>
        <p:nvSpPr>
          <p:cNvPr id="6" name="Slide Number Placeholder 5"/>
          <p:cNvSpPr>
            <a:spLocks noGrp="1"/>
          </p:cNvSpPr>
          <p:nvPr>
            <p:ph type="sldNum" sz="quarter" idx="12"/>
          </p:nvPr>
        </p:nvSpPr>
        <p:spPr/>
        <p:txBody>
          <a:bodyPr/>
          <a:lstStyle>
            <a:lvl1pPr>
              <a:defRPr sz="800">
                <a:solidFill>
                  <a:schemeClr val="bg1">
                    <a:lumMod val="65000"/>
                  </a:schemeClr>
                </a:solidFill>
                <a:latin typeface="Sherman Sans" pitchFamily="2" charset="0"/>
              </a:defRPr>
            </a:lvl1pPr>
          </a:lstStyle>
          <a:p>
            <a:pPr>
              <a:defRPr/>
            </a:pPr>
            <a:fld id="{3A3706B3-B531-4FC3-AEC4-C124F82551AC}" type="slidenum">
              <a:rPr lang="en-US" altLang="en-US" smtClean="0"/>
              <a:pPr>
                <a:defRPr/>
              </a:pPr>
              <a:t>‹#›</a:t>
            </a:fld>
            <a:endParaRPr lang="en-US" altLang="en-US" dirty="0"/>
          </a:p>
        </p:txBody>
      </p:sp>
    </p:spTree>
    <p:extLst>
      <p:ext uri="{BB962C8B-B14F-4D97-AF65-F5344CB8AC3E}">
        <p14:creationId xmlns:p14="http://schemas.microsoft.com/office/powerpoint/2010/main" val="1513036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lvl1pPr>
              <a:defRPr>
                <a:solidFill>
                  <a:schemeClr val="tx1">
                    <a:lumMod val="65000"/>
                    <a:lumOff val="35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768095" y="2286000"/>
            <a:ext cx="3566160" cy="4023360"/>
          </a:xfrm>
        </p:spPr>
        <p:txBody>
          <a:bodyPr/>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729489" y="6470704"/>
            <a:ext cx="4318283" cy="270772"/>
          </a:xfrm>
          <a:prstGeom prst="rect">
            <a:avLst/>
          </a:prstGeom>
        </p:spPr>
        <p:txBody>
          <a:bodyPr/>
          <a:lstStyle>
            <a:lvl1pPr>
              <a:defRPr>
                <a:solidFill>
                  <a:schemeClr val="bg1">
                    <a:lumMod val="75000"/>
                  </a:schemeClr>
                </a:solidFill>
              </a:defRPr>
            </a:lvl1pPr>
          </a:lstStyle>
          <a:p>
            <a:pPr>
              <a:defRPr/>
            </a:pPr>
            <a:r>
              <a:rPr lang="en-US" altLang="en-US" dirty="0"/>
              <a:t>© M.L. Kaarst-Brown | Enterprise Risk Management</a:t>
            </a:r>
          </a:p>
        </p:txBody>
      </p:sp>
      <p:sp>
        <p:nvSpPr>
          <p:cNvPr id="7" name="Slide Number Placeholder 6"/>
          <p:cNvSpPr>
            <a:spLocks noGrp="1"/>
          </p:cNvSpPr>
          <p:nvPr>
            <p:ph type="sldNum" sz="quarter" idx="12"/>
          </p:nvPr>
        </p:nvSpPr>
        <p:spPr/>
        <p:txBody>
          <a:bodyPr/>
          <a:lstStyle>
            <a:lvl1pPr>
              <a:defRPr sz="800">
                <a:solidFill>
                  <a:schemeClr val="bg1">
                    <a:lumMod val="65000"/>
                  </a:schemeClr>
                </a:solidFill>
                <a:latin typeface="Sherman Sans" pitchFamily="2" charset="0"/>
              </a:defRPr>
            </a:lvl1pPr>
          </a:lstStyle>
          <a:p>
            <a:pPr>
              <a:defRPr/>
            </a:pPr>
            <a:fld id="{908E69F6-5EE3-4E45-B83D-A5DEDB5C27E9}" type="slidenum">
              <a:rPr lang="en-US" altLang="en-US" smtClean="0"/>
              <a:pPr>
                <a:defRPr/>
              </a:pPr>
              <a:t>‹#›</a:t>
            </a:fld>
            <a:endParaRPr lang="en-US" altLang="en-US" dirty="0"/>
          </a:p>
        </p:txBody>
      </p:sp>
    </p:spTree>
    <p:extLst>
      <p:ext uri="{BB962C8B-B14F-4D97-AF65-F5344CB8AC3E}">
        <p14:creationId xmlns:p14="http://schemas.microsoft.com/office/powerpoint/2010/main" val="361304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300" b="0" cap="none" baseline="0">
                <a:solidFill>
                  <a:srgbClr val="00B0F0"/>
                </a:solidFill>
                <a:latin typeface="Franklin Gothic Demi Cond"/>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2300" b="0" kern="1200" cap="none" baseline="0" dirty="0">
                <a:solidFill>
                  <a:srgbClr val="00B0F0"/>
                </a:solidFill>
                <a:latin typeface="Franklin Gothic Demi Cond"/>
                <a:ea typeface="+mn-ea"/>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3166" y="2967788"/>
            <a:ext cx="3566160" cy="3341572"/>
          </a:xfrm>
        </p:spPr>
        <p:txBody>
          <a:bodyPr/>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a:xfrm>
            <a:off x="1729489" y="6470704"/>
            <a:ext cx="4318283" cy="270772"/>
          </a:xfrm>
          <a:prstGeom prst="rect">
            <a:avLst/>
          </a:prstGeom>
        </p:spPr>
        <p:txBody>
          <a:bodyPr/>
          <a:lstStyle/>
          <a:p>
            <a:pPr>
              <a:defRPr/>
            </a:pPr>
            <a:r>
              <a:rPr lang="en-US" altLang="en-US" dirty="0"/>
              <a:t>© M.L. Kaarst-Brown | Enterprise Risk Management</a:t>
            </a:r>
          </a:p>
        </p:txBody>
      </p:sp>
      <p:sp>
        <p:nvSpPr>
          <p:cNvPr id="9" name="Slide Number Placeholder 8"/>
          <p:cNvSpPr>
            <a:spLocks noGrp="1"/>
          </p:cNvSpPr>
          <p:nvPr>
            <p:ph type="sldNum" sz="quarter" idx="12"/>
          </p:nvPr>
        </p:nvSpPr>
        <p:spPr/>
        <p:txBody>
          <a:bodyPr/>
          <a:lstStyle/>
          <a:p>
            <a:pPr>
              <a:defRPr/>
            </a:pPr>
            <a:fld id="{7C60CA0C-92A1-45D6-810F-310A180A73FC}" type="slidenum">
              <a:rPr lang="en-US" altLang="en-US" smtClean="0"/>
              <a:pPr>
                <a:defRPr/>
              </a:pPr>
              <a:t>‹#›</a:t>
            </a:fld>
            <a:endParaRPr lang="en-US" altLang="en-US" dirty="0"/>
          </a:p>
        </p:txBody>
      </p:sp>
    </p:spTree>
    <p:extLst>
      <p:ext uri="{BB962C8B-B14F-4D97-AF65-F5344CB8AC3E}">
        <p14:creationId xmlns:p14="http://schemas.microsoft.com/office/powerpoint/2010/main" val="358486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1729489" y="6470704"/>
            <a:ext cx="4318283" cy="270772"/>
          </a:xfrm>
          <a:prstGeom prst="rect">
            <a:avLst/>
          </a:prstGeom>
        </p:spPr>
        <p:txBody>
          <a:bodyPr/>
          <a:lstStyle/>
          <a:p>
            <a:pPr>
              <a:defRPr/>
            </a:pPr>
            <a:r>
              <a:rPr lang="en-US" altLang="en-US" dirty="0"/>
              <a:t>© M.L. Kaarst-Brown | Enterprise Risk Management</a:t>
            </a:r>
          </a:p>
        </p:txBody>
      </p:sp>
      <p:sp>
        <p:nvSpPr>
          <p:cNvPr id="5" name="Slide Number Placeholder 4"/>
          <p:cNvSpPr>
            <a:spLocks noGrp="1"/>
          </p:cNvSpPr>
          <p:nvPr>
            <p:ph type="sldNum" sz="quarter" idx="12"/>
          </p:nvPr>
        </p:nvSpPr>
        <p:spPr/>
        <p:txBody>
          <a:bodyPr/>
          <a:lstStyle/>
          <a:p>
            <a:pPr>
              <a:defRPr/>
            </a:pPr>
            <a:fld id="{0B069B35-2861-43D4-8C68-3EE5AFD52AE7}" type="slidenum">
              <a:rPr lang="en-US" altLang="en-US" smtClean="0"/>
              <a:pPr>
                <a:defRPr/>
              </a:pPr>
              <a:t>‹#›</a:t>
            </a:fld>
            <a:endParaRPr lang="en-US" altLang="en-US" dirty="0"/>
          </a:p>
        </p:txBody>
      </p:sp>
    </p:spTree>
    <p:extLst>
      <p:ext uri="{BB962C8B-B14F-4D97-AF65-F5344CB8AC3E}">
        <p14:creationId xmlns:p14="http://schemas.microsoft.com/office/powerpoint/2010/main" val="135587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4000">
                <a:solidFill>
                  <a:schemeClr val="tx1">
                    <a:lumMod val="65000"/>
                    <a:lumOff val="3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lstStyle>
            <a:lvl1pPr marL="0" indent="0">
              <a:buNone/>
              <a:defRPr sz="2400">
                <a:solidFill>
                  <a:schemeClr val="tx1">
                    <a:lumMod val="65000"/>
                    <a:lumOff val="35000"/>
                  </a:schemeClr>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a:xfrm>
            <a:off x="1729489" y="6470704"/>
            <a:ext cx="4318283" cy="270772"/>
          </a:xfrm>
          <a:prstGeom prst="rect">
            <a:avLst/>
          </a:prstGeom>
        </p:spPr>
        <p:txBody>
          <a:bodyPr/>
          <a:lstStyle/>
          <a:p>
            <a:pPr>
              <a:defRPr/>
            </a:pPr>
            <a:r>
              <a:rPr lang="en-US" altLang="en-US" dirty="0"/>
              <a:t>© M.L. Kaarst-Brown | Enterprise Risk Management</a:t>
            </a:r>
          </a:p>
        </p:txBody>
      </p:sp>
      <p:sp>
        <p:nvSpPr>
          <p:cNvPr id="7" name="Slide Number Placeholder 6"/>
          <p:cNvSpPr>
            <a:spLocks noGrp="1"/>
          </p:cNvSpPr>
          <p:nvPr>
            <p:ph type="sldNum" sz="quarter" idx="12"/>
          </p:nvPr>
        </p:nvSpPr>
        <p:spPr/>
        <p:txBody>
          <a:bodyPr/>
          <a:lstStyle/>
          <a:p>
            <a:pPr>
              <a:defRPr/>
            </a:pPr>
            <a:fld id="{8F0D7A54-DA13-408E-9926-771D92BACADD}" type="slidenum">
              <a:rPr lang="en-US" altLang="en-US" smtClean="0"/>
              <a:pPr>
                <a:defRPr/>
              </a:pPr>
              <a:t>‹#›</a:t>
            </a:fld>
            <a:endParaRPr lang="en-US" altLang="en-US" dirty="0"/>
          </a:p>
        </p:txBody>
      </p:sp>
    </p:spTree>
    <p:extLst>
      <p:ext uri="{BB962C8B-B14F-4D97-AF65-F5344CB8AC3E}">
        <p14:creationId xmlns:p14="http://schemas.microsoft.com/office/powerpoint/2010/main" val="876198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solidFill>
                  <a:schemeClr val="tx1">
                    <a:lumMod val="65000"/>
                    <a:lumOff val="3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rgbClr val="BFBFBF"/>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Footer Placeholder 5"/>
          <p:cNvSpPr>
            <a:spLocks noGrp="1"/>
          </p:cNvSpPr>
          <p:nvPr>
            <p:ph type="ftr" sz="quarter" idx="11"/>
          </p:nvPr>
        </p:nvSpPr>
        <p:spPr>
          <a:xfrm>
            <a:off x="1729489" y="6470704"/>
            <a:ext cx="4318283" cy="270772"/>
          </a:xfrm>
          <a:prstGeom prst="rect">
            <a:avLst/>
          </a:prstGeom>
        </p:spPr>
        <p:txBody>
          <a:bodyPr/>
          <a:lstStyle/>
          <a:p>
            <a:pPr>
              <a:defRPr/>
            </a:pPr>
            <a:r>
              <a:rPr lang="en-US" altLang="en-US" dirty="0"/>
              <a:t>© M.L. Kaarst-Brown | Enterprise Risk Management</a:t>
            </a:r>
          </a:p>
        </p:txBody>
      </p:sp>
      <p:sp>
        <p:nvSpPr>
          <p:cNvPr id="7" name="Slide Number Placeholder 6"/>
          <p:cNvSpPr>
            <a:spLocks noGrp="1"/>
          </p:cNvSpPr>
          <p:nvPr>
            <p:ph type="sldNum" sz="quarter" idx="12"/>
          </p:nvPr>
        </p:nvSpPr>
        <p:spPr/>
        <p:txBody>
          <a:bodyPr/>
          <a:lstStyle/>
          <a:p>
            <a:pPr>
              <a:defRPr/>
            </a:pPr>
            <a:fld id="{E6953321-883E-4D48-88EA-60936C44CDE4}" type="slidenum">
              <a:rPr lang="en-US" altLang="en-US" smtClean="0"/>
              <a:pPr>
                <a:defRPr/>
              </a:pPr>
              <a:t>‹#›</a:t>
            </a:fld>
            <a:endParaRPr lang="en-US" altLang="en-US" dirty="0"/>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spTree>
    <p:extLst>
      <p:ext uri="{BB962C8B-B14F-4D97-AF65-F5344CB8AC3E}">
        <p14:creationId xmlns:p14="http://schemas.microsoft.com/office/powerpoint/2010/main" val="288475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729489" y="6470704"/>
            <a:ext cx="4318283" cy="270772"/>
          </a:xfrm>
          <a:prstGeom prst="rect">
            <a:avLst/>
          </a:prstGeom>
        </p:spPr>
        <p:txBody>
          <a:bodyPr/>
          <a:lstStyle/>
          <a:p>
            <a:pPr>
              <a:defRPr/>
            </a:pPr>
            <a:r>
              <a:rPr lang="en-US" altLang="en-US" dirty="0"/>
              <a:t>© M.L. Kaarst-Brown | Enterprise Risk Management</a:t>
            </a:r>
          </a:p>
        </p:txBody>
      </p:sp>
      <p:sp>
        <p:nvSpPr>
          <p:cNvPr id="6" name="Slide Number Placeholder 5"/>
          <p:cNvSpPr>
            <a:spLocks noGrp="1"/>
          </p:cNvSpPr>
          <p:nvPr>
            <p:ph type="sldNum" sz="quarter" idx="12"/>
          </p:nvPr>
        </p:nvSpPr>
        <p:spPr/>
        <p:txBody>
          <a:bodyPr/>
          <a:lstStyle/>
          <a:p>
            <a:pPr>
              <a:defRPr/>
            </a:pPr>
            <a:fld id="{16F4021D-982E-461C-941F-3EA4D038B5D2}" type="slidenum">
              <a:rPr lang="en-US" altLang="en-US" smtClean="0"/>
              <a:pPr>
                <a:defRPr/>
              </a:pPr>
              <a:t>‹#›</a:t>
            </a:fld>
            <a:endParaRPr lang="en-US" altLang="en-US" dirty="0"/>
          </a:p>
        </p:txBody>
      </p:sp>
    </p:spTree>
    <p:extLst>
      <p:ext uri="{BB962C8B-B14F-4D97-AF65-F5344CB8AC3E}">
        <p14:creationId xmlns:p14="http://schemas.microsoft.com/office/powerpoint/2010/main" val="1649200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lvl1pPr>
              <a:defRPr>
                <a:solidFill>
                  <a:schemeClr val="tx1">
                    <a:lumMod val="65000"/>
                    <a:lumOff val="35000"/>
                  </a:schemeClr>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729489" y="6470704"/>
            <a:ext cx="4318283" cy="270772"/>
          </a:xfrm>
          <a:prstGeom prst="rect">
            <a:avLst/>
          </a:prstGeom>
        </p:spPr>
        <p:txBody>
          <a:bodyPr/>
          <a:lstStyle/>
          <a:p>
            <a:pPr>
              <a:defRPr/>
            </a:pPr>
            <a:r>
              <a:rPr lang="en-US" altLang="en-US" dirty="0"/>
              <a:t>© M.L. Kaarst-Brown | Enterprise Risk Management</a:t>
            </a:r>
          </a:p>
        </p:txBody>
      </p:sp>
      <p:sp>
        <p:nvSpPr>
          <p:cNvPr id="6" name="Slide Number Placeholder 5"/>
          <p:cNvSpPr>
            <a:spLocks noGrp="1"/>
          </p:cNvSpPr>
          <p:nvPr>
            <p:ph type="sldNum" sz="quarter" idx="12"/>
          </p:nvPr>
        </p:nvSpPr>
        <p:spPr/>
        <p:txBody>
          <a:bodyPr/>
          <a:lstStyle/>
          <a:p>
            <a:pPr>
              <a:defRPr/>
            </a:pPr>
            <a:fld id="{179CF3AB-0C23-4066-85E4-E39C90B44800}" type="slidenum">
              <a:rPr lang="en-US" altLang="en-US" smtClean="0"/>
              <a:pPr>
                <a:defRPr/>
              </a:pPr>
              <a:t>‹#›</a:t>
            </a:fld>
            <a:endParaRPr lang="en-US" altLang="en-US" dirty="0"/>
          </a:p>
        </p:txBody>
      </p:sp>
      <p:cxnSp>
        <p:nvCxnSpPr>
          <p:cNvPr id="7" name="Straight Connector 6"/>
          <p:cNvCxnSpPr/>
          <p:nvPr/>
        </p:nvCxnSpPr>
        <p:spPr>
          <a:xfrm rot="5400000" flipV="1">
            <a:off x="7543800" y="173563"/>
            <a:ext cx="0" cy="685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2684" y="6341455"/>
            <a:ext cx="2200189" cy="529270"/>
          </a:xfrm>
          <a:prstGeom prst="rect">
            <a:avLst/>
          </a:prstGeom>
        </p:spPr>
      </p:pic>
    </p:spTree>
    <p:extLst>
      <p:ext uri="{BB962C8B-B14F-4D97-AF65-F5344CB8AC3E}">
        <p14:creationId xmlns:p14="http://schemas.microsoft.com/office/powerpoint/2010/main" val="12457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607944"/>
            <a:ext cx="7290054" cy="13511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187388"/>
            <a:ext cx="7290055" cy="4121972"/>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169375" y="6470704"/>
            <a:ext cx="833309" cy="274320"/>
          </a:xfrm>
          <a:prstGeom prst="rect">
            <a:avLst/>
          </a:prstGeom>
        </p:spPr>
        <p:txBody>
          <a:bodyPr vert="horz" lIns="91440" tIns="45720" rIns="91440" bIns="45720" rtlCol="0" anchor="ctr"/>
          <a:lstStyle>
            <a:lvl1pPr algn="l">
              <a:defRPr sz="800">
                <a:solidFill>
                  <a:schemeClr val="bg1">
                    <a:lumMod val="65000"/>
                  </a:schemeClr>
                </a:solidFill>
                <a:latin typeface="Sherman Sans" pitchFamily="2" charset="0"/>
              </a:defRPr>
            </a:lvl1pPr>
          </a:lstStyle>
          <a:p>
            <a:pPr>
              <a:defRPr/>
            </a:pPr>
            <a:fld id="{E6953321-883E-4D48-88EA-60936C44CDE4}" type="slidenum">
              <a:rPr lang="en-US" altLang="en-US" smtClean="0"/>
              <a:pPr>
                <a:defRPr/>
              </a:pPr>
              <a:t>‹#›</a:t>
            </a:fld>
            <a:endParaRPr lang="en-US" altLang="en-US" dirty="0"/>
          </a:p>
        </p:txBody>
      </p:sp>
      <p:cxnSp>
        <p:nvCxnSpPr>
          <p:cNvPr id="7" name="Straight Connector 6"/>
          <p:cNvCxnSpPr/>
          <p:nvPr/>
        </p:nvCxnSpPr>
        <p:spPr>
          <a:xfrm flipV="1">
            <a:off x="5715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58055" y="6328730"/>
            <a:ext cx="2200189" cy="529270"/>
          </a:xfrm>
          <a:prstGeom prst="rect">
            <a:avLst/>
          </a:prstGeom>
        </p:spPr>
      </p:pic>
      <p:sp>
        <p:nvSpPr>
          <p:cNvPr id="4" name="Footer Placeholder 3"/>
          <p:cNvSpPr>
            <a:spLocks noGrp="1"/>
          </p:cNvSpPr>
          <p:nvPr>
            <p:ph type="ftr" sz="quarter" idx="3"/>
          </p:nvPr>
        </p:nvSpPr>
        <p:spPr>
          <a:xfrm>
            <a:off x="2770631" y="6459413"/>
            <a:ext cx="3398744" cy="267904"/>
          </a:xfrm>
          <a:prstGeom prst="rect">
            <a:avLst/>
          </a:prstGeom>
        </p:spPr>
        <p:txBody>
          <a:bodyPr vert="horz" lIns="91440" tIns="45720" rIns="91440" bIns="45720" rtlCol="0" anchor="ctr"/>
          <a:lstStyle>
            <a:lvl1pPr algn="r">
              <a:defRPr sz="800" cap="all" baseline="0">
                <a:solidFill>
                  <a:schemeClr val="bg1">
                    <a:lumMod val="75000"/>
                  </a:schemeClr>
                </a:solidFill>
                <a:latin typeface="Arial Narrow" panose="020B0606020202030204" pitchFamily="34" charset="0"/>
              </a:defRPr>
            </a:lvl1pPr>
          </a:lstStyle>
          <a:p>
            <a:pPr>
              <a:defRPr/>
            </a:pPr>
            <a:r>
              <a:rPr lang="en-US" altLang="en-US" dirty="0"/>
              <a:t>© M.L. Kaarst-Brown | Enterprise Risk Management</a:t>
            </a:r>
          </a:p>
        </p:txBody>
      </p:sp>
    </p:spTree>
    <p:extLst>
      <p:ext uri="{BB962C8B-B14F-4D97-AF65-F5344CB8AC3E}">
        <p14:creationId xmlns:p14="http://schemas.microsoft.com/office/powerpoint/2010/main" val="383794805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Lst>
  <p:hf hdr="0" dt="0"/>
  <p:txStyles>
    <p:titleStyle>
      <a:lvl1pPr algn="l" defTabSz="914400" rtl="0" eaLnBrk="1" latinLnBrk="0" hangingPunct="1">
        <a:lnSpc>
          <a:spcPct val="80000"/>
        </a:lnSpc>
        <a:spcBef>
          <a:spcPct val="0"/>
        </a:spcBef>
        <a:buNone/>
        <a:defRPr sz="4000" kern="1200" cap="all" spc="100" baseline="0">
          <a:solidFill>
            <a:schemeClr val="tx1">
              <a:lumMod val="65000"/>
              <a:lumOff val="35000"/>
            </a:schemeClr>
          </a:solidFill>
          <a:latin typeface="Franklin Gothic Demi Cond"/>
          <a:ea typeface="+mj-ea"/>
          <a:cs typeface="Franklin Gothic Demi Cond"/>
        </a:defRPr>
      </a:lvl1pPr>
    </p:titleStyle>
    <p:bodyStyle>
      <a:lvl1pPr marL="0" indent="0" algn="l" defTabSz="914400" rtl="0" eaLnBrk="1" latinLnBrk="0" hangingPunct="1">
        <a:lnSpc>
          <a:spcPct val="100000"/>
        </a:lnSpc>
        <a:spcBef>
          <a:spcPts val="600"/>
        </a:spcBef>
        <a:spcAft>
          <a:spcPts val="0"/>
        </a:spcAft>
        <a:buClr>
          <a:schemeClr val="accent1"/>
        </a:buClr>
        <a:buSzPct val="100000"/>
        <a:buFont typeface="Arial" panose="020B0604020202020204" pitchFamily="34" charset="0"/>
        <a:buNone/>
        <a:defRPr sz="24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6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6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6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p:txBody>
          <a:bodyPr>
            <a:normAutofit/>
          </a:bodyPr>
          <a:lstStyle/>
          <a:p>
            <a:pPr algn="r" eaLnBrk="1" hangingPunct="1"/>
            <a:r>
              <a:rPr lang="en-US" altLang="en-US" sz="4000" dirty="0"/>
              <a:t>Relevance Challenges for Risk Measurement</a:t>
            </a:r>
          </a:p>
        </p:txBody>
      </p:sp>
      <p:sp>
        <p:nvSpPr>
          <p:cNvPr id="2050" name="Footer Placeholder 4"/>
          <p:cNvSpPr>
            <a:spLocks noGrp="1"/>
          </p:cNvSpPr>
          <p:nvPr>
            <p:ph type="ftr" sz="quarter" idx="11"/>
          </p:nvPr>
        </p:nvSpPr>
        <p:spPr>
          <a:noFill/>
        </p:spPr>
        <p:txBody>
          <a:bodyPr/>
          <a:lstStyle>
            <a:lvl1pPr eaLnBrk="0" hangingPunct="0">
              <a:spcBef>
                <a:spcPct val="20000"/>
              </a:spcBef>
              <a:buChar char="•"/>
              <a:defRPr sz="3200" b="1">
                <a:solidFill>
                  <a:schemeClr val="tx1"/>
                </a:solidFill>
                <a:latin typeface="Arial" charset="0"/>
              </a:defRPr>
            </a:lvl1pPr>
            <a:lvl2pPr marL="742950" indent="-285750" eaLnBrk="0" hangingPunct="0">
              <a:spcBef>
                <a:spcPct val="20000"/>
              </a:spcBef>
              <a:buChar char="–"/>
              <a:defRPr sz="2800" b="1">
                <a:solidFill>
                  <a:schemeClr val="tx1"/>
                </a:solidFill>
                <a:latin typeface="Arial" charset="0"/>
              </a:defRPr>
            </a:lvl2pPr>
            <a:lvl3pPr marL="1143000" indent="-228600" eaLnBrk="0" hangingPunct="0">
              <a:spcBef>
                <a:spcPct val="20000"/>
              </a:spcBef>
              <a:buChar char="•"/>
              <a:defRPr sz="2400" b="1">
                <a:solidFill>
                  <a:schemeClr val="tx1"/>
                </a:solidFill>
                <a:latin typeface="Arial" charset="0"/>
              </a:defRPr>
            </a:lvl3pPr>
            <a:lvl4pPr marL="1600200" indent="-228600" eaLnBrk="0" hangingPunct="0">
              <a:spcBef>
                <a:spcPct val="20000"/>
              </a:spcBef>
              <a:buChar char="–"/>
              <a:defRPr sz="2000" b="1">
                <a:solidFill>
                  <a:schemeClr val="tx1"/>
                </a:solidFill>
                <a:latin typeface="Arial" charset="0"/>
              </a:defRPr>
            </a:lvl4pPr>
            <a:lvl5pPr marL="2057400" indent="-228600" eaLnBrk="0" hangingPunct="0">
              <a:spcBef>
                <a:spcPct val="20000"/>
              </a:spcBef>
              <a:buChar char="»"/>
              <a:defRPr sz="2000" b="1">
                <a:solidFill>
                  <a:schemeClr val="tx1"/>
                </a:solidFill>
                <a:latin typeface="Arial" charset="0"/>
              </a:defRPr>
            </a:lvl5pPr>
            <a:lvl6pPr marL="2514600" indent="-228600" eaLnBrk="0" fontAlgn="base" hangingPunct="0">
              <a:spcBef>
                <a:spcPct val="20000"/>
              </a:spcBef>
              <a:spcAft>
                <a:spcPct val="0"/>
              </a:spcAft>
              <a:buChar char="»"/>
              <a:defRPr sz="2000" b="1">
                <a:solidFill>
                  <a:schemeClr val="tx1"/>
                </a:solidFill>
                <a:latin typeface="Arial" charset="0"/>
              </a:defRPr>
            </a:lvl6pPr>
            <a:lvl7pPr marL="2971800" indent="-228600" eaLnBrk="0" fontAlgn="base" hangingPunct="0">
              <a:spcBef>
                <a:spcPct val="20000"/>
              </a:spcBef>
              <a:spcAft>
                <a:spcPct val="0"/>
              </a:spcAft>
              <a:buChar char="»"/>
              <a:defRPr sz="2000" b="1">
                <a:solidFill>
                  <a:schemeClr val="tx1"/>
                </a:solidFill>
                <a:latin typeface="Arial" charset="0"/>
              </a:defRPr>
            </a:lvl7pPr>
            <a:lvl8pPr marL="3429000" indent="-228600" eaLnBrk="0" fontAlgn="base" hangingPunct="0">
              <a:spcBef>
                <a:spcPct val="20000"/>
              </a:spcBef>
              <a:spcAft>
                <a:spcPct val="0"/>
              </a:spcAft>
              <a:buChar char="»"/>
              <a:defRPr sz="2000" b="1">
                <a:solidFill>
                  <a:schemeClr val="tx1"/>
                </a:solidFill>
                <a:latin typeface="Arial" charset="0"/>
              </a:defRPr>
            </a:lvl8pPr>
            <a:lvl9pPr marL="3886200" indent="-228600" eaLnBrk="0" fontAlgn="base" hangingPunct="0">
              <a:spcBef>
                <a:spcPct val="20000"/>
              </a:spcBef>
              <a:spcAft>
                <a:spcPct val="0"/>
              </a:spcAft>
              <a:buChar char="»"/>
              <a:defRPr sz="2000" b="1">
                <a:solidFill>
                  <a:schemeClr val="tx1"/>
                </a:solidFill>
                <a:latin typeface="Arial" charset="0"/>
              </a:defRPr>
            </a:lvl9pPr>
          </a:lstStyle>
          <a:p>
            <a:pPr eaLnBrk="1" hangingPunct="1">
              <a:spcBef>
                <a:spcPct val="0"/>
              </a:spcBef>
              <a:buFontTx/>
              <a:buNone/>
            </a:pPr>
            <a:r>
              <a:rPr lang="en-US" altLang="en-US" sz="900" dirty="0">
                <a:solidFill>
                  <a:schemeClr val="bg1">
                    <a:lumMod val="75000"/>
                  </a:schemeClr>
                </a:solidFill>
                <a:latin typeface="+mj-lt"/>
              </a:rPr>
              <a:t>© M.L. Kaarst-Brown | Enterprise Risk Management</a:t>
            </a:r>
          </a:p>
        </p:txBody>
      </p:sp>
      <p:sp>
        <p:nvSpPr>
          <p:cNvPr id="2056" name="Slide Number Placeholder 2"/>
          <p:cNvSpPr>
            <a:spLocks noGrp="1"/>
          </p:cNvSpPr>
          <p:nvPr>
            <p:ph type="sldNum" sz="quarter" idx="12"/>
          </p:nvPr>
        </p:nvSpPr>
        <p:spPr>
          <a:noFill/>
        </p:spPr>
        <p:txBody>
          <a:bodyPr/>
          <a:lstStyle>
            <a:lvl1pPr eaLnBrk="0" hangingPunct="0">
              <a:spcBef>
                <a:spcPct val="20000"/>
              </a:spcBef>
              <a:buChar char="•"/>
              <a:defRPr sz="3200" b="1">
                <a:solidFill>
                  <a:schemeClr val="tx1"/>
                </a:solidFill>
                <a:latin typeface="Arial" charset="0"/>
              </a:defRPr>
            </a:lvl1pPr>
            <a:lvl2pPr marL="742950" indent="-285750" eaLnBrk="0" hangingPunct="0">
              <a:spcBef>
                <a:spcPct val="20000"/>
              </a:spcBef>
              <a:buChar char="–"/>
              <a:defRPr sz="2800" b="1">
                <a:solidFill>
                  <a:schemeClr val="tx1"/>
                </a:solidFill>
                <a:latin typeface="Arial" charset="0"/>
              </a:defRPr>
            </a:lvl2pPr>
            <a:lvl3pPr marL="1143000" indent="-228600" eaLnBrk="0" hangingPunct="0">
              <a:spcBef>
                <a:spcPct val="20000"/>
              </a:spcBef>
              <a:buChar char="•"/>
              <a:defRPr sz="2400" b="1">
                <a:solidFill>
                  <a:schemeClr val="tx1"/>
                </a:solidFill>
                <a:latin typeface="Arial" charset="0"/>
              </a:defRPr>
            </a:lvl3pPr>
            <a:lvl4pPr marL="1600200" indent="-228600" eaLnBrk="0" hangingPunct="0">
              <a:spcBef>
                <a:spcPct val="20000"/>
              </a:spcBef>
              <a:buChar char="–"/>
              <a:defRPr sz="2000" b="1">
                <a:solidFill>
                  <a:schemeClr val="tx1"/>
                </a:solidFill>
                <a:latin typeface="Arial" charset="0"/>
              </a:defRPr>
            </a:lvl4pPr>
            <a:lvl5pPr marL="2057400" indent="-228600" eaLnBrk="0" hangingPunct="0">
              <a:spcBef>
                <a:spcPct val="20000"/>
              </a:spcBef>
              <a:buChar char="»"/>
              <a:defRPr sz="2000" b="1">
                <a:solidFill>
                  <a:schemeClr val="tx1"/>
                </a:solidFill>
                <a:latin typeface="Arial" charset="0"/>
              </a:defRPr>
            </a:lvl5pPr>
            <a:lvl6pPr marL="2514600" indent="-228600" eaLnBrk="0" fontAlgn="base" hangingPunct="0">
              <a:spcBef>
                <a:spcPct val="20000"/>
              </a:spcBef>
              <a:spcAft>
                <a:spcPct val="0"/>
              </a:spcAft>
              <a:buChar char="»"/>
              <a:defRPr sz="2000" b="1">
                <a:solidFill>
                  <a:schemeClr val="tx1"/>
                </a:solidFill>
                <a:latin typeface="Arial" charset="0"/>
              </a:defRPr>
            </a:lvl6pPr>
            <a:lvl7pPr marL="2971800" indent="-228600" eaLnBrk="0" fontAlgn="base" hangingPunct="0">
              <a:spcBef>
                <a:spcPct val="20000"/>
              </a:spcBef>
              <a:spcAft>
                <a:spcPct val="0"/>
              </a:spcAft>
              <a:buChar char="»"/>
              <a:defRPr sz="2000" b="1">
                <a:solidFill>
                  <a:schemeClr val="tx1"/>
                </a:solidFill>
                <a:latin typeface="Arial" charset="0"/>
              </a:defRPr>
            </a:lvl7pPr>
            <a:lvl8pPr marL="3429000" indent="-228600" eaLnBrk="0" fontAlgn="base" hangingPunct="0">
              <a:spcBef>
                <a:spcPct val="20000"/>
              </a:spcBef>
              <a:spcAft>
                <a:spcPct val="0"/>
              </a:spcAft>
              <a:buChar char="»"/>
              <a:defRPr sz="2000" b="1">
                <a:solidFill>
                  <a:schemeClr val="tx1"/>
                </a:solidFill>
                <a:latin typeface="Arial" charset="0"/>
              </a:defRPr>
            </a:lvl8pPr>
            <a:lvl9pPr marL="3886200" indent="-228600" eaLnBrk="0" fontAlgn="base" hangingPunct="0">
              <a:spcBef>
                <a:spcPct val="20000"/>
              </a:spcBef>
              <a:spcAft>
                <a:spcPct val="0"/>
              </a:spcAft>
              <a:buChar char="»"/>
              <a:defRPr sz="2000" b="1">
                <a:solidFill>
                  <a:schemeClr val="tx1"/>
                </a:solidFill>
                <a:latin typeface="Arial" charset="0"/>
              </a:defRPr>
            </a:lvl9pPr>
          </a:lstStyle>
          <a:p>
            <a:pPr eaLnBrk="1" hangingPunct="1">
              <a:spcBef>
                <a:spcPct val="0"/>
              </a:spcBef>
              <a:buFontTx/>
              <a:buNone/>
            </a:pPr>
            <a:fld id="{6C5CB7C8-127C-45FB-9573-D653AF5B9355}" type="slidenum">
              <a:rPr lang="en-US" altLang="en-US" sz="800" b="0" smtClean="0">
                <a:solidFill>
                  <a:schemeClr val="bg1">
                    <a:lumMod val="65000"/>
                  </a:schemeClr>
                </a:solidFill>
                <a:latin typeface="Sherman Sans" pitchFamily="2" charset="0"/>
              </a:rPr>
              <a:pPr eaLnBrk="1" hangingPunct="1">
                <a:spcBef>
                  <a:spcPct val="0"/>
                </a:spcBef>
                <a:buFontTx/>
                <a:buNone/>
              </a:pPr>
              <a:t>1</a:t>
            </a:fld>
            <a:endParaRPr lang="en-US" altLang="en-US" sz="800" b="0" dirty="0">
              <a:solidFill>
                <a:schemeClr val="bg1">
                  <a:lumMod val="65000"/>
                </a:schemeClr>
              </a:solidFill>
              <a:latin typeface="Sherman Sans" pitchFamily="2" charset="0"/>
            </a:endParaRPr>
          </a:p>
        </p:txBody>
      </p:sp>
      <p:sp>
        <p:nvSpPr>
          <p:cNvPr id="3" name="Picture Placeholder 2"/>
          <p:cNvSpPr>
            <a:spLocks noGrp="1"/>
          </p:cNvSpPr>
          <p:nvPr>
            <p:ph type="pic" idx="13"/>
          </p:nvPr>
        </p:nvSpPr>
        <p:spPr/>
      </p:sp>
      <p:pic>
        <p:nvPicPr>
          <p:cNvPr id="2054" name="Picture 7" descr="MCj0338624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2222"/>
            <a:ext cx="9144000" cy="453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210" y="726655"/>
            <a:ext cx="7290054" cy="1167384"/>
          </a:xfrm>
        </p:spPr>
        <p:txBody>
          <a:bodyPr>
            <a:normAutofit/>
          </a:bodyPr>
          <a:lstStyle/>
          <a:p>
            <a:r>
              <a:rPr lang="en-US" dirty="0"/>
              <a:t>Multiple Decisions to be made for Relevant ERM assessment</a:t>
            </a:r>
          </a:p>
        </p:txBody>
      </p:sp>
      <p:sp>
        <p:nvSpPr>
          <p:cNvPr id="3" name="Content Placeholder 2"/>
          <p:cNvSpPr>
            <a:spLocks noGrp="1"/>
          </p:cNvSpPr>
          <p:nvPr>
            <p:ph idx="1"/>
          </p:nvPr>
        </p:nvSpPr>
        <p:spPr>
          <a:xfrm>
            <a:off x="768097" y="1981200"/>
            <a:ext cx="7279168" cy="4328160"/>
          </a:xfrm>
        </p:spPr>
        <p:txBody>
          <a:bodyPr>
            <a:noAutofit/>
          </a:bodyPr>
          <a:lstStyle/>
          <a:p>
            <a:r>
              <a:rPr lang="en-US" sz="2000" b="1" dirty="0"/>
              <a:t>Perspective</a:t>
            </a:r>
            <a:r>
              <a:rPr lang="en-US" sz="2000" dirty="0"/>
              <a:t> - Whose perspective do we need to consider when measuring risk?</a:t>
            </a:r>
          </a:p>
          <a:p>
            <a:pPr lvl="1"/>
            <a:r>
              <a:rPr lang="en-US" dirty="0"/>
              <a:t>E.g. Ours, the customer, our vendors, our employees, or shareholders, all of them?</a:t>
            </a:r>
          </a:p>
          <a:p>
            <a:r>
              <a:rPr lang="en-US" sz="2000" b="1" dirty="0"/>
              <a:t>Organizational Characteristics: </a:t>
            </a:r>
            <a:r>
              <a:rPr lang="en-US" sz="2000" dirty="0"/>
              <a:t>When we assess impact, how does this change depending on our size, locations of operations, or </a:t>
            </a:r>
            <a:r>
              <a:rPr lang="en-US" sz="2000" i="1" dirty="0"/>
              <a:t>when</a:t>
            </a:r>
            <a:r>
              <a:rPr lang="en-US" sz="2000" dirty="0"/>
              <a:t> an event might happen?</a:t>
            </a:r>
          </a:p>
          <a:p>
            <a:r>
              <a:rPr lang="en-US" sz="2000" b="1" dirty="0"/>
              <a:t>Data Availability</a:t>
            </a:r>
            <a:r>
              <a:rPr lang="en-US" sz="2000" dirty="0"/>
              <a:t>:</a:t>
            </a:r>
            <a:r>
              <a:rPr lang="en-US" sz="2000" b="1" dirty="0"/>
              <a:t> </a:t>
            </a:r>
            <a:r>
              <a:rPr lang="en-US" sz="2000" dirty="0"/>
              <a:t>For qualitative and/or quantitative measures?</a:t>
            </a:r>
          </a:p>
          <a:p>
            <a:r>
              <a:rPr lang="en-US" sz="2000" b="1" dirty="0"/>
              <a:t>Time frame: </a:t>
            </a:r>
            <a:r>
              <a:rPr lang="en-US" sz="2000" dirty="0"/>
              <a:t>Are we assessing trends from the past, measuring current indicators, or predicting the future --  or all of these?</a:t>
            </a:r>
          </a:p>
          <a:p>
            <a:r>
              <a:rPr lang="en-US" sz="2000" b="1" dirty="0"/>
              <a:t>Cause and Effect: </a:t>
            </a:r>
            <a:r>
              <a:rPr lang="en-US" sz="2000" dirty="0"/>
              <a:t>Have we separated risks and root causes from consequences? How will we handle the “interconnectedness or correlation of various risks? </a:t>
            </a:r>
          </a:p>
          <a:p>
            <a:endParaRPr lang="en-US" sz="2000" dirty="0"/>
          </a:p>
        </p:txBody>
      </p:sp>
      <p:sp>
        <p:nvSpPr>
          <p:cNvPr id="5" name="Footer Placeholder 4"/>
          <p:cNvSpPr>
            <a:spLocks noGrp="1"/>
          </p:cNvSpPr>
          <p:nvPr>
            <p:ph type="ftr" sz="quarter" idx="11"/>
          </p:nvPr>
        </p:nvSpPr>
        <p:spPr/>
        <p:txBody>
          <a:bodyPr/>
          <a:lstStyle/>
          <a:p>
            <a:r>
              <a:rPr lang="en-US" dirty="0"/>
              <a:t>© M.L. Kaarst-Brown | Enterprise Risk Management</a:t>
            </a:r>
          </a:p>
        </p:txBody>
      </p:sp>
      <p:sp>
        <p:nvSpPr>
          <p:cNvPr id="4" name="Slide Number Placeholder 3"/>
          <p:cNvSpPr>
            <a:spLocks noGrp="1"/>
          </p:cNvSpPr>
          <p:nvPr>
            <p:ph type="sldNum" sz="quarter" idx="12"/>
          </p:nvPr>
        </p:nvSpPr>
        <p:spPr/>
        <p:txBody>
          <a:bodyPr/>
          <a:lstStyle/>
          <a:p>
            <a:pPr>
              <a:defRPr/>
            </a:pPr>
            <a:fld id="{3A3706B3-B531-4FC3-AEC4-C124F82551AC}" type="slidenum">
              <a:rPr lang="en-US" altLang="en-US" smtClean="0"/>
              <a:pPr>
                <a:defRPr/>
              </a:pPr>
              <a:t>10</a:t>
            </a:fld>
            <a:endParaRPr lang="en-US" altLang="en-US" dirty="0"/>
          </a:p>
        </p:txBody>
      </p:sp>
    </p:spTree>
    <p:extLst>
      <p:ext uri="{BB962C8B-B14F-4D97-AF65-F5344CB8AC3E}">
        <p14:creationId xmlns:p14="http://schemas.microsoft.com/office/powerpoint/2010/main" val="110819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Risk measurement or assessment is viewed as one the most challenging parts of enterprise risk practices</a:t>
            </a:r>
          </a:p>
          <a:p>
            <a:r>
              <a:rPr lang="en-US" dirty="0"/>
              <a:t>Whether qualitative or quantitative, agreement on definitions and metrics to be used are crucial</a:t>
            </a:r>
          </a:p>
          <a:p>
            <a:r>
              <a:rPr lang="en-US" dirty="0"/>
              <a:t>Good data is crucial, but so is agreement on what data to use</a:t>
            </a:r>
          </a:p>
          <a:p>
            <a:pPr marL="342900" indent="-342900">
              <a:buFont typeface="Arial" panose="020B0604020202020204" pitchFamily="34" charset="0"/>
              <a:buChar char="•"/>
            </a:pPr>
            <a:r>
              <a:rPr lang="en-US" dirty="0"/>
              <a:t>Relevance decisions ensure that we have a focus and plan</a:t>
            </a:r>
          </a:p>
          <a:p>
            <a:pPr marL="342900" indent="-342900">
              <a:buFont typeface="Arial" panose="020B0604020202020204" pitchFamily="34" charset="0"/>
              <a:buChar char="•"/>
            </a:pPr>
            <a:r>
              <a:rPr lang="en-US" dirty="0"/>
              <a:t>Reliability depend on the right data to support those decisions</a:t>
            </a:r>
          </a:p>
          <a:p>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en-US" dirty="0"/>
              <a:t>© M.L. Kaarst-Brown | Enterprise Risk Management</a:t>
            </a:r>
          </a:p>
        </p:txBody>
      </p:sp>
      <p:sp>
        <p:nvSpPr>
          <p:cNvPr id="5" name="Slide Number Placeholder 4"/>
          <p:cNvSpPr>
            <a:spLocks noGrp="1"/>
          </p:cNvSpPr>
          <p:nvPr>
            <p:ph type="sldNum" sz="quarter" idx="12"/>
          </p:nvPr>
        </p:nvSpPr>
        <p:spPr/>
        <p:txBody>
          <a:bodyPr/>
          <a:lstStyle/>
          <a:p>
            <a:pPr>
              <a:defRPr/>
            </a:pPr>
            <a:fld id="{3A3706B3-B531-4FC3-AEC4-C124F82551AC}" type="slidenum">
              <a:rPr lang="en-US" altLang="en-US" smtClean="0"/>
              <a:pPr>
                <a:defRPr/>
              </a:pPr>
              <a:t>11</a:t>
            </a:fld>
            <a:endParaRPr lang="en-US" altLang="en-US" dirty="0"/>
          </a:p>
        </p:txBody>
      </p:sp>
    </p:spTree>
    <p:extLst>
      <p:ext uri="{BB962C8B-B14F-4D97-AF65-F5344CB8AC3E}">
        <p14:creationId xmlns:p14="http://schemas.microsoft.com/office/powerpoint/2010/main" val="331829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endParaRPr lang="en-US" altLang="en-US" dirty="0"/>
          </a:p>
        </p:txBody>
      </p:sp>
      <p:sp>
        <p:nvSpPr>
          <p:cNvPr id="3076" name="Rectangle 3"/>
          <p:cNvSpPr>
            <a:spLocks noGrp="1" noChangeArrowheads="1"/>
          </p:cNvSpPr>
          <p:nvPr>
            <p:ph idx="1"/>
          </p:nvPr>
        </p:nvSpPr>
        <p:spPr>
          <a:xfrm>
            <a:off x="768096" y="2664056"/>
            <a:ext cx="7290054" cy="2801963"/>
          </a:xfrm>
        </p:spPr>
        <p:txBody>
          <a:bodyPr>
            <a:normAutofit/>
          </a:bodyPr>
          <a:lstStyle/>
          <a:p>
            <a:pPr eaLnBrk="1" hangingPunct="1"/>
            <a:r>
              <a:rPr lang="en-US" altLang="en-US" sz="2800" dirty="0">
                <a:latin typeface="Franklin Gothic Book" panose="020B0503020102020204" pitchFamily="34" charset="0"/>
              </a:rPr>
              <a:t>“You don’t have to be a statistical guru or risk assessment expert to use risk assessment in your decision-making process.”</a:t>
            </a:r>
          </a:p>
          <a:p>
            <a:pPr lvl="3" eaLnBrk="1" hangingPunct="1"/>
            <a:endParaRPr lang="en-US" altLang="en-US" sz="1800" dirty="0">
              <a:latin typeface="Franklin Gothic Book" panose="020B0503020102020204" pitchFamily="34" charset="0"/>
            </a:endParaRPr>
          </a:p>
          <a:p>
            <a:pPr lvl="3" eaLnBrk="1" hangingPunct="1"/>
            <a:r>
              <a:rPr lang="en-US" altLang="en-US" sz="2000" dirty="0">
                <a:latin typeface="Franklin Gothic Book" panose="020B0503020102020204" pitchFamily="34" charset="0"/>
              </a:rPr>
              <a:t>Glenn Koller (1999) </a:t>
            </a:r>
            <a:r>
              <a:rPr lang="en-US" altLang="en-US" sz="2000" i="1" dirty="0">
                <a:latin typeface="Franklin Gothic Book" panose="020B0503020102020204" pitchFamily="34" charset="0"/>
              </a:rPr>
              <a:t>“Risk Assessment and Decision-Making in Business and Industry”.</a:t>
            </a:r>
          </a:p>
        </p:txBody>
      </p:sp>
      <p:sp>
        <p:nvSpPr>
          <p:cNvPr id="3074" name="Footer Placeholder 4"/>
          <p:cNvSpPr>
            <a:spLocks noGrp="1"/>
          </p:cNvSpPr>
          <p:nvPr>
            <p:ph type="ftr" sz="quarter" idx="11"/>
          </p:nvPr>
        </p:nvSpPr>
        <p:spPr>
          <a:noFill/>
        </p:spPr>
        <p:txBody>
          <a:bodyPr/>
          <a:lstStyle>
            <a:lvl1pPr eaLnBrk="0" hangingPunct="0">
              <a:spcBef>
                <a:spcPct val="20000"/>
              </a:spcBef>
              <a:buChar char="•"/>
              <a:defRPr sz="3200" b="1">
                <a:solidFill>
                  <a:schemeClr val="tx1"/>
                </a:solidFill>
                <a:latin typeface="Arial" charset="0"/>
              </a:defRPr>
            </a:lvl1pPr>
            <a:lvl2pPr marL="742950" indent="-285750" eaLnBrk="0" hangingPunct="0">
              <a:spcBef>
                <a:spcPct val="20000"/>
              </a:spcBef>
              <a:buChar char="–"/>
              <a:defRPr sz="2800" b="1">
                <a:solidFill>
                  <a:schemeClr val="tx1"/>
                </a:solidFill>
                <a:latin typeface="Arial" charset="0"/>
              </a:defRPr>
            </a:lvl2pPr>
            <a:lvl3pPr marL="1143000" indent="-228600" eaLnBrk="0" hangingPunct="0">
              <a:spcBef>
                <a:spcPct val="20000"/>
              </a:spcBef>
              <a:buChar char="•"/>
              <a:defRPr sz="2400" b="1">
                <a:solidFill>
                  <a:schemeClr val="tx1"/>
                </a:solidFill>
                <a:latin typeface="Arial" charset="0"/>
              </a:defRPr>
            </a:lvl3pPr>
            <a:lvl4pPr marL="1600200" indent="-228600" eaLnBrk="0" hangingPunct="0">
              <a:spcBef>
                <a:spcPct val="20000"/>
              </a:spcBef>
              <a:buChar char="–"/>
              <a:defRPr sz="2000" b="1">
                <a:solidFill>
                  <a:schemeClr val="tx1"/>
                </a:solidFill>
                <a:latin typeface="Arial" charset="0"/>
              </a:defRPr>
            </a:lvl4pPr>
            <a:lvl5pPr marL="2057400" indent="-228600" eaLnBrk="0" hangingPunct="0">
              <a:spcBef>
                <a:spcPct val="20000"/>
              </a:spcBef>
              <a:buChar char="»"/>
              <a:defRPr sz="2000" b="1">
                <a:solidFill>
                  <a:schemeClr val="tx1"/>
                </a:solidFill>
                <a:latin typeface="Arial" charset="0"/>
              </a:defRPr>
            </a:lvl5pPr>
            <a:lvl6pPr marL="2514600" indent="-228600" eaLnBrk="0" fontAlgn="base" hangingPunct="0">
              <a:spcBef>
                <a:spcPct val="20000"/>
              </a:spcBef>
              <a:spcAft>
                <a:spcPct val="0"/>
              </a:spcAft>
              <a:buChar char="»"/>
              <a:defRPr sz="2000" b="1">
                <a:solidFill>
                  <a:schemeClr val="tx1"/>
                </a:solidFill>
                <a:latin typeface="Arial" charset="0"/>
              </a:defRPr>
            </a:lvl6pPr>
            <a:lvl7pPr marL="2971800" indent="-228600" eaLnBrk="0" fontAlgn="base" hangingPunct="0">
              <a:spcBef>
                <a:spcPct val="20000"/>
              </a:spcBef>
              <a:spcAft>
                <a:spcPct val="0"/>
              </a:spcAft>
              <a:buChar char="»"/>
              <a:defRPr sz="2000" b="1">
                <a:solidFill>
                  <a:schemeClr val="tx1"/>
                </a:solidFill>
                <a:latin typeface="Arial" charset="0"/>
              </a:defRPr>
            </a:lvl7pPr>
            <a:lvl8pPr marL="3429000" indent="-228600" eaLnBrk="0" fontAlgn="base" hangingPunct="0">
              <a:spcBef>
                <a:spcPct val="20000"/>
              </a:spcBef>
              <a:spcAft>
                <a:spcPct val="0"/>
              </a:spcAft>
              <a:buChar char="»"/>
              <a:defRPr sz="2000" b="1">
                <a:solidFill>
                  <a:schemeClr val="tx1"/>
                </a:solidFill>
                <a:latin typeface="Arial" charset="0"/>
              </a:defRPr>
            </a:lvl8pPr>
            <a:lvl9pPr marL="3886200" indent="-228600" eaLnBrk="0" fontAlgn="base" hangingPunct="0">
              <a:spcBef>
                <a:spcPct val="20000"/>
              </a:spcBef>
              <a:spcAft>
                <a:spcPct val="0"/>
              </a:spcAft>
              <a:buChar char="»"/>
              <a:defRPr sz="2000" b="1">
                <a:solidFill>
                  <a:schemeClr val="tx1"/>
                </a:solidFill>
                <a:latin typeface="Arial" charset="0"/>
              </a:defRPr>
            </a:lvl9pPr>
          </a:lstStyle>
          <a:p>
            <a:pPr eaLnBrk="1" hangingPunct="1">
              <a:spcBef>
                <a:spcPct val="0"/>
              </a:spcBef>
              <a:buFontTx/>
              <a:buNone/>
            </a:pPr>
            <a:r>
              <a:rPr lang="en-US" altLang="en-US" sz="800" dirty="0">
                <a:solidFill>
                  <a:schemeClr val="bg1">
                    <a:lumMod val="75000"/>
                  </a:schemeClr>
                </a:solidFill>
                <a:latin typeface="Franklin Gothic Book" panose="020B0503020102020204" pitchFamily="34" charset="0"/>
              </a:rPr>
              <a:t>© M.L. Kaarst-Brown | Enterprise Risk Management</a:t>
            </a:r>
          </a:p>
        </p:txBody>
      </p:sp>
      <p:sp>
        <p:nvSpPr>
          <p:cNvPr id="3080" name="Slide Number Placeholder 2"/>
          <p:cNvSpPr>
            <a:spLocks noGrp="1"/>
          </p:cNvSpPr>
          <p:nvPr>
            <p:ph type="sldNum" sz="quarter" idx="12"/>
          </p:nvPr>
        </p:nvSpPr>
        <p:spPr>
          <a:noFill/>
        </p:spPr>
        <p:txBody>
          <a:bodyPr/>
          <a:lstStyle>
            <a:lvl1pPr eaLnBrk="0" hangingPunct="0">
              <a:spcBef>
                <a:spcPct val="20000"/>
              </a:spcBef>
              <a:buChar char="•"/>
              <a:defRPr sz="3200" b="1">
                <a:solidFill>
                  <a:schemeClr val="tx1"/>
                </a:solidFill>
                <a:latin typeface="Arial" charset="0"/>
              </a:defRPr>
            </a:lvl1pPr>
            <a:lvl2pPr marL="742950" indent="-285750" eaLnBrk="0" hangingPunct="0">
              <a:spcBef>
                <a:spcPct val="20000"/>
              </a:spcBef>
              <a:buChar char="–"/>
              <a:defRPr sz="2800" b="1">
                <a:solidFill>
                  <a:schemeClr val="tx1"/>
                </a:solidFill>
                <a:latin typeface="Arial" charset="0"/>
              </a:defRPr>
            </a:lvl2pPr>
            <a:lvl3pPr marL="1143000" indent="-228600" eaLnBrk="0" hangingPunct="0">
              <a:spcBef>
                <a:spcPct val="20000"/>
              </a:spcBef>
              <a:buChar char="•"/>
              <a:defRPr sz="2400" b="1">
                <a:solidFill>
                  <a:schemeClr val="tx1"/>
                </a:solidFill>
                <a:latin typeface="Arial" charset="0"/>
              </a:defRPr>
            </a:lvl3pPr>
            <a:lvl4pPr marL="1600200" indent="-228600" eaLnBrk="0" hangingPunct="0">
              <a:spcBef>
                <a:spcPct val="20000"/>
              </a:spcBef>
              <a:buChar char="–"/>
              <a:defRPr sz="2000" b="1">
                <a:solidFill>
                  <a:schemeClr val="tx1"/>
                </a:solidFill>
                <a:latin typeface="Arial" charset="0"/>
              </a:defRPr>
            </a:lvl4pPr>
            <a:lvl5pPr marL="2057400" indent="-228600" eaLnBrk="0" hangingPunct="0">
              <a:spcBef>
                <a:spcPct val="20000"/>
              </a:spcBef>
              <a:buChar char="»"/>
              <a:defRPr sz="2000" b="1">
                <a:solidFill>
                  <a:schemeClr val="tx1"/>
                </a:solidFill>
                <a:latin typeface="Arial" charset="0"/>
              </a:defRPr>
            </a:lvl5pPr>
            <a:lvl6pPr marL="2514600" indent="-228600" eaLnBrk="0" fontAlgn="base" hangingPunct="0">
              <a:spcBef>
                <a:spcPct val="20000"/>
              </a:spcBef>
              <a:spcAft>
                <a:spcPct val="0"/>
              </a:spcAft>
              <a:buChar char="»"/>
              <a:defRPr sz="2000" b="1">
                <a:solidFill>
                  <a:schemeClr val="tx1"/>
                </a:solidFill>
                <a:latin typeface="Arial" charset="0"/>
              </a:defRPr>
            </a:lvl6pPr>
            <a:lvl7pPr marL="2971800" indent="-228600" eaLnBrk="0" fontAlgn="base" hangingPunct="0">
              <a:spcBef>
                <a:spcPct val="20000"/>
              </a:spcBef>
              <a:spcAft>
                <a:spcPct val="0"/>
              </a:spcAft>
              <a:buChar char="»"/>
              <a:defRPr sz="2000" b="1">
                <a:solidFill>
                  <a:schemeClr val="tx1"/>
                </a:solidFill>
                <a:latin typeface="Arial" charset="0"/>
              </a:defRPr>
            </a:lvl7pPr>
            <a:lvl8pPr marL="3429000" indent="-228600" eaLnBrk="0" fontAlgn="base" hangingPunct="0">
              <a:spcBef>
                <a:spcPct val="20000"/>
              </a:spcBef>
              <a:spcAft>
                <a:spcPct val="0"/>
              </a:spcAft>
              <a:buChar char="»"/>
              <a:defRPr sz="2000" b="1">
                <a:solidFill>
                  <a:schemeClr val="tx1"/>
                </a:solidFill>
                <a:latin typeface="Arial" charset="0"/>
              </a:defRPr>
            </a:lvl8pPr>
            <a:lvl9pPr marL="3886200" indent="-228600" eaLnBrk="0" fontAlgn="base" hangingPunct="0">
              <a:spcBef>
                <a:spcPct val="20000"/>
              </a:spcBef>
              <a:spcAft>
                <a:spcPct val="0"/>
              </a:spcAft>
              <a:buChar char="»"/>
              <a:defRPr sz="2000" b="1">
                <a:solidFill>
                  <a:schemeClr val="tx1"/>
                </a:solidFill>
                <a:latin typeface="Arial" charset="0"/>
              </a:defRPr>
            </a:lvl9pPr>
          </a:lstStyle>
          <a:p>
            <a:pPr eaLnBrk="1" hangingPunct="1">
              <a:spcBef>
                <a:spcPct val="0"/>
              </a:spcBef>
              <a:buFontTx/>
              <a:buNone/>
            </a:pPr>
            <a:fld id="{E841A27F-542B-45D6-A261-4DAA7ADDDFE8}" type="slidenum">
              <a:rPr lang="en-US" altLang="en-US" sz="800" b="0" smtClean="0">
                <a:solidFill>
                  <a:schemeClr val="bg1">
                    <a:lumMod val="65000"/>
                  </a:schemeClr>
                </a:solidFill>
                <a:latin typeface="Sherman Sans" pitchFamily="2" charset="0"/>
              </a:rPr>
              <a:pPr eaLnBrk="1" hangingPunct="1">
                <a:spcBef>
                  <a:spcPct val="0"/>
                </a:spcBef>
                <a:buFontTx/>
                <a:buNone/>
              </a:pPr>
              <a:t>2</a:t>
            </a:fld>
            <a:endParaRPr lang="en-US" altLang="en-US" sz="800" b="0" dirty="0">
              <a:solidFill>
                <a:schemeClr val="bg1">
                  <a:lumMod val="65000"/>
                </a:schemeClr>
              </a:solidFill>
              <a:latin typeface="Sherman Sans" pitchFamily="2" charset="0"/>
            </a:endParaRPr>
          </a:p>
        </p:txBody>
      </p:sp>
      <p:pic>
        <p:nvPicPr>
          <p:cNvPr id="3078" name="Picture 6" descr="MCj0363444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283359"/>
            <a:ext cx="1905000" cy="2078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Overview of Enterprise Risk Measurement</a:t>
            </a:r>
          </a:p>
          <a:p>
            <a:r>
              <a:rPr lang="en-US" dirty="0"/>
              <a:t>Four Main Questions in Measuring Enterprise Risks</a:t>
            </a:r>
          </a:p>
          <a:p>
            <a:r>
              <a:rPr lang="en-US" dirty="0"/>
              <a:t>Common Pitfalls</a:t>
            </a:r>
          </a:p>
          <a:p>
            <a:r>
              <a:rPr lang="en-US" dirty="0"/>
              <a:t>Decisions to be Made that Impact Relevance</a:t>
            </a:r>
          </a:p>
          <a:p>
            <a:endParaRPr lang="en-US" dirty="0"/>
          </a:p>
          <a:p>
            <a:r>
              <a:rPr lang="en-US" sz="2000" dirty="0"/>
              <a:t>Next Lecture: Measurement Challenges for Reliability of Risk Assessment</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en-US" dirty="0"/>
              <a:t>© M.L. Kaarst-Brown | Enterprise Risk Management</a:t>
            </a:r>
          </a:p>
        </p:txBody>
      </p:sp>
      <p:sp>
        <p:nvSpPr>
          <p:cNvPr id="5" name="Slide Number Placeholder 4"/>
          <p:cNvSpPr>
            <a:spLocks noGrp="1"/>
          </p:cNvSpPr>
          <p:nvPr>
            <p:ph type="sldNum" sz="quarter" idx="12"/>
          </p:nvPr>
        </p:nvSpPr>
        <p:spPr/>
        <p:txBody>
          <a:bodyPr/>
          <a:lstStyle/>
          <a:p>
            <a:pPr>
              <a:defRPr/>
            </a:pPr>
            <a:fld id="{3A3706B3-B531-4FC3-AEC4-C124F82551AC}" type="slidenum">
              <a:rPr lang="en-US" altLang="en-US" smtClean="0"/>
              <a:pPr>
                <a:defRPr/>
              </a:pPr>
              <a:t>3</a:t>
            </a:fld>
            <a:endParaRPr lang="en-US" altLang="en-US" dirty="0"/>
          </a:p>
        </p:txBody>
      </p:sp>
    </p:spTree>
    <p:extLst>
      <p:ext uri="{BB962C8B-B14F-4D97-AF65-F5344CB8AC3E}">
        <p14:creationId xmlns:p14="http://schemas.microsoft.com/office/powerpoint/2010/main" val="157025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pPr eaLnBrk="1" hangingPunct="1">
              <a:defRPr/>
            </a:pPr>
            <a:r>
              <a:rPr lang="en-US" altLang="en-US" dirty="0"/>
              <a:t>Overview of ERM Measurement/Assessment</a:t>
            </a:r>
          </a:p>
        </p:txBody>
      </p:sp>
      <p:sp>
        <p:nvSpPr>
          <p:cNvPr id="6149" name="Rectangle 3"/>
          <p:cNvSpPr>
            <a:spLocks noGrp="1" noChangeArrowheads="1"/>
          </p:cNvSpPr>
          <p:nvPr>
            <p:ph idx="1"/>
          </p:nvPr>
        </p:nvSpPr>
        <p:spPr>
          <a:xfrm>
            <a:off x="768096" y="1959104"/>
            <a:ext cx="7461504" cy="4350256"/>
          </a:xfrm>
        </p:spPr>
        <p:txBody>
          <a:bodyPr>
            <a:noAutofit/>
          </a:bodyPr>
          <a:lstStyle/>
          <a:p>
            <a:pPr eaLnBrk="1" hangingPunct="1"/>
            <a:r>
              <a:rPr lang="en-US" altLang="en-US" dirty="0"/>
              <a:t>Involves qualitative </a:t>
            </a:r>
            <a:r>
              <a:rPr lang="en-US" altLang="en-US" b="1" dirty="0"/>
              <a:t>and</a:t>
            </a:r>
            <a:r>
              <a:rPr lang="en-US" altLang="en-US" dirty="0"/>
              <a:t> quantitative analysis </a:t>
            </a:r>
          </a:p>
          <a:p>
            <a:pPr eaLnBrk="1" hangingPunct="1"/>
            <a:r>
              <a:rPr lang="en-US" altLang="en-US" dirty="0"/>
              <a:t>Frequently draws upon </a:t>
            </a:r>
            <a:r>
              <a:rPr lang="en-US" altLang="en-US" b="1" dirty="0"/>
              <a:t>multiple</a:t>
            </a:r>
            <a:r>
              <a:rPr lang="en-US" altLang="en-US" dirty="0"/>
              <a:t> measurement methods</a:t>
            </a:r>
          </a:p>
          <a:p>
            <a:pPr eaLnBrk="1" hangingPunct="1"/>
            <a:r>
              <a:rPr lang="en-US" altLang="en-US" dirty="0"/>
              <a:t>Requires agreement on goals and definitions</a:t>
            </a:r>
          </a:p>
          <a:p>
            <a:pPr eaLnBrk="1" hangingPunct="1"/>
            <a:r>
              <a:rPr lang="en-US" altLang="en-US" dirty="0"/>
              <a:t>Involves discussion of </a:t>
            </a:r>
            <a:r>
              <a:rPr lang="en-US" altLang="en-US" b="1" dirty="0"/>
              <a:t>controllable and uncontrollable risks</a:t>
            </a:r>
          </a:p>
          <a:p>
            <a:pPr eaLnBrk="1" hangingPunct="1"/>
            <a:r>
              <a:rPr lang="en-US" altLang="en-US" dirty="0"/>
              <a:t>Needs to be revisited to ensure relevance of risks and measures</a:t>
            </a:r>
          </a:p>
          <a:p>
            <a:r>
              <a:rPr lang="en-US" altLang="en-US" dirty="0"/>
              <a:t>Will consider costs that are currently incurred or might be incurred as part of mitigation or disaster response</a:t>
            </a:r>
          </a:p>
          <a:p>
            <a:r>
              <a:rPr lang="en-US" altLang="en-US" dirty="0"/>
              <a:t>Relies on quality data to ensure reliability</a:t>
            </a:r>
          </a:p>
          <a:p>
            <a:pPr eaLnBrk="1" hangingPunct="1"/>
            <a:endParaRPr lang="en-US" altLang="en-US" dirty="0"/>
          </a:p>
        </p:txBody>
      </p:sp>
      <p:sp>
        <p:nvSpPr>
          <p:cNvPr id="5" name="Footer Placeholder 4"/>
          <p:cNvSpPr>
            <a:spLocks noGrp="1"/>
          </p:cNvSpPr>
          <p:nvPr>
            <p:ph type="ftr" sz="quarter" idx="11"/>
          </p:nvPr>
        </p:nvSpPr>
        <p:spPr/>
        <p:txBody>
          <a:bodyPr/>
          <a:lstStyle/>
          <a:p>
            <a:pPr>
              <a:defRPr/>
            </a:pPr>
            <a:r>
              <a:rPr lang="en-US" altLang="en-US" dirty="0"/>
              <a:t>© M.L. Kaarst-Brown | Enterprise Risk Management</a:t>
            </a:r>
          </a:p>
        </p:txBody>
      </p:sp>
      <p:sp>
        <p:nvSpPr>
          <p:cNvPr id="6150" name="Slide Number Placeholder 1"/>
          <p:cNvSpPr>
            <a:spLocks noGrp="1"/>
          </p:cNvSpPr>
          <p:nvPr>
            <p:ph type="sldNum" sz="quarter" idx="12"/>
          </p:nvPr>
        </p:nvSpPr>
        <p:spPr>
          <a:noFill/>
        </p:spPr>
        <p:txBody>
          <a:bodyPr/>
          <a:lstStyle>
            <a:lvl1pPr eaLnBrk="0" hangingPunct="0">
              <a:spcBef>
                <a:spcPct val="20000"/>
              </a:spcBef>
              <a:buClr>
                <a:schemeClr val="tx2"/>
              </a:buClr>
              <a:buSzPct val="75000"/>
              <a:buFont typeface="Wingdings" pitchFamily="2" charset="2"/>
              <a:buChar char="t"/>
              <a:defRPr sz="3200" b="1">
                <a:solidFill>
                  <a:schemeClr val="tx1"/>
                </a:solidFill>
                <a:latin typeface="Arial" charset="0"/>
              </a:defRPr>
            </a:lvl1pPr>
            <a:lvl2pPr marL="742950" indent="-285750" eaLnBrk="0" hangingPunct="0">
              <a:spcBef>
                <a:spcPct val="20000"/>
              </a:spcBef>
              <a:buClr>
                <a:schemeClr val="accent1"/>
              </a:buClr>
              <a:buSzPct val="70000"/>
              <a:buFont typeface="Wingdings" pitchFamily="2" charset="2"/>
              <a:buChar char="t"/>
              <a:defRPr sz="2800" b="1">
                <a:solidFill>
                  <a:schemeClr val="tx1"/>
                </a:solidFill>
                <a:latin typeface="Arial" charset="0"/>
              </a:defRPr>
            </a:lvl2pPr>
            <a:lvl3pPr marL="1143000" indent="-228600" eaLnBrk="0" hangingPunct="0">
              <a:spcBef>
                <a:spcPct val="20000"/>
              </a:spcBef>
              <a:buClr>
                <a:schemeClr val="folHlink"/>
              </a:buClr>
              <a:buSzPct val="70000"/>
              <a:buFont typeface="Wingdings" pitchFamily="2" charset="2"/>
              <a:buChar char="t"/>
              <a:defRPr sz="2400" b="1">
                <a:solidFill>
                  <a:schemeClr val="tx1"/>
                </a:solidFill>
                <a:latin typeface="Arial" charset="0"/>
              </a:defRPr>
            </a:lvl3pPr>
            <a:lvl4pPr marL="1600200" indent="-228600" eaLnBrk="0" hangingPunct="0">
              <a:spcBef>
                <a:spcPct val="20000"/>
              </a:spcBef>
              <a:buChar char="&gt;"/>
              <a:defRPr sz="2000" b="1">
                <a:solidFill>
                  <a:schemeClr val="tx1"/>
                </a:solidFill>
                <a:latin typeface="Arial" charset="0"/>
              </a:defRPr>
            </a:lvl4pPr>
            <a:lvl5pPr marL="2057400" indent="-228600" eaLnBrk="0" hangingPunct="0">
              <a:spcBef>
                <a:spcPct val="20000"/>
              </a:spcBef>
              <a:buChar char="»"/>
              <a:defRPr sz="2000" b="1">
                <a:solidFill>
                  <a:schemeClr val="tx1"/>
                </a:solidFill>
                <a:latin typeface="Arial" charset="0"/>
              </a:defRPr>
            </a:lvl5pPr>
            <a:lvl6pPr marL="2514600" indent="-228600" eaLnBrk="0" fontAlgn="base" hangingPunct="0">
              <a:spcBef>
                <a:spcPct val="20000"/>
              </a:spcBef>
              <a:spcAft>
                <a:spcPct val="0"/>
              </a:spcAft>
              <a:buChar char="»"/>
              <a:defRPr sz="2000" b="1">
                <a:solidFill>
                  <a:schemeClr val="tx1"/>
                </a:solidFill>
                <a:latin typeface="Arial" charset="0"/>
              </a:defRPr>
            </a:lvl6pPr>
            <a:lvl7pPr marL="2971800" indent="-228600" eaLnBrk="0" fontAlgn="base" hangingPunct="0">
              <a:spcBef>
                <a:spcPct val="20000"/>
              </a:spcBef>
              <a:spcAft>
                <a:spcPct val="0"/>
              </a:spcAft>
              <a:buChar char="»"/>
              <a:defRPr sz="2000" b="1">
                <a:solidFill>
                  <a:schemeClr val="tx1"/>
                </a:solidFill>
                <a:latin typeface="Arial" charset="0"/>
              </a:defRPr>
            </a:lvl7pPr>
            <a:lvl8pPr marL="3429000" indent="-228600" eaLnBrk="0" fontAlgn="base" hangingPunct="0">
              <a:spcBef>
                <a:spcPct val="20000"/>
              </a:spcBef>
              <a:spcAft>
                <a:spcPct val="0"/>
              </a:spcAft>
              <a:buChar char="»"/>
              <a:defRPr sz="2000" b="1">
                <a:solidFill>
                  <a:schemeClr val="tx1"/>
                </a:solidFill>
                <a:latin typeface="Arial" charset="0"/>
              </a:defRPr>
            </a:lvl8pPr>
            <a:lvl9pPr marL="3886200" indent="-228600" eaLnBrk="0" fontAlgn="base" hangingPunct="0">
              <a:spcBef>
                <a:spcPct val="20000"/>
              </a:spcBef>
              <a:spcAft>
                <a:spcPct val="0"/>
              </a:spcAft>
              <a:buChar char="»"/>
              <a:defRPr sz="2000" b="1">
                <a:solidFill>
                  <a:schemeClr val="tx1"/>
                </a:solidFill>
                <a:latin typeface="Arial" charset="0"/>
              </a:defRPr>
            </a:lvl9pPr>
          </a:lstStyle>
          <a:p>
            <a:pPr eaLnBrk="1" hangingPunct="1">
              <a:spcBef>
                <a:spcPct val="0"/>
              </a:spcBef>
              <a:buClrTx/>
              <a:buSzTx/>
              <a:buFontTx/>
              <a:buNone/>
            </a:pPr>
            <a:fld id="{CB139998-3E3E-4D11-AC80-3D0BAF101424}" type="slidenum">
              <a:rPr lang="en-US" altLang="en-US" sz="800" b="0" smtClean="0">
                <a:solidFill>
                  <a:schemeClr val="bg1">
                    <a:lumMod val="65000"/>
                  </a:schemeClr>
                </a:solidFill>
                <a:latin typeface="Sherman Sans" pitchFamily="2" charset="0"/>
              </a:rPr>
              <a:pPr eaLnBrk="1" hangingPunct="1">
                <a:spcBef>
                  <a:spcPct val="0"/>
                </a:spcBef>
                <a:buClrTx/>
                <a:buSzTx/>
                <a:buFontTx/>
                <a:buNone/>
              </a:pPr>
              <a:t>4</a:t>
            </a:fld>
            <a:endParaRPr lang="en-US" altLang="en-US" sz="800" b="0" dirty="0">
              <a:solidFill>
                <a:schemeClr val="bg1">
                  <a:lumMod val="65000"/>
                </a:schemeClr>
              </a:solidFill>
              <a:latin typeface="Sherman Sans" pitchFamily="2" charset="0"/>
            </a:endParaRPr>
          </a:p>
        </p:txBody>
      </p:sp>
    </p:spTree>
    <p:extLst>
      <p:ext uri="{BB962C8B-B14F-4D97-AF65-F5344CB8AC3E}">
        <p14:creationId xmlns:p14="http://schemas.microsoft.com/office/powerpoint/2010/main" val="407502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There are 4 Main Questions in Measuring Risks</a:t>
            </a:r>
          </a:p>
        </p:txBody>
      </p:sp>
      <p:sp>
        <p:nvSpPr>
          <p:cNvPr id="7171" name="Content Placeholder 2"/>
          <p:cNvSpPr>
            <a:spLocks noGrp="1"/>
          </p:cNvSpPr>
          <p:nvPr>
            <p:ph idx="1"/>
          </p:nvPr>
        </p:nvSpPr>
        <p:spPr/>
        <p:txBody>
          <a:bodyPr>
            <a:normAutofit/>
          </a:bodyPr>
          <a:lstStyle/>
          <a:p>
            <a:pPr marL="457200" indent="-457200">
              <a:buFont typeface="+mj-lt"/>
              <a:buAutoNum type="arabicPeriod"/>
            </a:pPr>
            <a:r>
              <a:rPr lang="en-US" altLang="en-US" dirty="0"/>
              <a:t>What could happen (threat event)?</a:t>
            </a:r>
          </a:p>
          <a:p>
            <a:pPr marL="457200" indent="-457200">
              <a:buFont typeface="+mj-lt"/>
              <a:buAutoNum type="arabicPeriod"/>
            </a:pPr>
            <a:r>
              <a:rPr lang="en-US" altLang="en-US" dirty="0"/>
              <a:t>If it happened, how bad could it be (threat impact)? </a:t>
            </a:r>
          </a:p>
          <a:p>
            <a:pPr marL="457200" indent="-457200">
              <a:buFont typeface="+mj-lt"/>
              <a:buAutoNum type="arabicPeriod"/>
            </a:pPr>
            <a:r>
              <a:rPr lang="en-US" altLang="en-US" dirty="0"/>
              <a:t>How often could it happen (threat frequency, over what time frame, velocity)? </a:t>
            </a:r>
          </a:p>
          <a:p>
            <a:pPr marL="457200" indent="-457200">
              <a:buFont typeface="+mj-lt"/>
              <a:buAutoNum type="arabicPeriod"/>
            </a:pPr>
            <a:r>
              <a:rPr lang="en-US" altLang="en-US" dirty="0"/>
              <a:t>How certain are the answers to the first three questions (recognition of uncertainty)? </a:t>
            </a:r>
          </a:p>
          <a:p>
            <a:pPr lvl="2"/>
            <a:r>
              <a:rPr lang="en-US" altLang="en-US" sz="2000" dirty="0"/>
              <a:t>What data do we have or need to validate assumptions?</a:t>
            </a:r>
          </a:p>
        </p:txBody>
      </p:sp>
      <p:sp>
        <p:nvSpPr>
          <p:cNvPr id="5" name="Footer Placeholder 4"/>
          <p:cNvSpPr>
            <a:spLocks noGrp="1"/>
          </p:cNvSpPr>
          <p:nvPr>
            <p:ph type="ftr" sz="quarter" idx="11"/>
          </p:nvPr>
        </p:nvSpPr>
        <p:spPr/>
        <p:txBody>
          <a:bodyPr/>
          <a:lstStyle/>
          <a:p>
            <a:pPr>
              <a:defRPr/>
            </a:pPr>
            <a:r>
              <a:rPr lang="en-US" altLang="en-US" dirty="0"/>
              <a:t>© M.L. Kaarst-Brown | Enterprise Risk Management</a:t>
            </a:r>
          </a:p>
        </p:txBody>
      </p:sp>
      <p:sp>
        <p:nvSpPr>
          <p:cNvPr id="717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F3DABE5-4F2E-43B3-A410-2CDD35B07ED4}" type="slidenum">
              <a:rPr lang="en-US" altLang="en-US" sz="800" smtClean="0">
                <a:solidFill>
                  <a:schemeClr val="bg1">
                    <a:lumMod val="65000"/>
                  </a:schemeClr>
                </a:solidFill>
                <a:latin typeface="Sherman Sans" pitchFamily="2" charset="0"/>
              </a:rPr>
              <a:pPr eaLnBrk="1" hangingPunct="1"/>
              <a:t>5</a:t>
            </a:fld>
            <a:endParaRPr lang="en-US" altLang="en-US" sz="800" dirty="0">
              <a:solidFill>
                <a:schemeClr val="bg1">
                  <a:lumMod val="65000"/>
                </a:schemeClr>
              </a:solidFill>
              <a:latin typeface="Sherman Sans" pitchFamily="2" charset="0"/>
            </a:endParaRPr>
          </a:p>
        </p:txBody>
      </p:sp>
    </p:spTree>
    <p:extLst>
      <p:ext uri="{BB962C8B-B14F-4D97-AF65-F5344CB8AC3E}">
        <p14:creationId xmlns:p14="http://schemas.microsoft.com/office/powerpoint/2010/main" val="1559743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Pitfalls That Impact Assessment Relevance</a:t>
            </a:r>
          </a:p>
        </p:txBody>
      </p:sp>
      <p:sp>
        <p:nvSpPr>
          <p:cNvPr id="3" name="Content Placeholder 2"/>
          <p:cNvSpPr>
            <a:spLocks noGrp="1"/>
          </p:cNvSpPr>
          <p:nvPr>
            <p:ph idx="1"/>
          </p:nvPr>
        </p:nvSpPr>
        <p:spPr/>
        <p:txBody>
          <a:bodyPr>
            <a:noAutofit/>
          </a:bodyPr>
          <a:lstStyle/>
          <a:p>
            <a:r>
              <a:rPr lang="en-US" sz="2800" dirty="0"/>
              <a:t>Lack of overall methodology and plan</a:t>
            </a:r>
          </a:p>
          <a:p>
            <a:pPr lvl="1"/>
            <a:r>
              <a:rPr lang="en-US" sz="2400" dirty="0"/>
              <a:t>Need senior management sponsorship</a:t>
            </a:r>
          </a:p>
          <a:p>
            <a:pPr lvl="1"/>
            <a:r>
              <a:rPr lang="en-US" sz="2400" dirty="0"/>
              <a:t>Need unit level participation and buy-in</a:t>
            </a:r>
          </a:p>
          <a:p>
            <a:pPr lvl="1"/>
            <a:r>
              <a:rPr lang="en-US" sz="2400" dirty="0"/>
              <a:t>Need appropriate level of resource allocation and preparation</a:t>
            </a:r>
          </a:p>
          <a:p>
            <a:pPr lvl="1"/>
            <a:r>
              <a:rPr lang="en-US" sz="2400" dirty="0"/>
              <a:t>Are results relevant and integrated with business and risk decisions</a:t>
            </a:r>
          </a:p>
        </p:txBody>
      </p:sp>
      <p:sp>
        <p:nvSpPr>
          <p:cNvPr id="4" name="Footer Placeholder 3"/>
          <p:cNvSpPr>
            <a:spLocks noGrp="1"/>
          </p:cNvSpPr>
          <p:nvPr>
            <p:ph type="ftr" sz="quarter" idx="11"/>
          </p:nvPr>
        </p:nvSpPr>
        <p:spPr/>
        <p:txBody>
          <a:bodyPr/>
          <a:lstStyle/>
          <a:p>
            <a:pPr>
              <a:defRPr/>
            </a:pPr>
            <a:r>
              <a:rPr lang="en-US" altLang="en-US" dirty="0"/>
              <a:t>© M.L. Kaarst-Brown | Enterprise Risk Management</a:t>
            </a:r>
          </a:p>
        </p:txBody>
      </p:sp>
      <p:sp>
        <p:nvSpPr>
          <p:cNvPr id="5" name="Slide Number Placeholder 4"/>
          <p:cNvSpPr>
            <a:spLocks noGrp="1"/>
          </p:cNvSpPr>
          <p:nvPr>
            <p:ph type="sldNum" sz="quarter" idx="12"/>
          </p:nvPr>
        </p:nvSpPr>
        <p:spPr/>
        <p:txBody>
          <a:bodyPr/>
          <a:lstStyle/>
          <a:p>
            <a:pPr>
              <a:defRPr/>
            </a:pPr>
            <a:fld id="{3A3706B3-B531-4FC3-AEC4-C124F82551AC}" type="slidenum">
              <a:rPr lang="en-US" altLang="en-US" smtClean="0"/>
              <a:pPr>
                <a:defRPr/>
              </a:pPr>
              <a:t>6</a:t>
            </a:fld>
            <a:endParaRPr lang="en-US" altLang="en-US" dirty="0"/>
          </a:p>
        </p:txBody>
      </p:sp>
    </p:spTree>
    <p:extLst>
      <p:ext uri="{BB962C8B-B14F-4D97-AF65-F5344CB8AC3E}">
        <p14:creationId xmlns:p14="http://schemas.microsoft.com/office/powerpoint/2010/main" val="2936613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Common Relevance Pitfalls Continued</a:t>
            </a:r>
          </a:p>
        </p:txBody>
      </p:sp>
      <p:sp>
        <p:nvSpPr>
          <p:cNvPr id="3" name="Content Placeholder 2"/>
          <p:cNvSpPr>
            <a:spLocks noGrp="1"/>
          </p:cNvSpPr>
          <p:nvPr>
            <p:ph idx="1"/>
          </p:nvPr>
        </p:nvSpPr>
        <p:spPr>
          <a:xfrm>
            <a:off x="768096" y="2187388"/>
            <a:ext cx="7537704" cy="4121972"/>
          </a:xfrm>
        </p:spPr>
        <p:txBody>
          <a:bodyPr>
            <a:normAutofit/>
          </a:bodyPr>
          <a:lstStyle/>
          <a:p>
            <a:r>
              <a:rPr lang="en-US" sz="2800" dirty="0"/>
              <a:t>Insufficient prioritization of risks</a:t>
            </a:r>
          </a:p>
          <a:p>
            <a:pPr lvl="1"/>
            <a:r>
              <a:rPr lang="en-US" sz="2400" dirty="0"/>
              <a:t>Need to identify and assess KEY risks and to quantify, report and manage most critical to enterprise-level goals</a:t>
            </a:r>
          </a:p>
          <a:p>
            <a:pPr lvl="1"/>
            <a:r>
              <a:rPr lang="en-US" sz="2400" dirty="0"/>
              <a:t>Need to define risks in terms of consequences not root causes</a:t>
            </a:r>
          </a:p>
          <a:p>
            <a:pPr lvl="1"/>
            <a:r>
              <a:rPr lang="en-US" sz="2400" dirty="0"/>
              <a:t>Need consistent definitions of values for estimates of likelihood or severity</a:t>
            </a:r>
          </a:p>
          <a:p>
            <a:endParaRPr lang="en-US" dirty="0"/>
          </a:p>
        </p:txBody>
      </p:sp>
      <p:sp>
        <p:nvSpPr>
          <p:cNvPr id="4" name="Footer Placeholder 3"/>
          <p:cNvSpPr>
            <a:spLocks noGrp="1"/>
          </p:cNvSpPr>
          <p:nvPr>
            <p:ph type="ftr" sz="quarter" idx="11"/>
          </p:nvPr>
        </p:nvSpPr>
        <p:spPr/>
        <p:txBody>
          <a:bodyPr/>
          <a:lstStyle/>
          <a:p>
            <a:pPr>
              <a:defRPr/>
            </a:pPr>
            <a:r>
              <a:rPr lang="en-US" altLang="en-US" dirty="0"/>
              <a:t>© M.L. Kaarst-Brown | Enterprise Risk Management</a:t>
            </a:r>
          </a:p>
        </p:txBody>
      </p:sp>
      <p:sp>
        <p:nvSpPr>
          <p:cNvPr id="5" name="Slide Number Placeholder 4"/>
          <p:cNvSpPr>
            <a:spLocks noGrp="1"/>
          </p:cNvSpPr>
          <p:nvPr>
            <p:ph type="sldNum" sz="quarter" idx="12"/>
          </p:nvPr>
        </p:nvSpPr>
        <p:spPr/>
        <p:txBody>
          <a:bodyPr/>
          <a:lstStyle/>
          <a:p>
            <a:pPr>
              <a:defRPr/>
            </a:pPr>
            <a:fld id="{3A3706B3-B531-4FC3-AEC4-C124F82551AC}" type="slidenum">
              <a:rPr lang="en-US" altLang="en-US" smtClean="0"/>
              <a:pPr>
                <a:defRPr/>
              </a:pPr>
              <a:t>7</a:t>
            </a:fld>
            <a:endParaRPr lang="en-US" altLang="en-US" dirty="0"/>
          </a:p>
        </p:txBody>
      </p:sp>
    </p:spTree>
    <p:extLst>
      <p:ext uri="{BB962C8B-B14F-4D97-AF65-F5344CB8AC3E}">
        <p14:creationId xmlns:p14="http://schemas.microsoft.com/office/powerpoint/2010/main" val="546485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Common Relevance Pitfalls Continued</a:t>
            </a:r>
          </a:p>
        </p:txBody>
      </p:sp>
      <p:sp>
        <p:nvSpPr>
          <p:cNvPr id="3" name="Content Placeholder 2"/>
          <p:cNvSpPr>
            <a:spLocks noGrp="1"/>
          </p:cNvSpPr>
          <p:nvPr>
            <p:ph idx="1"/>
          </p:nvPr>
        </p:nvSpPr>
        <p:spPr/>
        <p:txBody>
          <a:bodyPr>
            <a:noAutofit/>
          </a:bodyPr>
          <a:lstStyle/>
          <a:p>
            <a:r>
              <a:rPr lang="en-US" sz="2800" dirty="0"/>
              <a:t>Silo view of risks and controls, for example</a:t>
            </a:r>
          </a:p>
          <a:p>
            <a:pPr lvl="1"/>
            <a:r>
              <a:rPr lang="en-US" sz="2400" dirty="0"/>
              <a:t>Assessments need to avoid representing only one organizational view</a:t>
            </a:r>
          </a:p>
          <a:p>
            <a:pPr lvl="1"/>
            <a:r>
              <a:rPr lang="en-US" sz="2400" dirty="0"/>
              <a:t>Failure to identify or support use of relevant risk assessment technique</a:t>
            </a:r>
          </a:p>
          <a:p>
            <a:pPr lvl="1"/>
            <a:r>
              <a:rPr lang="en-US" sz="2400" dirty="0"/>
              <a:t>Lack of ERM education and training</a:t>
            </a:r>
          </a:p>
          <a:p>
            <a:pPr lvl="1"/>
            <a:r>
              <a:rPr lang="en-US" sz="2400" dirty="0"/>
              <a:t>Lack of enterprise-level oversight (Audit, CRO, cross-organizational ERM support teams)</a:t>
            </a:r>
          </a:p>
        </p:txBody>
      </p:sp>
      <p:sp>
        <p:nvSpPr>
          <p:cNvPr id="4" name="Footer Placeholder 3"/>
          <p:cNvSpPr>
            <a:spLocks noGrp="1"/>
          </p:cNvSpPr>
          <p:nvPr>
            <p:ph type="ftr" sz="quarter" idx="11"/>
          </p:nvPr>
        </p:nvSpPr>
        <p:spPr/>
        <p:txBody>
          <a:bodyPr/>
          <a:lstStyle/>
          <a:p>
            <a:pPr>
              <a:defRPr/>
            </a:pPr>
            <a:r>
              <a:rPr lang="en-US" altLang="en-US" dirty="0"/>
              <a:t>© M.L. Kaarst-Brown | Enterprise Risk Management</a:t>
            </a:r>
          </a:p>
        </p:txBody>
      </p:sp>
      <p:sp>
        <p:nvSpPr>
          <p:cNvPr id="5" name="Slide Number Placeholder 4"/>
          <p:cNvSpPr>
            <a:spLocks noGrp="1"/>
          </p:cNvSpPr>
          <p:nvPr>
            <p:ph type="sldNum" sz="quarter" idx="12"/>
          </p:nvPr>
        </p:nvSpPr>
        <p:spPr/>
        <p:txBody>
          <a:bodyPr/>
          <a:lstStyle/>
          <a:p>
            <a:pPr>
              <a:defRPr/>
            </a:pPr>
            <a:fld id="{3A3706B3-B531-4FC3-AEC4-C124F82551AC}" type="slidenum">
              <a:rPr lang="en-US" altLang="en-US" smtClean="0"/>
              <a:pPr>
                <a:defRPr/>
              </a:pPr>
              <a:t>8</a:t>
            </a:fld>
            <a:endParaRPr lang="en-US" altLang="en-US" dirty="0"/>
          </a:p>
        </p:txBody>
      </p:sp>
    </p:spTree>
    <p:extLst>
      <p:ext uri="{BB962C8B-B14F-4D97-AF65-F5344CB8AC3E}">
        <p14:creationId xmlns:p14="http://schemas.microsoft.com/office/powerpoint/2010/main" val="32974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Common Relevance Pitfalls Continued</a:t>
            </a:r>
          </a:p>
        </p:txBody>
      </p:sp>
      <p:sp>
        <p:nvSpPr>
          <p:cNvPr id="3" name="Content Placeholder 2"/>
          <p:cNvSpPr>
            <a:spLocks noGrp="1"/>
          </p:cNvSpPr>
          <p:nvPr>
            <p:ph idx="1"/>
          </p:nvPr>
        </p:nvSpPr>
        <p:spPr>
          <a:xfrm>
            <a:off x="768096" y="2187388"/>
            <a:ext cx="7613904" cy="4121972"/>
          </a:xfrm>
        </p:spPr>
        <p:txBody>
          <a:bodyPr>
            <a:noAutofit/>
          </a:bodyPr>
          <a:lstStyle/>
          <a:p>
            <a:r>
              <a:rPr lang="en-US" sz="2800" dirty="0"/>
              <a:t>Cost benefit measurement may fail to consider all variables relevant to ERM decisions</a:t>
            </a:r>
          </a:p>
          <a:p>
            <a:pPr marL="342900" indent="-342900">
              <a:buFont typeface="Arial" panose="020B0604020202020204" pitchFamily="34" charset="0"/>
              <a:buChar char="•"/>
            </a:pPr>
            <a:r>
              <a:rPr lang="en-US" altLang="en-US" sz="2400" dirty="0"/>
              <a:t>Inclusion of costs for current or future prevention (e.g. mitigation efforts)</a:t>
            </a:r>
          </a:p>
          <a:p>
            <a:pPr marL="365760" lvl="2" indent="-182880"/>
            <a:r>
              <a:rPr lang="en-US" altLang="en-US" sz="2400" dirty="0"/>
              <a:t>Costs of advance preparation and later organized response</a:t>
            </a:r>
          </a:p>
          <a:p>
            <a:pPr marL="365760" lvl="2" indent="-182880"/>
            <a:r>
              <a:rPr lang="en-US" altLang="en-US" sz="2400" dirty="0"/>
              <a:t>Risk culture and consideration of business continuity stabilization philosophy</a:t>
            </a:r>
          </a:p>
          <a:p>
            <a:pPr marL="512064" lvl="3" indent="-182880"/>
            <a:r>
              <a:rPr lang="en-US" altLang="en-US" sz="2000" dirty="0"/>
              <a:t>E.g. Business as usual versus survival mode</a:t>
            </a:r>
          </a:p>
          <a:p>
            <a:pPr marL="365760" lvl="2" indent="-182880"/>
            <a:endParaRPr lang="en-US" altLang="en-US" sz="2400" dirty="0"/>
          </a:p>
          <a:p>
            <a:endParaRPr lang="en-US" dirty="0"/>
          </a:p>
        </p:txBody>
      </p:sp>
      <p:sp>
        <p:nvSpPr>
          <p:cNvPr id="4" name="Footer Placeholder 3"/>
          <p:cNvSpPr>
            <a:spLocks noGrp="1"/>
          </p:cNvSpPr>
          <p:nvPr>
            <p:ph type="ftr" sz="quarter" idx="11"/>
          </p:nvPr>
        </p:nvSpPr>
        <p:spPr/>
        <p:txBody>
          <a:bodyPr/>
          <a:lstStyle/>
          <a:p>
            <a:pPr>
              <a:defRPr/>
            </a:pPr>
            <a:r>
              <a:rPr lang="en-US" altLang="en-US" dirty="0"/>
              <a:t>© M.L. Kaarst-Brown | Enterprise Risk Management</a:t>
            </a:r>
          </a:p>
        </p:txBody>
      </p:sp>
      <p:sp>
        <p:nvSpPr>
          <p:cNvPr id="5" name="Slide Number Placeholder 4"/>
          <p:cNvSpPr>
            <a:spLocks noGrp="1"/>
          </p:cNvSpPr>
          <p:nvPr>
            <p:ph type="sldNum" sz="quarter" idx="12"/>
          </p:nvPr>
        </p:nvSpPr>
        <p:spPr/>
        <p:txBody>
          <a:bodyPr/>
          <a:lstStyle/>
          <a:p>
            <a:pPr>
              <a:defRPr/>
            </a:pPr>
            <a:fld id="{3A3706B3-B531-4FC3-AEC4-C124F82551AC}" type="slidenum">
              <a:rPr lang="en-US" altLang="en-US" smtClean="0"/>
              <a:pPr>
                <a:defRPr/>
              </a:pPr>
              <a:t>9</a:t>
            </a:fld>
            <a:endParaRPr lang="en-US" altLang="en-US" dirty="0"/>
          </a:p>
        </p:txBody>
      </p:sp>
    </p:spTree>
    <p:extLst>
      <p:ext uri="{BB962C8B-B14F-4D97-AF65-F5344CB8AC3E}">
        <p14:creationId xmlns:p14="http://schemas.microsoft.com/office/powerpoint/2010/main" val="2465317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ERM iSchoolPowerPointTemplate2015-4x3</Template>
  <TotalTime>4924</TotalTime>
  <Words>1393</Words>
  <Application>Microsoft Office PowerPoint</Application>
  <PresentationFormat>On-screen Show (4:3)</PresentationFormat>
  <Paragraphs>106</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Narrow</vt:lpstr>
      <vt:lpstr>Franklin Gothic Book</vt:lpstr>
      <vt:lpstr>Franklin Gothic Demi Cond</vt:lpstr>
      <vt:lpstr>Sherman Sans</vt:lpstr>
      <vt:lpstr>Times New Roman</vt:lpstr>
      <vt:lpstr>Tw Cen MT Condensed</vt:lpstr>
      <vt:lpstr>Wingdings 3</vt:lpstr>
      <vt:lpstr>Integral</vt:lpstr>
      <vt:lpstr>Relevance Challenges for Risk Measurement</vt:lpstr>
      <vt:lpstr>PowerPoint Presentation</vt:lpstr>
      <vt:lpstr>Agenda</vt:lpstr>
      <vt:lpstr>Overview of ERM Measurement/Assessment</vt:lpstr>
      <vt:lpstr>There are 4 Main Questions in Measuring Risks</vt:lpstr>
      <vt:lpstr>Common Pitfalls That Impact Assessment Relevance</vt:lpstr>
      <vt:lpstr>Common Relevance Pitfalls Continued</vt:lpstr>
      <vt:lpstr>Common Relevance Pitfalls Continued</vt:lpstr>
      <vt:lpstr>Common Relevance Pitfalls Continued</vt:lpstr>
      <vt:lpstr>Multiple Decisions to be made for Relevant ERM assessment</vt:lpstr>
      <vt:lpstr>Summary</vt:lpstr>
    </vt:vector>
  </TitlesOfParts>
  <Company>Syracuse University School of Information Studies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 Module 1:  Measuring Risk: A Review of Issues and Approaches</dc:title>
  <dc:creator>Information Studies</dc:creator>
  <cp:lastModifiedBy>Michelle Kaarst-Brown</cp:lastModifiedBy>
  <cp:revision>102</cp:revision>
  <dcterms:created xsi:type="dcterms:W3CDTF">2006-02-13T21:42:29Z</dcterms:created>
  <dcterms:modified xsi:type="dcterms:W3CDTF">2021-03-12T16:10:56Z</dcterms:modified>
</cp:coreProperties>
</file>