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1" r:id="rId2"/>
  </p:sldMasterIdLst>
  <p:notesMasterIdLst>
    <p:notesMasterId r:id="rId9"/>
  </p:notesMasterIdLst>
  <p:sldIdLst>
    <p:sldId id="256" r:id="rId3"/>
    <p:sldId id="258" r:id="rId4"/>
    <p:sldId id="266" r:id="rId5"/>
    <p:sldId id="265" r:id="rId6"/>
    <p:sldId id="267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78" autoAdjust="0"/>
    <p:restoredTop sz="94660"/>
  </p:normalViewPr>
  <p:slideViewPr>
    <p:cSldViewPr showGuides="1">
      <p:cViewPr varScale="1">
        <p:scale>
          <a:sx n="67" d="100"/>
          <a:sy n="67" d="100"/>
        </p:scale>
        <p:origin x="89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82FA6-57D2-44A8-B049-F066169BF2B9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CB13A-0211-4E79-8F85-D9C9322D77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6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CB13A-0211-4E79-8F85-D9C9322D77C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2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834A38C0-58DB-7B4A-8C94-7209E5CDAC16}"/>
              </a:ext>
            </a:extLst>
          </p:cNvPr>
          <p:cNvSpPr/>
          <p:nvPr userDrawn="1"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7B46736-19EB-C043-9B3A-D223B8931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4903A0-CF6F-7644-9622-2B50C8B62636}"/>
              </a:ext>
            </a:extLst>
          </p:cNvPr>
          <p:cNvCxnSpPr/>
          <p:nvPr userDrawn="1"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98F005-E590-A64A-8E56-1D5456DAE223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2286" y="1"/>
            <a:ext cx="9141714" cy="4572000"/>
          </a:xfrm>
          <a:solidFill>
            <a:schemeClr val="bg1">
              <a:lumMod val="75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D882AA-0B73-B742-B866-C16499A41B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32" y="5362490"/>
            <a:ext cx="2714972" cy="6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0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r>
              <a:rPr lang="en-US" dirty="0"/>
              <a:t>2/22/2016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r>
              <a:rPr lang="en-US" dirty="0"/>
              <a:t>Enterprise Risk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C0F3159-2861-4133-A99E-FA223DB9B0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8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286" y="1"/>
            <a:ext cx="9141714" cy="4572000"/>
          </a:xfrm>
          <a:solidFill>
            <a:schemeClr val="bg1">
              <a:lumMod val="75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32" y="5362490"/>
            <a:ext cx="2714972" cy="653105"/>
          </a:xfrm>
          <a:prstGeom prst="rect">
            <a:avLst/>
          </a:prstGeom>
        </p:spPr>
      </p:pic>
      <p:sp>
        <p:nvSpPr>
          <p:cNvPr id="9" name="Oval 5">
            <a:extLst>
              <a:ext uri="{FF2B5EF4-FFF2-40B4-BE49-F238E27FC236}">
                <a16:creationId xmlns:a16="http://schemas.microsoft.com/office/drawing/2014/main" id="{7F02356A-BA7A-4910-8EFC-DFCE0FEC1C30}"/>
              </a:ext>
            </a:extLst>
          </p:cNvPr>
          <p:cNvSpPr/>
          <p:nvPr userDrawn="1"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040C2-D2D5-40C7-8F9A-F5FE9092D674}"/>
              </a:ext>
            </a:extLst>
          </p:cNvPr>
          <p:cNvCxnSpPr/>
          <p:nvPr userDrawn="1"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4120938-182A-4188-B976-49CA7D390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32" y="5362490"/>
            <a:ext cx="2714972" cy="6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4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70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48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rgbClr val="00B0F0"/>
                </a:solidFill>
                <a:latin typeface="Franklin Gothic Demi Cond"/>
                <a:cs typeface="Franklin Gothic Demi Con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rgbClr val="00B0F0"/>
                </a:solidFill>
                <a:latin typeface="Franklin Gothic Demi Cond"/>
                <a:ea typeface="+mn-ea"/>
                <a:cs typeface="Franklin Gothic Demi Con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38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70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88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rgbClr val="BFBFBF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8" y="6470704"/>
            <a:ext cx="839788" cy="2572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32" y="5362490"/>
            <a:ext cx="2714972" cy="653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6345A6-F8F6-459B-908E-CE3CDEB6B9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32" y="5362490"/>
            <a:ext cx="2714972" cy="6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38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84" y="6341455"/>
            <a:ext cx="2200189" cy="529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A549A6-ABBC-4C9D-85B5-F92799620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84" y="6341455"/>
            <a:ext cx="2200189" cy="5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1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1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3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rgbClr val="00B0F0"/>
                </a:solidFill>
                <a:latin typeface="Franklin Gothic Demi Cond"/>
                <a:cs typeface="Franklin Gothic Demi Con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rgbClr val="00B0F0"/>
                </a:solidFill>
                <a:latin typeface="Franklin Gothic Demi Cond"/>
                <a:ea typeface="+mn-ea"/>
                <a:cs typeface="Franklin Gothic Demi Con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0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4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3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rgbClr val="BFBFBF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32" y="5362490"/>
            <a:ext cx="2714972" cy="6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0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84" y="6341455"/>
            <a:ext cx="2200189" cy="5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7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55" y="6328730"/>
            <a:ext cx="2200189" cy="5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5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100" baseline="0">
          <a:solidFill>
            <a:schemeClr val="tx1">
              <a:lumMod val="65000"/>
              <a:lumOff val="35000"/>
            </a:schemeClr>
          </a:solidFill>
          <a:latin typeface="Franklin Gothic Demi Cond"/>
          <a:ea typeface="+mj-ea"/>
          <a:cs typeface="Franklin Gothic Demi Cond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Franklin Gothic Book"/>
          <a:ea typeface="+mn-ea"/>
          <a:cs typeface="Franklin Gothic Book"/>
        </a:defRPr>
      </a:lvl1pPr>
      <a:lvl2pPr marL="265176" indent="-13716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Franklin Gothic Book"/>
          <a:ea typeface="+mn-ea"/>
          <a:cs typeface="Franklin Gothic Book"/>
        </a:defRPr>
      </a:lvl2pPr>
      <a:lvl3pPr marL="448056" indent="-13716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Franklin Gothic Book"/>
          <a:ea typeface="+mn-ea"/>
          <a:cs typeface="Franklin Gothic Book"/>
        </a:defRPr>
      </a:lvl3pPr>
      <a:lvl4pPr marL="594360" indent="-13716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Franklin Gothic Book"/>
          <a:ea typeface="+mn-ea"/>
          <a:cs typeface="Franklin Gothic Book"/>
        </a:defRPr>
      </a:lvl4pPr>
      <a:lvl5pPr marL="777240" indent="-13716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Franklin Gothic Book"/>
          <a:ea typeface="+mn-ea"/>
          <a:cs typeface="Franklin Gothic Book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55" y="6328730"/>
            <a:ext cx="2200189" cy="529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F2791-01AA-4DEF-B5F6-93FE7B988B0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55" y="6328730"/>
            <a:ext cx="2200189" cy="5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4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100" baseline="0">
          <a:solidFill>
            <a:schemeClr val="tx1">
              <a:lumMod val="65000"/>
              <a:lumOff val="35000"/>
            </a:schemeClr>
          </a:solidFill>
          <a:latin typeface="Franklin Gothic Demi Cond"/>
          <a:ea typeface="+mj-ea"/>
          <a:cs typeface="Franklin Gothic Demi Cond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Franklin Gothic Book"/>
          <a:ea typeface="+mn-ea"/>
          <a:cs typeface="Franklin Gothic Book"/>
        </a:defRPr>
      </a:lvl1pPr>
      <a:lvl2pPr marL="265176" indent="-13716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Franklin Gothic Book"/>
          <a:ea typeface="+mn-ea"/>
          <a:cs typeface="Franklin Gothic Book"/>
        </a:defRPr>
      </a:lvl2pPr>
      <a:lvl3pPr marL="448056" indent="-13716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Franklin Gothic Book"/>
          <a:ea typeface="+mn-ea"/>
          <a:cs typeface="Franklin Gothic Book"/>
        </a:defRPr>
      </a:lvl3pPr>
      <a:lvl4pPr marL="594360" indent="-13716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Franklin Gothic Book"/>
          <a:ea typeface="+mn-ea"/>
          <a:cs typeface="Franklin Gothic Book"/>
        </a:defRPr>
      </a:lvl4pPr>
      <a:lvl5pPr marL="777240" indent="-13716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Franklin Gothic Book"/>
          <a:ea typeface="+mn-ea"/>
          <a:cs typeface="Franklin Gothic Book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goodfreephotos.com/vector-images/diverse-group-of-students-working-on-project-vector-clipart.png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4960137"/>
            <a:ext cx="6096000" cy="1463040"/>
          </a:xfrm>
        </p:spPr>
        <p:txBody>
          <a:bodyPr>
            <a:noAutofit/>
          </a:bodyPr>
          <a:lstStyle/>
          <a:p>
            <a:r>
              <a:rPr lang="en-US" sz="2800" dirty="0"/>
              <a:t>IST 425: Team Field Project – field research, firm selection, Presentation &amp; Due dates</a:t>
            </a:r>
          </a:p>
        </p:txBody>
      </p:sp>
      <p:pic>
        <p:nvPicPr>
          <p:cNvPr id="12" name="Picture Placeholder 11" descr="A group of people talking&#10;&#10;Description automatically generated with low confidence">
            <a:extLst>
              <a:ext uri="{FF2B5EF4-FFF2-40B4-BE49-F238E27FC236}">
                <a16:creationId xmlns:a16="http://schemas.microsoft.com/office/drawing/2014/main" id="{00904ECD-94A9-4121-80B2-05A8307A314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6735" b="16735"/>
          <a:stretch>
            <a:fillRect/>
          </a:stretch>
        </p:blipFill>
        <p:spPr>
          <a:xfrm>
            <a:off x="76200" y="-19050"/>
            <a:ext cx="8991600" cy="449692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CB57-40AC-754F-A7AF-A8DB12BC5E4B}"/>
              </a:ext>
            </a:extLst>
          </p:cNvPr>
          <p:cNvSpPr txBox="1">
            <a:spLocks/>
          </p:cNvSpPr>
          <p:nvPr/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baseline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E0DBB7-AE9D-5B43-A83C-92EBA13E1C51}"/>
              </a:ext>
            </a:extLst>
          </p:cNvPr>
          <p:cNvSpPr txBox="1">
            <a:spLocks/>
          </p:cNvSpPr>
          <p:nvPr/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28800"/>
            <a:ext cx="7290055" cy="4480560"/>
          </a:xfrm>
        </p:spPr>
        <p:txBody>
          <a:bodyPr>
            <a:noAutofit/>
          </a:bodyPr>
          <a:lstStyle/>
          <a:p>
            <a:r>
              <a:rPr lang="en-US" dirty="0"/>
              <a:t>You will investigate and perform a risk assessment at a local organization. </a:t>
            </a:r>
          </a:p>
          <a:p>
            <a:r>
              <a:rPr lang="en-US" dirty="0"/>
              <a:t>Your analysis of this organization will result in a presentation detailing the status of the organization’s risk assessment and risk management activities.</a:t>
            </a:r>
          </a:p>
          <a:p>
            <a:r>
              <a:rPr lang="en-US" dirty="0"/>
              <a:t>Your presentation will:</a:t>
            </a:r>
          </a:p>
          <a:p>
            <a:pPr lvl="1"/>
            <a:r>
              <a:rPr lang="en-US" dirty="0"/>
              <a:t>Assess the firm’s risk management process in terms of the Enterprise Risk Management Framework, </a:t>
            </a:r>
          </a:p>
          <a:p>
            <a:pPr lvl="1"/>
            <a:r>
              <a:rPr lang="en-US" dirty="0"/>
              <a:t>Highlight vulnerabilities that may or may not be apparent to them, and </a:t>
            </a:r>
          </a:p>
          <a:p>
            <a:pPr lvl="1"/>
            <a:r>
              <a:rPr lang="en-US" dirty="0"/>
              <a:t>Provide recommendations for changes to their risk management practices or contingency plans.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39D5F0B-4D9F-7044-B3DC-DDCE7EEBC790}"/>
              </a:ext>
            </a:extLst>
          </p:cNvPr>
          <p:cNvSpPr txBox="1">
            <a:spLocks/>
          </p:cNvSpPr>
          <p:nvPr/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baseline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F7EBBD-55F9-A243-812E-ACD63D4BC314}"/>
              </a:ext>
            </a:extLst>
          </p:cNvPr>
          <p:cNvSpPr txBox="1">
            <a:spLocks/>
          </p:cNvSpPr>
          <p:nvPr/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28800"/>
            <a:ext cx="7290055" cy="4480560"/>
          </a:xfrm>
        </p:spPr>
        <p:txBody>
          <a:bodyPr>
            <a:noAutofit/>
          </a:bodyPr>
          <a:lstStyle/>
          <a:p>
            <a:r>
              <a:rPr lang="en-US" b="1" i="1" dirty="0"/>
              <a:t>Prior approval by the instructor </a:t>
            </a:r>
            <a:r>
              <a:rPr lang="en-US" dirty="0"/>
              <a:t>is required before proceeding with the field research at any organization.</a:t>
            </a:r>
          </a:p>
          <a:p>
            <a:r>
              <a:rPr lang="en-US" dirty="0"/>
              <a:t>Organizations should be small (fewer than 25 employees), </a:t>
            </a:r>
          </a:p>
          <a:p>
            <a:r>
              <a:rPr lang="en-US" dirty="0"/>
              <a:t>Organizations may be not-for-profit or commercial, online or physically located in the Syracuse area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NOT a branch, subsidiary, or part of a larger franchise</a:t>
            </a:r>
          </a:p>
          <a:p>
            <a:r>
              <a:rPr lang="en-US" dirty="0"/>
              <a:t>Firms that have recently participated in a risk assessment are not to be selected (within 2 years).</a:t>
            </a:r>
          </a:p>
          <a:p>
            <a:pPr lvl="1"/>
            <a:r>
              <a:rPr lang="en-US" sz="2400" dirty="0"/>
              <a:t>Reference list of firms that are not to be contacted</a:t>
            </a:r>
          </a:p>
          <a:p>
            <a:r>
              <a:rPr lang="en-US" dirty="0"/>
              <a:t>You must have a signed consent form from owner/director prior to proceeding.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8CD0E20-5B83-BD46-B0FD-DC0A6E3349FA}"/>
              </a:ext>
            </a:extLst>
          </p:cNvPr>
          <p:cNvSpPr txBox="1">
            <a:spLocks/>
          </p:cNvSpPr>
          <p:nvPr/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baseline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5474C8-58DB-AC44-9DF1-E1C3155A0A63}"/>
              </a:ext>
            </a:extLst>
          </p:cNvPr>
          <p:cNvSpPr txBox="1">
            <a:spLocks/>
          </p:cNvSpPr>
          <p:nvPr/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Each group will meet with the instructor to discuss their field research project, project plan and report presentation. </a:t>
            </a:r>
          </a:p>
          <a:p>
            <a:r>
              <a:rPr lang="en-US" dirty="0"/>
              <a:t>Presentations will be prepared in PowerPoint &amp; a maximum of 20 minutes plus discussion.</a:t>
            </a:r>
          </a:p>
          <a:p>
            <a:r>
              <a:rPr lang="en-US" dirty="0"/>
              <a:t>Presentations are expected to be extremely professional, well-cited, annotated, and fully developed. </a:t>
            </a:r>
          </a:p>
          <a:p>
            <a:r>
              <a:rPr lang="en-US" dirty="0"/>
              <a:t>Presenters should be in business causal attire (no jeans, hats, etc.).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59FA90-7D9C-3949-9209-2E0A97FA46CB}"/>
              </a:ext>
            </a:extLst>
          </p:cNvPr>
          <p:cNvSpPr txBox="1">
            <a:spLocks/>
          </p:cNvSpPr>
          <p:nvPr/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baseline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7C8F75-43C8-3248-BF75-A9B7EE42F41D}"/>
              </a:ext>
            </a:extLst>
          </p:cNvPr>
          <p:cNvSpPr txBox="1">
            <a:spLocks/>
          </p:cNvSpPr>
          <p:nvPr/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3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Your grade for the field research project will be assessed across two performance areas:</a:t>
            </a:r>
          </a:p>
          <a:p>
            <a:pPr lvl="1"/>
            <a:r>
              <a:rPr lang="en-US" sz="2200" dirty="0"/>
              <a:t>Your group’s performance on the field research project</a:t>
            </a:r>
          </a:p>
          <a:p>
            <a:pPr lvl="2"/>
            <a:r>
              <a:rPr lang="en-US" sz="1800" dirty="0"/>
              <a:t>Reference Field Research &amp; Team Presentation Rubric</a:t>
            </a:r>
          </a:p>
          <a:p>
            <a:pPr lvl="2"/>
            <a:r>
              <a:rPr lang="en-US" sz="1800" dirty="0"/>
              <a:t>A 360-degree self/peer evaluation</a:t>
            </a:r>
          </a:p>
          <a:p>
            <a:r>
              <a:rPr lang="en-US" dirty="0"/>
              <a:t>The Field Research &amp; Final Group Presentation is worth 35 points toward your final grade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927059-C41E-AB44-9B2D-39676602826F}"/>
              </a:ext>
            </a:extLst>
          </p:cNvPr>
          <p:cNvSpPr txBox="1">
            <a:spLocks/>
          </p:cNvSpPr>
          <p:nvPr/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baseline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80CE88-23A3-3F40-9CF9-4DE0F39BF80F}"/>
              </a:ext>
            </a:extLst>
          </p:cNvPr>
          <p:cNvSpPr txBox="1">
            <a:spLocks/>
          </p:cNvSpPr>
          <p:nvPr/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7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690104" cy="1167384"/>
          </a:xfrm>
        </p:spPr>
        <p:txBody>
          <a:bodyPr>
            <a:normAutofit/>
          </a:bodyPr>
          <a:lstStyle/>
          <a:p>
            <a:r>
              <a:rPr lang="en-US" sz="2800" dirty="0"/>
              <a:t>Team Field Project DUE DATES – See Schedule and BB assignments for details </a:t>
            </a:r>
            <a:r>
              <a:rPr lang="en-US" sz="1800" dirty="0"/>
              <a:t>(These are Subject to Change)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>
            <a:noAutofit/>
          </a:bodyPr>
          <a:lstStyle/>
          <a:p>
            <a:r>
              <a:rPr lang="en-US" sz="2000" dirty="0"/>
              <a:t>Week 5A: Your group contract </a:t>
            </a:r>
          </a:p>
          <a:p>
            <a:r>
              <a:rPr lang="en-US" sz="2000" dirty="0"/>
              <a:t>Week 6A: Instructor’s approval of your group’s organization</a:t>
            </a:r>
          </a:p>
          <a:p>
            <a:r>
              <a:rPr lang="en-US" sz="2000" dirty="0"/>
              <a:t>Wek 7: Signed consent form from organization’s Owner/Director; any others already interviewed</a:t>
            </a:r>
          </a:p>
          <a:p>
            <a:r>
              <a:rPr lang="en-US" sz="2000" dirty="0"/>
              <a:t>Week 7B: Your group’s industry/company overview </a:t>
            </a:r>
          </a:p>
          <a:p>
            <a:r>
              <a:rPr lang="en-US" sz="2000" dirty="0"/>
              <a:t>Week 9B: Your group’s research methods section, including completed or scheduled interviews including date, time, name, role of interviewee, and the student interviewers</a:t>
            </a:r>
          </a:p>
          <a:p>
            <a:r>
              <a:rPr lang="en-US" sz="2000" dirty="0"/>
              <a:t>Week 11A: Final draft of completed presentation with annotations is due</a:t>
            </a:r>
          </a:p>
          <a:p>
            <a:r>
              <a:rPr lang="en-US" sz="2000" dirty="0"/>
              <a:t>Week 12B: Revised Final PPT version due (annotated)</a:t>
            </a:r>
          </a:p>
          <a:p>
            <a:r>
              <a:rPr lang="en-US" sz="2000" dirty="0"/>
              <a:t>Weeks 13 and 14: Final Presentation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9642EF-6DD7-3D4E-8029-EF4432888F29}"/>
              </a:ext>
            </a:extLst>
          </p:cNvPr>
          <p:cNvSpPr txBox="1">
            <a:spLocks/>
          </p:cNvSpPr>
          <p:nvPr/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baseline="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(C) M.L. Kaarst-Brown | Enterprise Risk Management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B6F674-7995-714F-ACEF-D69817B82A7E}"/>
              </a:ext>
            </a:extLst>
          </p:cNvPr>
          <p:cNvSpPr txBox="1">
            <a:spLocks/>
          </p:cNvSpPr>
          <p:nvPr/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96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518</Words>
  <Application>Microsoft Office PowerPoint</Application>
  <PresentationFormat>On-screen Show (4:3)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Franklin Gothic Book</vt:lpstr>
      <vt:lpstr>Franklin Gothic Demi Cond</vt:lpstr>
      <vt:lpstr>Tw Cen MT</vt:lpstr>
      <vt:lpstr>Tw Cen MT Condensed</vt:lpstr>
      <vt:lpstr>Wingdings 3</vt:lpstr>
      <vt:lpstr>Integral</vt:lpstr>
      <vt:lpstr>1_Integral</vt:lpstr>
      <vt:lpstr>IST 425: Team Field Project – field research, firm selection, Presentation &amp; Due dates</vt:lpstr>
      <vt:lpstr>Field research</vt:lpstr>
      <vt:lpstr>Firm selection</vt:lpstr>
      <vt:lpstr>group Presentations</vt:lpstr>
      <vt:lpstr>grading</vt:lpstr>
      <vt:lpstr>Team Field Project DUE DATES – See Schedule and BB assignments for details (These are Subject to Change)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They Now? Assignment</dc:title>
  <dc:creator>home</dc:creator>
  <cp:lastModifiedBy>Michelle L. Kaarst-Brown</cp:lastModifiedBy>
  <cp:revision>69</cp:revision>
  <dcterms:created xsi:type="dcterms:W3CDTF">2009-12-29T23:44:53Z</dcterms:created>
  <dcterms:modified xsi:type="dcterms:W3CDTF">2021-09-19T22:00:25Z</dcterms:modified>
</cp:coreProperties>
</file>