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51"/>
  </p:notesMasterIdLst>
  <p:sldIdLst>
    <p:sldId id="280" r:id="rId2"/>
    <p:sldId id="290" r:id="rId3"/>
    <p:sldId id="315" r:id="rId4"/>
    <p:sldId id="312" r:id="rId5"/>
    <p:sldId id="305" r:id="rId6"/>
    <p:sldId id="258" r:id="rId7"/>
    <p:sldId id="270" r:id="rId8"/>
    <p:sldId id="271" r:id="rId9"/>
    <p:sldId id="304" r:id="rId10"/>
    <p:sldId id="272" r:id="rId11"/>
    <p:sldId id="265" r:id="rId12"/>
    <p:sldId id="267" r:id="rId13"/>
    <p:sldId id="266" r:id="rId14"/>
    <p:sldId id="274" r:id="rId15"/>
    <p:sldId id="311" r:id="rId16"/>
    <p:sldId id="273" r:id="rId17"/>
    <p:sldId id="313" r:id="rId18"/>
    <p:sldId id="278" r:id="rId19"/>
    <p:sldId id="279" r:id="rId20"/>
    <p:sldId id="281" r:id="rId21"/>
    <p:sldId id="276" r:id="rId22"/>
    <p:sldId id="303" r:id="rId23"/>
    <p:sldId id="283" r:id="rId24"/>
    <p:sldId id="292" r:id="rId25"/>
    <p:sldId id="289" r:id="rId26"/>
    <p:sldId id="293" r:id="rId27"/>
    <p:sldId id="294" r:id="rId28"/>
    <p:sldId id="291" r:id="rId29"/>
    <p:sldId id="295" r:id="rId30"/>
    <p:sldId id="296" r:id="rId31"/>
    <p:sldId id="297" r:id="rId32"/>
    <p:sldId id="298" r:id="rId33"/>
    <p:sldId id="300" r:id="rId34"/>
    <p:sldId id="299" r:id="rId35"/>
    <p:sldId id="287" r:id="rId36"/>
    <p:sldId id="301" r:id="rId37"/>
    <p:sldId id="302" r:id="rId38"/>
    <p:sldId id="284" r:id="rId39"/>
    <p:sldId id="306" r:id="rId40"/>
    <p:sldId id="307" r:id="rId41"/>
    <p:sldId id="308" r:id="rId42"/>
    <p:sldId id="320" r:id="rId43"/>
    <p:sldId id="319" r:id="rId44"/>
    <p:sldId id="316" r:id="rId45"/>
    <p:sldId id="317" r:id="rId46"/>
    <p:sldId id="321" r:id="rId47"/>
    <p:sldId id="318" r:id="rId48"/>
    <p:sldId id="309"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1898" autoAdjust="0"/>
  </p:normalViewPr>
  <p:slideViewPr>
    <p:cSldViewPr snapToGrid="0">
      <p:cViewPr varScale="1">
        <p:scale>
          <a:sx n="82" d="100"/>
          <a:sy n="82" d="100"/>
        </p:scale>
        <p:origin x="8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0FD72-DC08-4B6B-AD27-6555E38879DE}" type="datetimeFigureOut">
              <a:rPr lang="en-US" smtClean="0"/>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282FF-21A8-4565-A8D0-89DA1554062E}" type="slidenum">
              <a:rPr lang="en-US" smtClean="0"/>
              <a:t>‹#›</a:t>
            </a:fld>
            <a:endParaRPr lang="en-US"/>
          </a:p>
        </p:txBody>
      </p:sp>
    </p:spTree>
    <p:extLst>
      <p:ext uri="{BB962C8B-B14F-4D97-AF65-F5344CB8AC3E}">
        <p14:creationId xmlns:p14="http://schemas.microsoft.com/office/powerpoint/2010/main" val="134122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a:t>
            </a:fld>
            <a:endParaRPr lang="en-US"/>
          </a:p>
        </p:txBody>
      </p:sp>
    </p:spTree>
    <p:extLst>
      <p:ext uri="{BB962C8B-B14F-4D97-AF65-F5344CB8AC3E}">
        <p14:creationId xmlns:p14="http://schemas.microsoft.com/office/powerpoint/2010/main" val="33220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15</a:t>
            </a:fld>
            <a:endParaRPr lang="en-US"/>
          </a:p>
        </p:txBody>
      </p:sp>
    </p:spTree>
    <p:extLst>
      <p:ext uri="{BB962C8B-B14F-4D97-AF65-F5344CB8AC3E}">
        <p14:creationId xmlns:p14="http://schemas.microsoft.com/office/powerpoint/2010/main" val="384273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16</a:t>
            </a:fld>
            <a:endParaRPr lang="en-US"/>
          </a:p>
        </p:txBody>
      </p:sp>
    </p:spTree>
    <p:extLst>
      <p:ext uri="{BB962C8B-B14F-4D97-AF65-F5344CB8AC3E}">
        <p14:creationId xmlns:p14="http://schemas.microsoft.com/office/powerpoint/2010/main" val="151647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17</a:t>
            </a:fld>
            <a:endParaRPr lang="en-US"/>
          </a:p>
        </p:txBody>
      </p:sp>
    </p:spTree>
    <p:extLst>
      <p:ext uri="{BB962C8B-B14F-4D97-AF65-F5344CB8AC3E}">
        <p14:creationId xmlns:p14="http://schemas.microsoft.com/office/powerpoint/2010/main" val="41341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18</a:t>
            </a:fld>
            <a:endParaRPr lang="en-US"/>
          </a:p>
        </p:txBody>
      </p:sp>
    </p:spTree>
    <p:extLst>
      <p:ext uri="{BB962C8B-B14F-4D97-AF65-F5344CB8AC3E}">
        <p14:creationId xmlns:p14="http://schemas.microsoft.com/office/powerpoint/2010/main" val="402040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19</a:t>
            </a:fld>
            <a:endParaRPr lang="en-US"/>
          </a:p>
        </p:txBody>
      </p:sp>
    </p:spTree>
    <p:extLst>
      <p:ext uri="{BB962C8B-B14F-4D97-AF65-F5344CB8AC3E}">
        <p14:creationId xmlns:p14="http://schemas.microsoft.com/office/powerpoint/2010/main" val="527034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21</a:t>
            </a:fld>
            <a:endParaRPr lang="en-US"/>
          </a:p>
        </p:txBody>
      </p:sp>
    </p:spTree>
    <p:extLst>
      <p:ext uri="{BB962C8B-B14F-4D97-AF65-F5344CB8AC3E}">
        <p14:creationId xmlns:p14="http://schemas.microsoft.com/office/powerpoint/2010/main" val="1339682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22</a:t>
            </a:fld>
            <a:endParaRPr lang="en-US"/>
          </a:p>
        </p:txBody>
      </p:sp>
    </p:spTree>
    <p:extLst>
      <p:ext uri="{BB962C8B-B14F-4D97-AF65-F5344CB8AC3E}">
        <p14:creationId xmlns:p14="http://schemas.microsoft.com/office/powerpoint/2010/main" val="1485589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23</a:t>
            </a:fld>
            <a:endParaRPr lang="en-US"/>
          </a:p>
        </p:txBody>
      </p:sp>
    </p:spTree>
    <p:extLst>
      <p:ext uri="{BB962C8B-B14F-4D97-AF65-F5344CB8AC3E}">
        <p14:creationId xmlns:p14="http://schemas.microsoft.com/office/powerpoint/2010/main" val="317800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24</a:t>
            </a:fld>
            <a:endParaRPr lang="en-US"/>
          </a:p>
        </p:txBody>
      </p:sp>
    </p:spTree>
    <p:extLst>
      <p:ext uri="{BB962C8B-B14F-4D97-AF65-F5344CB8AC3E}">
        <p14:creationId xmlns:p14="http://schemas.microsoft.com/office/powerpoint/2010/main" val="3009647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25</a:t>
            </a:fld>
            <a:endParaRPr lang="en-US"/>
          </a:p>
        </p:txBody>
      </p:sp>
    </p:spTree>
    <p:extLst>
      <p:ext uri="{BB962C8B-B14F-4D97-AF65-F5344CB8AC3E}">
        <p14:creationId xmlns:p14="http://schemas.microsoft.com/office/powerpoint/2010/main" val="394239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cs typeface="Arial" panose="020B0604020202020204" pitchFamily="34" charset="0"/>
            </a:endParaRPr>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Times New Roman" panose="02020603050405020304" pitchFamily="18" charset="0"/>
              </a:defRPr>
            </a:lvl1pPr>
            <a:lvl2pPr marL="742950" indent="-285750" defTabSz="966788">
              <a:defRPr>
                <a:solidFill>
                  <a:schemeClr val="tx1"/>
                </a:solidFill>
                <a:latin typeface="Arial" panose="020B0604020202020204" pitchFamily="34" charset="0"/>
                <a:cs typeface="Times New Roman" panose="02020603050405020304" pitchFamily="18" charset="0"/>
              </a:defRPr>
            </a:lvl2pPr>
            <a:lvl3pPr marL="1143000" indent="-228600" defTabSz="966788">
              <a:defRPr>
                <a:solidFill>
                  <a:schemeClr val="tx1"/>
                </a:solidFill>
                <a:latin typeface="Arial" panose="020B0604020202020204" pitchFamily="34" charset="0"/>
                <a:cs typeface="Times New Roman" panose="02020603050405020304" pitchFamily="18" charset="0"/>
              </a:defRPr>
            </a:lvl3pPr>
            <a:lvl4pPr marL="1600200" indent="-228600" defTabSz="966788">
              <a:defRPr>
                <a:solidFill>
                  <a:schemeClr val="tx1"/>
                </a:solidFill>
                <a:latin typeface="Arial" panose="020B0604020202020204" pitchFamily="34" charset="0"/>
                <a:cs typeface="Times New Roman" panose="02020603050405020304" pitchFamily="18" charset="0"/>
              </a:defRPr>
            </a:lvl4pPr>
            <a:lvl5pPr marL="2057400" indent="-228600" defTabSz="966788">
              <a:defRPr>
                <a:solidFill>
                  <a:schemeClr val="tx1"/>
                </a:solidFill>
                <a:latin typeface="Arial" panose="020B0604020202020204" pitchFamily="34" charset="0"/>
                <a:cs typeface="Times New Roman" panose="02020603050405020304" pitchFamily="18"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fld id="{8BD50D65-98F0-44A0-9E16-8EDE35E7C0E9}" type="slidenum">
              <a:rPr lang="en-US" altLang="en-US" smtClean="0">
                <a:solidFill>
                  <a:srgbClr val="000000"/>
                </a:solidFill>
                <a:latin typeface="Times New Roman" panose="02020603050405020304" pitchFamily="18" charset="0"/>
              </a:rPr>
              <a:pPr/>
              <a:t>6</a:t>
            </a:fld>
            <a:endParaRPr lang="en-US" altLang="en-US"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7965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26</a:t>
            </a:fld>
            <a:endParaRPr lang="en-US"/>
          </a:p>
        </p:txBody>
      </p:sp>
    </p:spTree>
    <p:extLst>
      <p:ext uri="{BB962C8B-B14F-4D97-AF65-F5344CB8AC3E}">
        <p14:creationId xmlns:p14="http://schemas.microsoft.com/office/powerpoint/2010/main" val="2182998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27</a:t>
            </a:fld>
            <a:endParaRPr lang="en-US"/>
          </a:p>
        </p:txBody>
      </p:sp>
    </p:spTree>
    <p:extLst>
      <p:ext uri="{BB962C8B-B14F-4D97-AF65-F5344CB8AC3E}">
        <p14:creationId xmlns:p14="http://schemas.microsoft.com/office/powerpoint/2010/main" val="439865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28</a:t>
            </a:fld>
            <a:endParaRPr lang="en-US"/>
          </a:p>
        </p:txBody>
      </p:sp>
    </p:spTree>
    <p:extLst>
      <p:ext uri="{BB962C8B-B14F-4D97-AF65-F5344CB8AC3E}">
        <p14:creationId xmlns:p14="http://schemas.microsoft.com/office/powerpoint/2010/main" val="1965271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29</a:t>
            </a:fld>
            <a:endParaRPr lang="en-US"/>
          </a:p>
        </p:txBody>
      </p:sp>
    </p:spTree>
    <p:extLst>
      <p:ext uri="{BB962C8B-B14F-4D97-AF65-F5344CB8AC3E}">
        <p14:creationId xmlns:p14="http://schemas.microsoft.com/office/powerpoint/2010/main" val="1923779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30</a:t>
            </a:fld>
            <a:endParaRPr lang="en-US"/>
          </a:p>
        </p:txBody>
      </p:sp>
    </p:spTree>
    <p:extLst>
      <p:ext uri="{BB962C8B-B14F-4D97-AF65-F5344CB8AC3E}">
        <p14:creationId xmlns:p14="http://schemas.microsoft.com/office/powerpoint/2010/main" val="165930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31</a:t>
            </a:fld>
            <a:endParaRPr lang="en-US"/>
          </a:p>
        </p:txBody>
      </p:sp>
    </p:spTree>
    <p:extLst>
      <p:ext uri="{BB962C8B-B14F-4D97-AF65-F5344CB8AC3E}">
        <p14:creationId xmlns:p14="http://schemas.microsoft.com/office/powerpoint/2010/main" val="2732488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32</a:t>
            </a:fld>
            <a:endParaRPr lang="en-US"/>
          </a:p>
        </p:txBody>
      </p:sp>
    </p:spTree>
    <p:extLst>
      <p:ext uri="{BB962C8B-B14F-4D97-AF65-F5344CB8AC3E}">
        <p14:creationId xmlns:p14="http://schemas.microsoft.com/office/powerpoint/2010/main" val="4239286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33</a:t>
            </a:fld>
            <a:endParaRPr lang="en-US"/>
          </a:p>
        </p:txBody>
      </p:sp>
    </p:spTree>
    <p:extLst>
      <p:ext uri="{BB962C8B-B14F-4D97-AF65-F5344CB8AC3E}">
        <p14:creationId xmlns:p14="http://schemas.microsoft.com/office/powerpoint/2010/main" val="2652462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34</a:t>
            </a:fld>
            <a:endParaRPr lang="en-US"/>
          </a:p>
        </p:txBody>
      </p:sp>
    </p:spTree>
    <p:extLst>
      <p:ext uri="{BB962C8B-B14F-4D97-AF65-F5344CB8AC3E}">
        <p14:creationId xmlns:p14="http://schemas.microsoft.com/office/powerpoint/2010/main" val="32887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35</a:t>
            </a:fld>
            <a:endParaRPr lang="en-US"/>
          </a:p>
        </p:txBody>
      </p:sp>
    </p:spTree>
    <p:extLst>
      <p:ext uri="{BB962C8B-B14F-4D97-AF65-F5344CB8AC3E}">
        <p14:creationId xmlns:p14="http://schemas.microsoft.com/office/powerpoint/2010/main" val="259330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7</a:t>
            </a:fld>
            <a:endParaRPr lang="en-US"/>
          </a:p>
        </p:txBody>
      </p:sp>
    </p:spTree>
    <p:extLst>
      <p:ext uri="{BB962C8B-B14F-4D97-AF65-F5344CB8AC3E}">
        <p14:creationId xmlns:p14="http://schemas.microsoft.com/office/powerpoint/2010/main" val="1791557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36</a:t>
            </a:fld>
            <a:endParaRPr lang="en-US"/>
          </a:p>
        </p:txBody>
      </p:sp>
    </p:spTree>
    <p:extLst>
      <p:ext uri="{BB962C8B-B14F-4D97-AF65-F5344CB8AC3E}">
        <p14:creationId xmlns:p14="http://schemas.microsoft.com/office/powerpoint/2010/main" val="3250584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37</a:t>
            </a:fld>
            <a:endParaRPr lang="en-US"/>
          </a:p>
        </p:txBody>
      </p:sp>
    </p:spTree>
    <p:extLst>
      <p:ext uri="{BB962C8B-B14F-4D97-AF65-F5344CB8AC3E}">
        <p14:creationId xmlns:p14="http://schemas.microsoft.com/office/powerpoint/2010/main" val="3308025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38</a:t>
            </a:fld>
            <a:endParaRPr lang="en-US"/>
          </a:p>
        </p:txBody>
      </p:sp>
    </p:spTree>
    <p:extLst>
      <p:ext uri="{BB962C8B-B14F-4D97-AF65-F5344CB8AC3E}">
        <p14:creationId xmlns:p14="http://schemas.microsoft.com/office/powerpoint/2010/main" val="397105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39</a:t>
            </a:fld>
            <a:endParaRPr lang="en-US"/>
          </a:p>
        </p:txBody>
      </p:sp>
    </p:spTree>
    <p:extLst>
      <p:ext uri="{BB962C8B-B14F-4D97-AF65-F5344CB8AC3E}">
        <p14:creationId xmlns:p14="http://schemas.microsoft.com/office/powerpoint/2010/main" val="1507250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40</a:t>
            </a:fld>
            <a:endParaRPr lang="en-US"/>
          </a:p>
        </p:txBody>
      </p:sp>
    </p:spTree>
    <p:extLst>
      <p:ext uri="{BB962C8B-B14F-4D97-AF65-F5344CB8AC3E}">
        <p14:creationId xmlns:p14="http://schemas.microsoft.com/office/powerpoint/2010/main" val="1273439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41</a:t>
            </a:fld>
            <a:endParaRPr lang="en-US"/>
          </a:p>
        </p:txBody>
      </p:sp>
    </p:spTree>
    <p:extLst>
      <p:ext uri="{BB962C8B-B14F-4D97-AF65-F5344CB8AC3E}">
        <p14:creationId xmlns:p14="http://schemas.microsoft.com/office/powerpoint/2010/main" val="594552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42</a:t>
            </a:fld>
            <a:endParaRPr lang="en-US"/>
          </a:p>
        </p:txBody>
      </p:sp>
    </p:spTree>
    <p:extLst>
      <p:ext uri="{BB962C8B-B14F-4D97-AF65-F5344CB8AC3E}">
        <p14:creationId xmlns:p14="http://schemas.microsoft.com/office/powerpoint/2010/main" val="3953942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43</a:t>
            </a:fld>
            <a:endParaRPr lang="en-US"/>
          </a:p>
        </p:txBody>
      </p:sp>
    </p:spTree>
    <p:extLst>
      <p:ext uri="{BB962C8B-B14F-4D97-AF65-F5344CB8AC3E}">
        <p14:creationId xmlns:p14="http://schemas.microsoft.com/office/powerpoint/2010/main" val="68742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44</a:t>
            </a:fld>
            <a:endParaRPr lang="en-US"/>
          </a:p>
        </p:txBody>
      </p:sp>
    </p:spTree>
    <p:extLst>
      <p:ext uri="{BB962C8B-B14F-4D97-AF65-F5344CB8AC3E}">
        <p14:creationId xmlns:p14="http://schemas.microsoft.com/office/powerpoint/2010/main" val="2097423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45</a:t>
            </a:fld>
            <a:endParaRPr lang="en-US"/>
          </a:p>
        </p:txBody>
      </p:sp>
    </p:spTree>
    <p:extLst>
      <p:ext uri="{BB962C8B-B14F-4D97-AF65-F5344CB8AC3E}">
        <p14:creationId xmlns:p14="http://schemas.microsoft.com/office/powerpoint/2010/main" val="171639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8</a:t>
            </a:fld>
            <a:endParaRPr lang="en-US"/>
          </a:p>
        </p:txBody>
      </p:sp>
    </p:spTree>
    <p:extLst>
      <p:ext uri="{BB962C8B-B14F-4D97-AF65-F5344CB8AC3E}">
        <p14:creationId xmlns:p14="http://schemas.microsoft.com/office/powerpoint/2010/main" val="147868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46</a:t>
            </a:fld>
            <a:endParaRPr lang="en-US"/>
          </a:p>
        </p:txBody>
      </p:sp>
    </p:spTree>
    <p:extLst>
      <p:ext uri="{BB962C8B-B14F-4D97-AF65-F5344CB8AC3E}">
        <p14:creationId xmlns:p14="http://schemas.microsoft.com/office/powerpoint/2010/main" val="451979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47</a:t>
            </a:fld>
            <a:endParaRPr lang="en-US"/>
          </a:p>
        </p:txBody>
      </p:sp>
    </p:spTree>
    <p:extLst>
      <p:ext uri="{BB962C8B-B14F-4D97-AF65-F5344CB8AC3E}">
        <p14:creationId xmlns:p14="http://schemas.microsoft.com/office/powerpoint/2010/main" val="2270540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48</a:t>
            </a:fld>
            <a:endParaRPr lang="en-US"/>
          </a:p>
        </p:txBody>
      </p:sp>
    </p:spTree>
    <p:extLst>
      <p:ext uri="{BB962C8B-B14F-4D97-AF65-F5344CB8AC3E}">
        <p14:creationId xmlns:p14="http://schemas.microsoft.com/office/powerpoint/2010/main" val="2462997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49</a:t>
            </a:fld>
            <a:endParaRPr lang="en-US"/>
          </a:p>
        </p:txBody>
      </p:sp>
    </p:spTree>
    <p:extLst>
      <p:ext uri="{BB962C8B-B14F-4D97-AF65-F5344CB8AC3E}">
        <p14:creationId xmlns:p14="http://schemas.microsoft.com/office/powerpoint/2010/main" val="397785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9</a:t>
            </a:fld>
            <a:endParaRPr lang="en-US"/>
          </a:p>
        </p:txBody>
      </p:sp>
    </p:spTree>
    <p:extLst>
      <p:ext uri="{BB962C8B-B14F-4D97-AF65-F5344CB8AC3E}">
        <p14:creationId xmlns:p14="http://schemas.microsoft.com/office/powerpoint/2010/main" val="319364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10</a:t>
            </a:fld>
            <a:endParaRPr lang="en-US"/>
          </a:p>
        </p:txBody>
      </p:sp>
    </p:spTree>
    <p:extLst>
      <p:ext uri="{BB962C8B-B14F-4D97-AF65-F5344CB8AC3E}">
        <p14:creationId xmlns:p14="http://schemas.microsoft.com/office/powerpoint/2010/main" val="189758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11</a:t>
            </a:fld>
            <a:endParaRPr lang="en-US"/>
          </a:p>
        </p:txBody>
      </p:sp>
    </p:spTree>
    <p:extLst>
      <p:ext uri="{BB962C8B-B14F-4D97-AF65-F5344CB8AC3E}">
        <p14:creationId xmlns:p14="http://schemas.microsoft.com/office/powerpoint/2010/main" val="68160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13</a:t>
            </a:fld>
            <a:endParaRPr lang="en-US"/>
          </a:p>
        </p:txBody>
      </p:sp>
    </p:spTree>
    <p:extLst>
      <p:ext uri="{BB962C8B-B14F-4D97-AF65-F5344CB8AC3E}">
        <p14:creationId xmlns:p14="http://schemas.microsoft.com/office/powerpoint/2010/main" val="132913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829AA3B-2988-454D-9199-B0BD9EA64CE2}" type="slidenum">
              <a:rPr lang="en-US" smtClean="0"/>
              <a:t>14</a:t>
            </a:fld>
            <a:endParaRPr lang="en-US"/>
          </a:p>
        </p:txBody>
      </p:sp>
    </p:spTree>
    <p:extLst>
      <p:ext uri="{BB962C8B-B14F-4D97-AF65-F5344CB8AC3E}">
        <p14:creationId xmlns:p14="http://schemas.microsoft.com/office/powerpoint/2010/main" val="255175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1FAE9C-183A-41BD-B950-8CA40E320656}"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18489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FAE9C-183A-41BD-B950-8CA40E320656}"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270982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FAE9C-183A-41BD-B950-8CA40E320656}"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188884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FAE9C-183A-41BD-B950-8CA40E320656}"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31561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1FAE9C-183A-41BD-B950-8CA40E320656}"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191107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1FAE9C-183A-41BD-B950-8CA40E320656}"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43771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1FAE9C-183A-41BD-B950-8CA40E320656}" type="datetimeFigureOut">
              <a:rPr lang="en-US" smtClean="0"/>
              <a:t>1/31/2019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137336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FAE9C-183A-41BD-B950-8CA40E320656}" type="datetimeFigureOut">
              <a:rPr lang="en-US" smtClean="0"/>
              <a:t>1/31/2019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148053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FAE9C-183A-41BD-B950-8CA40E320656}" type="datetimeFigureOut">
              <a:rPr lang="en-US" smtClean="0"/>
              <a:t>1/31/2019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80062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FAE9C-183A-41BD-B950-8CA40E320656}"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48989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FAE9C-183A-41BD-B950-8CA40E320656}"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55C09-C966-4E37-966E-095E4821D5EC}" type="slidenum">
              <a:rPr lang="en-US" smtClean="0"/>
              <a:t>‹#›</a:t>
            </a:fld>
            <a:endParaRPr lang="en-US"/>
          </a:p>
        </p:txBody>
      </p:sp>
    </p:spTree>
    <p:extLst>
      <p:ext uri="{BB962C8B-B14F-4D97-AF65-F5344CB8AC3E}">
        <p14:creationId xmlns:p14="http://schemas.microsoft.com/office/powerpoint/2010/main" val="369578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FAE9C-183A-41BD-B950-8CA40E320656}" type="datetimeFigureOut">
              <a:rPr lang="en-US" smtClean="0"/>
              <a:t>1/31/2019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55C09-C966-4E37-966E-095E4821D5EC}" type="slidenum">
              <a:rPr lang="en-US" smtClean="0"/>
              <a:t>‹#›</a:t>
            </a:fld>
            <a:endParaRPr lang="en-US"/>
          </a:p>
        </p:txBody>
      </p:sp>
    </p:spTree>
    <p:extLst>
      <p:ext uri="{BB962C8B-B14F-4D97-AF65-F5344CB8AC3E}">
        <p14:creationId xmlns:p14="http://schemas.microsoft.com/office/powerpoint/2010/main" val="332878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open?id=1cBj8KeIwJS1-VT28Pbs3a0FIO7PwvWK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drive.google.com/open?id=1V0sBiLAAr9jsO3QZyA69QJdOWRM-OV7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www.bayesia.com/hubfs/2018-06-06_Health_Economics_Toronto_ON/2018-06-06%20Health%20Economics%20Toronto.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na01.safelinks.protection.outlook.com/?url=https://urldefense.proofpoint.com/v2/url?u%3Dhttps-3A__na01.safelinks.protection.outlook.com_-3Furl-3Dhttps-253A-252F-252Fdrive.google.com-252Ffile-252Fd-252F13tt7g4EU-2DHWtIqQVojDTsTRwdfeQ8IQg-252Fview-26data-3D02-257C01-257Cemily.hennessy-2540uconn.edu-257C3ccff35d0a844d86e32208d67a5304a1-257C17f1a87e2a254eaab9df9d439034b080-257C0-257C0-257C636830894312053856-26sdata-3DUuAmqF1y37h2igS3eq86aZrjYrGAf8egGBWYYHQrA0s-253D-26reserved-3D0%26d%3DDwMFAg%26c%3DEZxp_D7cDnouwj5YEFHgXuSKoUq2zVQZ_7Fw9yfotck%26r%3DXIQwBrAcLiCvtWY22CtR-g%26m%3DcX1PWaqUtMXgUeXDg2aRY08TsUr_Uan3lkifKk_j9Pw%26s%3DAG2Rq3aVbFgVV-W4ydZRYVWbFtMMvFPiLRYIo1K78n8%26e%3D&amp;data=02|01||d4676b0c612f4c4acf6808d67af627e6|17f1a87e2a254eaab9df9d439034b080|0|0|636831594973402781&amp;sdata=so7SVy3r0sKuFsQ4Q3loKftS4pWtIOoz0JdHioPaQuQ%3D&amp;reserved=0" TargetMode="External"/><Relationship Id="rId2" Type="http://schemas.openxmlformats.org/officeDocument/2006/relationships/hyperlink" Target="https://na01.safelinks.protection.outlook.com/?url=https://urldefense.proofpoint.com/v2/url?u%3Dhttps-3A__na01.safelinks.protection.outlook.com_-3Furl-3Dhttps-253A-252F-252Fdrive.google.com-252Fopen-253Fid-253D1idMDdQEDiF79PLk01hSySgt2GPZjvtGk-26data-3D02-257C01-257Cemily.hennessy-2540uconn.edu-257C3ccff35d0a844d86e32208d67a5304a1-257C17f1a87e2a254eaab9df9d439034b080-257C0-257C0-257C636830894312053856-26sdata-3DOfUHTrK2p4Y0tMgpor2mMu2Yd02-252FGUxP7qDXYFTLGjI-253D-26reserved-3D0%26d%3DDwMFAg%26c%3DEZxp_D7cDnouwj5YEFHgXuSKoUq2zVQZ_7Fw9yfotck%26r%3DXIQwBrAcLiCvtWY22CtR-g%26m%3DcX1PWaqUtMXgUeXDg2aRY08TsUr_Uan3lkifKk_j9Pw%26s%3Dyqi6jd2up9Ln8Qp8LurXXiCWJBKcRa9HZ2a3vTgA26Y%26e%3D&amp;data=02|01||d4676b0c612f4c4acf6808d67af627e6|17f1a87e2a254eaab9df9d439034b080|0|0|636831594973392780&amp;sdata=uK1w1KxnZHkMHKHBWC7nj%2BR9JOJYnc9o/DIHimd%2BUH8%3D&amp;reserved=0"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open?id=1PFsedaDKatbjpiiQTMHJeQy0sIsLpx-b"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drive.google.com/open?id=1qP-uE8NxYMzwhBgV9pH9bCip56LSgaGQ" TargetMode="External"/><Relationship Id="rId4" Type="http://schemas.openxmlformats.org/officeDocument/2006/relationships/hyperlink" Target="https://drive.google.com/open?id=1JeMcfdoJk__H5p_K9__B5SbTQ6GPqoT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onyx.brandmaier.de/documentation/"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uNHg0aFxE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juNHg0aFxE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juNHg0aFxE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www.youtube.com/watch?v=juNHg0aFxE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rive.google.com/open?id=1wz-4UGhuDclyV_NP8ODGPdZGPlU9xZw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dagitty.n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dagitty.net/primer/"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s://miivs.shinyapps.io/miivs/" TargetMode="External"/><Relationship Id="rId5" Type="http://schemas.openxmlformats.org/officeDocument/2006/relationships/hyperlink" Target="https://github.com/zackfisher/MIIVsem" TargetMode="External"/><Relationship Id="rId4" Type="http://schemas.openxmlformats.org/officeDocument/2006/relationships/hyperlink" Target="https://cran.r-project.org/package=MIIVsem"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s://www.google.com/url?sa=t&amp;rct=j&amp;q=&amp;esrc=s&amp;source=web&amp;cd=3&amp;cad=rja&amp;uact=8&amp;ved=2ahUKEwjrjsmwwJngAhWRhOAKHfcEAWEQFjACegQIARAB&amp;url=https%3A%2F%2Fgithub.com%2Fzackfisher%2FMIIVsem&amp;usg=AOvVaw09ykc-59ERRW9sIesTDSp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health.uconn.edu/health-disparities/bmoc-report-card/" TargetMode="External"/><Relationship Id="rId2" Type="http://schemas.openxmlformats.org/officeDocument/2006/relationships/hyperlink" Target="http://facultydirectory.uchc.edu/profile?profileId=Coman-Emil" TargetMode="Externa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hyperlink" Target="http://www.wnpr.org/post/how-do-we-address-health-disparities-men-and-boys-colo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704" y="273269"/>
            <a:ext cx="10352690" cy="2648607"/>
          </a:xfrm>
        </p:spPr>
        <p:txBody>
          <a:bodyPr>
            <a:normAutofit/>
          </a:bodyPr>
          <a:lstStyle/>
          <a:p>
            <a:r>
              <a:rPr lang="en-US" sz="4000" b="1" dirty="0"/>
              <a:t>‘Translating back’ common statistical test into their graphical causal language ancestors: adding practical statistical codes to the </a:t>
            </a:r>
            <a:r>
              <a:rPr lang="en-US" sz="4000" b="1" dirty="0" err="1"/>
              <a:t>Jaccard</a:t>
            </a:r>
            <a:r>
              <a:rPr lang="en-US" sz="4000" b="1" dirty="0"/>
              <a:t> &amp; Jacoby ‘tests-causal’ model crosswalk</a:t>
            </a:r>
            <a:endParaRPr lang="en-US" sz="4000" dirty="0"/>
          </a:p>
        </p:txBody>
      </p:sp>
      <p:sp>
        <p:nvSpPr>
          <p:cNvPr id="5" name="Subtitle 2"/>
          <p:cNvSpPr txBox="1">
            <a:spLocks/>
          </p:cNvSpPr>
          <p:nvPr/>
        </p:nvSpPr>
        <p:spPr>
          <a:xfrm>
            <a:off x="9175531" y="6144358"/>
            <a:ext cx="2648606" cy="6789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Statistics Talk, Friday, Feb. </a:t>
            </a:r>
            <a:r>
              <a:rPr lang="en-US" sz="1600" dirty="0" smtClean="0"/>
              <a:t>1</a:t>
            </a:r>
          </a:p>
          <a:p>
            <a:r>
              <a:rPr lang="en-US" sz="1600" dirty="0" err="1"/>
              <a:t>InCHIP</a:t>
            </a:r>
            <a:r>
              <a:rPr lang="en-US" sz="1600" dirty="0"/>
              <a:t> (Ryan </a:t>
            </a:r>
            <a:r>
              <a:rPr lang="en-US" sz="1600" dirty="0" smtClean="0"/>
              <a:t>Refectory)</a:t>
            </a:r>
            <a:endParaRPr lang="en-US" sz="1600" dirty="0"/>
          </a:p>
        </p:txBody>
      </p:sp>
      <p:sp>
        <p:nvSpPr>
          <p:cNvPr id="6" name="Rectangle 1"/>
          <p:cNvSpPr>
            <a:spLocks noChangeArrowheads="1"/>
          </p:cNvSpPr>
          <p:nvPr/>
        </p:nvSpPr>
        <p:spPr bwMode="auto">
          <a:xfrm>
            <a:off x="1790494" y="3041965"/>
            <a:ext cx="8547982"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Emil Coman, PSTAT PhD, Health Disparities</a:t>
            </a:r>
            <a:r>
              <a:rPr kumimoji="0" lang="en-US" sz="2400" i="0" u="none" strike="noStrike" cap="none" normalizeH="0" dirty="0" smtClean="0">
                <a:ln>
                  <a:noFill/>
                </a:ln>
                <a:solidFill>
                  <a:schemeClr val="tx1"/>
                </a:solidFill>
                <a:effectLst/>
                <a:latin typeface="Calibri" pitchFamily="34" charset="0"/>
                <a:ea typeface="Calibri" pitchFamily="34" charset="0"/>
                <a:cs typeface="Times New Roman" pitchFamily="18" charset="0"/>
              </a:rPr>
              <a:t> Institute, UConn Health </a:t>
            </a:r>
          </a:p>
          <a:p>
            <a:pPr marL="0" marR="0" lvl="0" indent="0" algn="ctr" defTabSz="914400" rtl="0" eaLnBrk="1" fontAlgn="base" latinLnBrk="0" hangingPunct="1">
              <a:lnSpc>
                <a:spcPct val="100000"/>
              </a:lnSpc>
              <a:spcBef>
                <a:spcPct val="0"/>
              </a:spcBef>
              <a:spcAft>
                <a:spcPct val="0"/>
              </a:spcAft>
              <a:buClrTx/>
              <a:buSzTx/>
              <a:buFontTx/>
              <a:buNone/>
              <a:tabLst/>
            </a:pPr>
            <a:endParaRPr lang="en-US" sz="2400" baseline="0" dirty="0">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ctr" fontAlgn="base">
              <a:spcBef>
                <a:spcPct val="0"/>
              </a:spcBef>
              <a:spcAft>
                <a:spcPct val="0"/>
              </a:spcAft>
            </a:pPr>
            <a:r>
              <a:rPr lang="en-US" sz="2400" dirty="0" smtClean="0">
                <a:latin typeface="Calibri" pitchFamily="34" charset="0"/>
                <a:cs typeface="Times New Roman" pitchFamily="18" charset="0"/>
              </a:rPr>
              <a:t>with </a:t>
            </a:r>
            <a:r>
              <a:rPr lang="en-US" sz="2400" i="1" dirty="0" smtClean="0">
                <a:latin typeface="Calibri" pitchFamily="34" charset="0"/>
                <a:cs typeface="Times New Roman" pitchFamily="18" charset="0"/>
              </a:rPr>
              <a:t>direct</a:t>
            </a:r>
            <a:r>
              <a:rPr lang="en-US" sz="2400" dirty="0" smtClean="0">
                <a:latin typeface="Calibri" pitchFamily="34" charset="0"/>
                <a:cs typeface="Times New Roman" pitchFamily="18" charset="0"/>
              </a:rPr>
              <a:t> assistance from </a:t>
            </a:r>
          </a:p>
          <a:p>
            <a:pPr lvl="0" algn="ctr" fontAlgn="base">
              <a:spcBef>
                <a:spcPct val="0"/>
              </a:spcBef>
              <a:spcAft>
                <a:spcPct val="0"/>
              </a:spcAft>
            </a:pPr>
            <a:r>
              <a:rPr lang="en-US" sz="2400" dirty="0" smtClean="0">
                <a:latin typeface="Calibri" pitchFamily="34" charset="0"/>
                <a:cs typeface="Times New Roman" pitchFamily="18" charset="0"/>
              </a:rPr>
              <a:t>James </a:t>
            </a:r>
            <a:r>
              <a:rPr lang="en-US" sz="2400" dirty="0" err="1" smtClean="0">
                <a:latin typeface="Calibri" pitchFamily="34" charset="0"/>
                <a:cs typeface="Times New Roman" pitchFamily="18" charset="0"/>
              </a:rPr>
              <a:t>Jaccard</a:t>
            </a:r>
            <a:r>
              <a:rPr lang="en-US" sz="2400" dirty="0">
                <a:latin typeface="Calibri" pitchFamily="34" charset="0"/>
                <a:cs typeface="Times New Roman" pitchFamily="18" charset="0"/>
              </a:rPr>
              <a:t>, Silver School of Social Work</a:t>
            </a:r>
          </a:p>
          <a:p>
            <a:pPr lvl="0" algn="ctr" fontAlgn="base">
              <a:spcBef>
                <a:spcPct val="0"/>
              </a:spcBef>
              <a:spcAft>
                <a:spcPct val="0"/>
              </a:spcAft>
            </a:pPr>
            <a:r>
              <a:rPr lang="en-US" sz="2400" dirty="0">
                <a:latin typeface="Calibri" pitchFamily="34" charset="0"/>
                <a:cs typeface="Times New Roman" pitchFamily="18" charset="0"/>
              </a:rPr>
              <a:t>New York University </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887" y="6079979"/>
            <a:ext cx="1905000" cy="403860"/>
          </a:xfrm>
          <a:prstGeom prst="rect">
            <a:avLst/>
          </a:prstGeom>
          <a:noFill/>
          <a:ln>
            <a:noFill/>
          </a:ln>
        </p:spPr>
      </p:pic>
      <p:pic>
        <p:nvPicPr>
          <p:cNvPr id="8" name="Picture 7"/>
          <p:cNvPicPr>
            <a:picLocks noChangeAspect="1"/>
          </p:cNvPicPr>
          <p:nvPr/>
        </p:nvPicPr>
        <p:blipFill>
          <a:blip r:embed="rId3"/>
          <a:stretch>
            <a:fillRect/>
          </a:stretch>
        </p:blipFill>
        <p:spPr>
          <a:xfrm>
            <a:off x="6085490" y="5986992"/>
            <a:ext cx="2794766" cy="496847"/>
          </a:xfrm>
          <a:prstGeom prst="rect">
            <a:avLst/>
          </a:prstGeom>
        </p:spPr>
      </p:pic>
    </p:spTree>
    <p:extLst>
      <p:ext uri="{BB962C8B-B14F-4D97-AF65-F5344CB8AC3E}">
        <p14:creationId xmlns:p14="http://schemas.microsoft.com/office/powerpoint/2010/main" val="392160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87778" y="99219"/>
            <a:ext cx="7772400" cy="647700"/>
          </a:xfrm>
          <a:noFill/>
          <a:ln/>
        </p:spPr>
        <p:txBody>
          <a:bodyPr/>
          <a:lstStyle/>
          <a:p>
            <a:r>
              <a:rPr lang="en-US" altLang="en-US" sz="3600" dirty="0" smtClean="0"/>
              <a:t>‘Tracing rule’ </a:t>
            </a:r>
            <a:endParaRPr lang="en-US" altLang="en-US" sz="3600" dirty="0"/>
          </a:p>
        </p:txBody>
      </p:sp>
      <p:sp>
        <p:nvSpPr>
          <p:cNvPr id="27" name="Rectangle 6"/>
          <p:cNvSpPr>
            <a:spLocks noChangeArrowheads="1"/>
          </p:cNvSpPr>
          <p:nvPr/>
        </p:nvSpPr>
        <p:spPr bwMode="auto">
          <a:xfrm>
            <a:off x="-3" y="6427113"/>
            <a:ext cx="121173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dirty="0" smtClean="0"/>
              <a:t>1. </a:t>
            </a:r>
            <a:r>
              <a:rPr lang="en-US" sz="1000" dirty="0" err="1" smtClean="0"/>
              <a:t>Beaujean</a:t>
            </a:r>
            <a:r>
              <a:rPr lang="en-US" sz="1000" dirty="0"/>
              <a:t>, A. A. (2014). </a:t>
            </a:r>
            <a:r>
              <a:rPr lang="en-US" sz="1000" u="sng" dirty="0">
                <a:hlinkClick r:id="rId3"/>
              </a:rPr>
              <a:t>Latent variable modeling using R</a:t>
            </a:r>
            <a:r>
              <a:rPr lang="en-US" sz="1000" dirty="0"/>
              <a:t>: A step-by-step guide: Routledge</a:t>
            </a:r>
            <a:r>
              <a:rPr lang="en-US" sz="1000" dirty="0" smtClean="0"/>
              <a:t>.</a:t>
            </a:r>
          </a:p>
          <a:p>
            <a:pPr>
              <a:buNone/>
            </a:pPr>
            <a:r>
              <a:rPr lang="en-US" sz="1000" dirty="0" smtClean="0"/>
              <a:t>2. Wright</a:t>
            </a:r>
            <a:r>
              <a:rPr lang="en-US" sz="1000" dirty="0"/>
              <a:t>, S. (1921). Systems of mating. I. The biometric relations between parent and offspring. </a:t>
            </a:r>
            <a:r>
              <a:rPr lang="en-US" sz="1000" i="1" dirty="0"/>
              <a:t>Genetics, 6(2), 111. </a:t>
            </a:r>
          </a:p>
        </p:txBody>
      </p:sp>
      <p:sp>
        <p:nvSpPr>
          <p:cNvPr id="37" name="Rectangle 17"/>
          <p:cNvSpPr>
            <a:spLocks noChangeArrowheads="1"/>
          </p:cNvSpPr>
          <p:nvPr/>
        </p:nvSpPr>
        <p:spPr bwMode="auto">
          <a:xfrm>
            <a:off x="160387" y="5635417"/>
            <a:ext cx="11796577"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000" dirty="0" smtClean="0"/>
              <a:t>“The </a:t>
            </a:r>
            <a:r>
              <a:rPr lang="en-US" sz="2000" dirty="0"/>
              <a:t>correlation between two </a:t>
            </a:r>
            <a:r>
              <a:rPr lang="en-US" sz="2000" dirty="0" smtClean="0"/>
              <a:t>variables can </a:t>
            </a:r>
            <a:r>
              <a:rPr lang="en-US" sz="2000" dirty="0"/>
              <a:t>be shown to equal the sum of </a:t>
            </a:r>
            <a:r>
              <a:rPr lang="en-US" sz="2000" dirty="0" smtClean="0"/>
              <a:t>the products </a:t>
            </a:r>
            <a:r>
              <a:rPr lang="en-US" sz="2000" dirty="0"/>
              <a:t>of the chains of path coefficients </a:t>
            </a:r>
            <a:r>
              <a:rPr lang="en-US" sz="2000" dirty="0" smtClean="0"/>
              <a:t>along </a:t>
            </a:r>
            <a:r>
              <a:rPr lang="en-US" sz="2000" dirty="0"/>
              <a:t>all of the paths by </a:t>
            </a:r>
            <a:r>
              <a:rPr lang="en-US" sz="2000" dirty="0" smtClean="0"/>
              <a:t>which </a:t>
            </a:r>
            <a:r>
              <a:rPr lang="en-US" sz="2000" dirty="0"/>
              <a:t>the </a:t>
            </a:r>
            <a:r>
              <a:rPr lang="en-US" sz="2000" dirty="0" smtClean="0"/>
              <a:t>variables </a:t>
            </a:r>
            <a:r>
              <a:rPr lang="en-US" sz="2000" dirty="0"/>
              <a:t>are connected</a:t>
            </a:r>
            <a:r>
              <a:rPr lang="en-US" sz="2000" dirty="0" smtClean="0"/>
              <a:t>.” [2:115]</a:t>
            </a:r>
            <a:endParaRPr lang="en-US" altLang="en-US" sz="2000" dirty="0">
              <a:latin typeface="Cambria Math" panose="02040503050406030204" pitchFamily="18" charset="0"/>
              <a:ea typeface="Cambria Math" panose="02040503050406030204" pitchFamily="18" charset="0"/>
            </a:endParaRPr>
          </a:p>
        </p:txBody>
      </p:sp>
      <p:sp>
        <p:nvSpPr>
          <p:cNvPr id="43" name="Rectangle 3"/>
          <p:cNvSpPr txBox="1">
            <a:spLocks noChangeArrowheads="1"/>
          </p:cNvSpPr>
          <p:nvPr/>
        </p:nvSpPr>
        <p:spPr>
          <a:xfrm>
            <a:off x="473360" y="800088"/>
            <a:ext cx="11170633" cy="1725601"/>
          </a:xfrm>
          <a:prstGeom prst="rect">
            <a:avLst/>
          </a:prstGeom>
          <a:noFill/>
          <a:ln/>
        </p:spPr>
        <p:txBody>
          <a:bodyPr vert="horz" wrap="square" lIns="0" tIns="0" rIns="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latin typeface="LMRoman10-Bold"/>
              </a:rPr>
              <a:t>“Tracing rules </a:t>
            </a:r>
            <a:r>
              <a:rPr lang="en-US" dirty="0" smtClean="0">
                <a:latin typeface="LMRoman10-Regular"/>
              </a:rPr>
              <a:t>(or </a:t>
            </a:r>
            <a:r>
              <a:rPr lang="en-US" dirty="0">
                <a:latin typeface="LMRoman10-Regular"/>
              </a:rPr>
              <a:t>Wright’s rules) are simply a way to estimate the </a:t>
            </a:r>
            <a:r>
              <a:rPr lang="en-US" dirty="0" smtClean="0">
                <a:latin typeface="LMRoman10-Regular"/>
              </a:rPr>
              <a:t>covariance between </a:t>
            </a:r>
            <a:r>
              <a:rPr lang="en-US" dirty="0">
                <a:latin typeface="LMRoman10-Regular"/>
              </a:rPr>
              <a:t>two variables by </a:t>
            </a:r>
            <a:r>
              <a:rPr lang="en-US" dirty="0" smtClean="0">
                <a:latin typeface="LMRoman10-Regular"/>
              </a:rPr>
              <a:t>summing the </a:t>
            </a:r>
            <a:r>
              <a:rPr lang="en-US" dirty="0">
                <a:solidFill>
                  <a:srgbClr val="7030A0"/>
                </a:solidFill>
                <a:latin typeface="LMRoman10-Regular"/>
              </a:rPr>
              <a:t>appropriate connecting paths</a:t>
            </a:r>
            <a:r>
              <a:rPr lang="en-US" dirty="0" smtClean="0">
                <a:latin typeface="LMRoman10-Regular"/>
              </a:rPr>
              <a:t>.” </a:t>
            </a:r>
            <a:r>
              <a:rPr lang="en-US" dirty="0">
                <a:latin typeface="LMRoman10-Regular"/>
              </a:rPr>
              <a:t>[</a:t>
            </a:r>
            <a:r>
              <a:rPr lang="en-US" dirty="0" smtClean="0">
                <a:latin typeface="LMRoman10-Regular"/>
              </a:rPr>
              <a:t>1:23]</a:t>
            </a:r>
            <a:endParaRPr lang="en-US" dirty="0"/>
          </a:p>
          <a:p>
            <a:pPr marL="0" indent="0">
              <a:buNone/>
            </a:pPr>
            <a:endParaRPr lang="en-US" altLang="en-US" dirty="0">
              <a:solidFill>
                <a:srgbClr val="C00000"/>
              </a:solidFill>
            </a:endParaRPr>
          </a:p>
        </p:txBody>
      </p:sp>
      <p:sp>
        <p:nvSpPr>
          <p:cNvPr id="2" name="Rectangle 1"/>
          <p:cNvSpPr/>
          <p:nvPr/>
        </p:nvSpPr>
        <p:spPr>
          <a:xfrm>
            <a:off x="473360" y="1970455"/>
            <a:ext cx="11105366" cy="3785652"/>
          </a:xfrm>
          <a:prstGeom prst="rect">
            <a:avLst/>
          </a:prstGeom>
        </p:spPr>
        <p:txBody>
          <a:bodyPr wrap="square">
            <a:spAutoFit/>
          </a:bodyPr>
          <a:lstStyle/>
          <a:p>
            <a:r>
              <a:rPr lang="en-US" sz="2400" dirty="0" smtClean="0">
                <a:latin typeface="LMRoman10-Regular"/>
              </a:rPr>
              <a:t>“Trace </a:t>
            </a:r>
            <a:r>
              <a:rPr lang="en-US" sz="2400" dirty="0">
                <a:latin typeface="LMRoman10-Regular"/>
              </a:rPr>
              <a:t>all paths between two variables (or a variable back to itself), multiplying all </a:t>
            </a:r>
            <a:r>
              <a:rPr lang="en-US" sz="2400" dirty="0" smtClean="0">
                <a:latin typeface="LMRoman10-Regular"/>
              </a:rPr>
              <a:t>the coefficients </a:t>
            </a:r>
            <a:r>
              <a:rPr lang="en-US" sz="2400" dirty="0">
                <a:latin typeface="LMRoman10-Regular"/>
              </a:rPr>
              <a:t>along a given </a:t>
            </a:r>
            <a:r>
              <a:rPr lang="en-US" sz="2400" dirty="0" smtClean="0">
                <a:latin typeface="LMRoman10-Regular"/>
              </a:rPr>
              <a:t>[open] path</a:t>
            </a:r>
            <a:r>
              <a:rPr lang="en-US" sz="2400" dirty="0">
                <a:latin typeface="LMRoman10-Regular"/>
              </a:rPr>
              <a:t>.</a:t>
            </a:r>
          </a:p>
          <a:p>
            <a:r>
              <a:rPr lang="en-US" sz="2400" dirty="0" smtClean="0">
                <a:latin typeface="LMRoman10-Regular"/>
              </a:rPr>
              <a:t>i. You </a:t>
            </a:r>
            <a:r>
              <a:rPr lang="en-US" sz="2400" dirty="0">
                <a:latin typeface="LMRoman10-Regular"/>
              </a:rPr>
              <a:t>can start by going backwards along a single-headed arrow, but once you </a:t>
            </a:r>
            <a:r>
              <a:rPr lang="en-US" sz="2400" dirty="0" smtClean="0">
                <a:latin typeface="LMRoman10-Regular"/>
              </a:rPr>
              <a:t>start going </a:t>
            </a:r>
            <a:r>
              <a:rPr lang="en-US" sz="2400" dirty="0">
                <a:latin typeface="LMRoman10-Regular"/>
              </a:rPr>
              <a:t>forward along these arrows you can no longer go backwards.</a:t>
            </a:r>
          </a:p>
          <a:p>
            <a:r>
              <a:rPr lang="en-US" sz="2400" dirty="0" smtClean="0">
                <a:latin typeface="LMRoman10-Regular"/>
              </a:rPr>
              <a:t>ii. No </a:t>
            </a:r>
            <a:r>
              <a:rPr lang="en-US" sz="2400" dirty="0">
                <a:latin typeface="LMRoman10-Regular"/>
              </a:rPr>
              <a:t>loops! That is, you cannot go through the same variable more than once for </a:t>
            </a:r>
            <a:r>
              <a:rPr lang="en-US" sz="2400" dirty="0" smtClean="0">
                <a:latin typeface="LMRoman10-Regular"/>
              </a:rPr>
              <a:t>a given </a:t>
            </a:r>
            <a:r>
              <a:rPr lang="en-US" sz="2400" dirty="0">
                <a:latin typeface="LMRoman10-Regular"/>
              </a:rPr>
              <a:t>path.</a:t>
            </a:r>
          </a:p>
          <a:p>
            <a:r>
              <a:rPr lang="en-US" sz="2400" dirty="0" smtClean="0">
                <a:latin typeface="LMRoman10-Regular"/>
              </a:rPr>
              <a:t>iii. At </a:t>
            </a:r>
            <a:r>
              <a:rPr lang="en-US" sz="2400" i="1" dirty="0">
                <a:latin typeface="LMRoman10-Italic"/>
              </a:rPr>
              <a:t>maximum</a:t>
            </a:r>
            <a:r>
              <a:rPr lang="en-US" sz="2400" dirty="0">
                <a:latin typeface="LMRoman10-Regular"/>
              </a:rPr>
              <a:t>, there can be one double-headed arrow included in a path.</a:t>
            </a:r>
          </a:p>
          <a:p>
            <a:r>
              <a:rPr lang="en-US" sz="2400" dirty="0" smtClean="0">
                <a:latin typeface="LMRoman10-Regular"/>
              </a:rPr>
              <a:t>iv. After </a:t>
            </a:r>
            <a:r>
              <a:rPr lang="en-US" sz="2400" dirty="0">
                <a:latin typeface="LMRoman10-Regular"/>
              </a:rPr>
              <a:t>tracing all the paths for a given relationship, sum all the paths</a:t>
            </a:r>
            <a:r>
              <a:rPr lang="en-US" sz="2400" dirty="0" smtClean="0">
                <a:latin typeface="LMRoman10-Regular"/>
              </a:rPr>
              <a:t>.” [1:24]</a:t>
            </a:r>
          </a:p>
          <a:p>
            <a:r>
              <a:rPr lang="en-US" sz="2400" dirty="0" smtClean="0">
                <a:latin typeface="LMRoman10-Regular"/>
              </a:rPr>
              <a:t>+v. EC: A ‘collider (z</a:t>
            </a:r>
            <a:r>
              <a:rPr lang="en-US" sz="2400" baseline="-25000" dirty="0" smtClean="0">
                <a:latin typeface="LMRoman10-Regular"/>
              </a:rPr>
              <a:t>1</a:t>
            </a:r>
            <a:r>
              <a:rPr lang="en-US" sz="2400" dirty="0" smtClean="0">
                <a:latin typeface="LMRoman10-Regular"/>
              </a:rPr>
              <a:t>--&gt; w &lt;-- z</a:t>
            </a:r>
            <a:r>
              <a:rPr lang="en-US" sz="2400" baseline="-25000" dirty="0" smtClean="0">
                <a:latin typeface="LMRoman10-Regular"/>
              </a:rPr>
              <a:t>2</a:t>
            </a:r>
            <a:r>
              <a:rPr lang="en-US" sz="2400" dirty="0" smtClean="0">
                <a:latin typeface="LMRoman10-Regular"/>
              </a:rPr>
              <a:t>) is: not open/closed/disconnected </a:t>
            </a:r>
          </a:p>
          <a:p>
            <a:r>
              <a:rPr lang="en-US" sz="2400" i="1" dirty="0" smtClean="0">
                <a:latin typeface="LMRoman10-Regular"/>
              </a:rPr>
              <a:t>Cannot go forward THEN backwards ‘in time’</a:t>
            </a:r>
            <a:endParaRPr lang="en-US" sz="2400" i="1" dirty="0"/>
          </a:p>
        </p:txBody>
      </p:sp>
    </p:spTree>
    <p:extLst>
      <p:ext uri="{BB962C8B-B14F-4D97-AF65-F5344CB8AC3E}">
        <p14:creationId xmlns:p14="http://schemas.microsoft.com/office/powerpoint/2010/main" val="21976121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34529"/>
            <a:ext cx="5769634" cy="654170"/>
          </a:xfrm>
          <a:noFill/>
          <a:ln/>
        </p:spPr>
        <p:txBody>
          <a:bodyPr/>
          <a:lstStyle/>
          <a:p>
            <a:r>
              <a:rPr lang="en-US" altLang="en-US" sz="3600" dirty="0" smtClean="0"/>
              <a:t>Original translational insight</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0" y="6611779"/>
            <a:ext cx="66854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dirty="0"/>
              <a:t>Wright, S. (1921). Systems of mating. I. The biometric relations between parent and offspring. </a:t>
            </a:r>
            <a:r>
              <a:rPr lang="en-US" sz="1000" i="1" dirty="0"/>
              <a:t>Genetics, 6(2), 111. </a:t>
            </a:r>
          </a:p>
        </p:txBody>
      </p:sp>
      <p:pic>
        <p:nvPicPr>
          <p:cNvPr id="3" name="Content Placeholder 2"/>
          <p:cNvPicPr>
            <a:picLocks noGrp="1" noChangeAspect="1"/>
          </p:cNvPicPr>
          <p:nvPr>
            <p:ph sz="half" idx="1"/>
          </p:nvPr>
        </p:nvPicPr>
        <p:blipFill>
          <a:blip r:embed="rId3"/>
          <a:stretch>
            <a:fillRect/>
          </a:stretch>
        </p:blipFill>
        <p:spPr>
          <a:xfrm>
            <a:off x="6487064" y="-1023"/>
            <a:ext cx="5704936" cy="6859024"/>
          </a:xfrm>
          <a:prstGeom prst="rect">
            <a:avLst/>
          </a:prstGeom>
        </p:spPr>
      </p:pic>
      <p:sp>
        <p:nvSpPr>
          <p:cNvPr id="14" name="Rectangle 17"/>
          <p:cNvSpPr>
            <a:spLocks noChangeArrowheads="1"/>
          </p:cNvSpPr>
          <p:nvPr/>
        </p:nvSpPr>
        <p:spPr bwMode="auto">
          <a:xfrm>
            <a:off x="108441" y="661625"/>
            <a:ext cx="5237770" cy="396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800" dirty="0" smtClean="0">
                <a:latin typeface="Cambria Math" panose="02040503050406030204" pitchFamily="18" charset="0"/>
                <a:ea typeface="Cambria Math" panose="02040503050406030204" pitchFamily="18" charset="0"/>
              </a:rPr>
              <a:t>Not clear which came first:</a:t>
            </a:r>
          </a:p>
          <a:p>
            <a:r>
              <a:rPr lang="en-US" altLang="en-US" sz="2800" dirty="0" smtClean="0">
                <a:latin typeface="Cambria Math" panose="02040503050406030204" pitchFamily="18" charset="0"/>
                <a:ea typeface="Cambria Math" panose="02040503050406030204" pitchFamily="18" charset="0"/>
              </a:rPr>
              <a:t>1. The decomposition idea</a:t>
            </a:r>
          </a:p>
          <a:p>
            <a:r>
              <a:rPr lang="en-US" altLang="en-US" sz="2800" dirty="0" smtClean="0">
                <a:latin typeface="Cambria Math" panose="02040503050406030204" pitchFamily="18" charset="0"/>
                <a:ea typeface="Cambria Math" panose="02040503050406030204" pitchFamily="18" charset="0"/>
              </a:rPr>
              <a:t>2. The regression-&gt;path conceptual leap.</a:t>
            </a:r>
          </a:p>
          <a:p>
            <a:endParaRPr lang="en-US" altLang="en-US" sz="2800" dirty="0">
              <a:latin typeface="Cambria Math" panose="02040503050406030204" pitchFamily="18" charset="0"/>
              <a:ea typeface="Cambria Math" panose="02040503050406030204" pitchFamily="18" charset="0"/>
            </a:endParaRPr>
          </a:p>
          <a:p>
            <a:endParaRPr lang="en-US" altLang="en-US" sz="2800" dirty="0" smtClean="0">
              <a:latin typeface="Cambria Math" panose="02040503050406030204" pitchFamily="18" charset="0"/>
              <a:ea typeface="Cambria Math" panose="02040503050406030204" pitchFamily="18" charset="0"/>
            </a:endParaRPr>
          </a:p>
          <a:p>
            <a:endParaRPr lang="en-US" altLang="en-US" sz="2800" dirty="0">
              <a:latin typeface="Cambria Math" panose="02040503050406030204" pitchFamily="18" charset="0"/>
              <a:ea typeface="Cambria Math" panose="02040503050406030204" pitchFamily="18" charset="0"/>
            </a:endParaRPr>
          </a:p>
          <a:p>
            <a:endParaRPr lang="en-US" altLang="en-US" sz="2800" dirty="0" smtClean="0">
              <a:latin typeface="Cambria Math" panose="02040503050406030204" pitchFamily="18" charset="0"/>
              <a:ea typeface="Cambria Math" panose="02040503050406030204" pitchFamily="18" charset="0"/>
            </a:endParaRPr>
          </a:p>
          <a:p>
            <a:endParaRPr lang="en-US" alt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9757559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8951" y="185057"/>
            <a:ext cx="4274975" cy="552061"/>
          </a:xfrm>
          <a:noFill/>
          <a:ln/>
        </p:spPr>
        <p:txBody>
          <a:bodyPr>
            <a:normAutofit fontScale="90000"/>
          </a:bodyPr>
          <a:lstStyle/>
          <a:p>
            <a:r>
              <a:rPr lang="en-US" altLang="en-US" sz="3600" dirty="0" smtClean="0"/>
              <a:t>First SEM model: 1920</a:t>
            </a:r>
            <a:endParaRPr lang="en-US" altLang="en-US" sz="3600" dirty="0"/>
          </a:p>
        </p:txBody>
      </p:sp>
      <p:sp>
        <p:nvSpPr>
          <p:cNvPr id="36" name="Rectangle 6"/>
          <p:cNvSpPr>
            <a:spLocks noChangeArrowheads="1"/>
          </p:cNvSpPr>
          <p:nvPr/>
        </p:nvSpPr>
        <p:spPr bwMode="auto">
          <a:xfrm>
            <a:off x="74645" y="6166327"/>
            <a:ext cx="5598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altLang="en-US" sz="1000" dirty="0" smtClean="0"/>
              <a:t>1. </a:t>
            </a:r>
            <a:r>
              <a:rPr lang="en-US" sz="1000" dirty="0"/>
              <a:t>Wright, S. (1920). The relative importance of heredity and environment in determining the piebald pattern of guinea-pigs. </a:t>
            </a:r>
            <a:r>
              <a:rPr lang="en-US" sz="1000" i="1" dirty="0"/>
              <a:t>Proceedings of the National Academy of Sciences, 6(6), 320-332. </a:t>
            </a:r>
          </a:p>
        </p:txBody>
      </p:sp>
      <p:pic>
        <p:nvPicPr>
          <p:cNvPr id="4" name="Picture 3"/>
          <p:cNvPicPr>
            <a:picLocks noChangeAspect="1"/>
          </p:cNvPicPr>
          <p:nvPr/>
        </p:nvPicPr>
        <p:blipFill>
          <a:blip r:embed="rId2"/>
          <a:stretch>
            <a:fillRect/>
          </a:stretch>
        </p:blipFill>
        <p:spPr>
          <a:xfrm>
            <a:off x="5598367" y="-540"/>
            <a:ext cx="6593633" cy="6681258"/>
          </a:xfrm>
          <a:prstGeom prst="rect">
            <a:avLst/>
          </a:prstGeom>
        </p:spPr>
      </p:pic>
      <p:sp>
        <p:nvSpPr>
          <p:cNvPr id="2" name="Rectangle 1"/>
          <p:cNvSpPr/>
          <p:nvPr/>
        </p:nvSpPr>
        <p:spPr>
          <a:xfrm>
            <a:off x="155342" y="1374734"/>
            <a:ext cx="5362328" cy="3785652"/>
          </a:xfrm>
          <a:prstGeom prst="rect">
            <a:avLst/>
          </a:prstGeom>
        </p:spPr>
        <p:txBody>
          <a:bodyPr wrap="square">
            <a:spAutoFit/>
          </a:bodyPr>
          <a:lstStyle/>
          <a:p>
            <a:r>
              <a:rPr lang="en-US" sz="2400" dirty="0" smtClean="0"/>
              <a:t>“</a:t>
            </a:r>
            <a:r>
              <a:rPr lang="en-US" sz="2400" b="1" dirty="0" smtClean="0"/>
              <a:t>The </a:t>
            </a:r>
            <a:r>
              <a:rPr lang="en-US" sz="2400" b="1" dirty="0"/>
              <a:t>path coefficient, </a:t>
            </a:r>
            <a:r>
              <a:rPr lang="en-US" sz="2400" dirty="0"/>
              <a:t>measuring the importance of a given path of influence from cause to effect, is defined as the </a:t>
            </a:r>
            <a:r>
              <a:rPr lang="en-US" sz="2400" b="1" dirty="0"/>
              <a:t>ratio of the variability of the effect to be found when all causes are constant except the one in question, the variability of which is kept unchanged,</a:t>
            </a:r>
            <a:r>
              <a:rPr lang="en-US" sz="2400" dirty="0"/>
              <a:t> to the total variability. </a:t>
            </a:r>
            <a:endParaRPr lang="en-US" sz="2400" dirty="0" smtClean="0"/>
          </a:p>
          <a:p>
            <a:r>
              <a:rPr lang="en-US" sz="2400" dirty="0" smtClean="0"/>
              <a:t>Variability </a:t>
            </a:r>
            <a:r>
              <a:rPr lang="en-US" sz="2400" dirty="0"/>
              <a:t>is measured by the standard deviation</a:t>
            </a:r>
            <a:r>
              <a:rPr lang="en-US" sz="2400" dirty="0" smtClean="0"/>
              <a:t>.” </a:t>
            </a:r>
            <a:r>
              <a:rPr lang="en-US" sz="2400" dirty="0"/>
              <a:t>[1]:329</a:t>
            </a:r>
          </a:p>
        </p:txBody>
      </p:sp>
    </p:spTree>
    <p:extLst>
      <p:ext uri="{BB962C8B-B14F-4D97-AF65-F5344CB8AC3E}">
        <p14:creationId xmlns:p14="http://schemas.microsoft.com/office/powerpoint/2010/main" val="3563266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3739" y="132749"/>
            <a:ext cx="5769634" cy="654170"/>
          </a:xfrm>
          <a:noFill/>
          <a:ln/>
        </p:spPr>
        <p:txBody>
          <a:bodyPr/>
          <a:lstStyle/>
          <a:p>
            <a:r>
              <a:rPr lang="en-US" altLang="en-US" sz="3600" dirty="0" smtClean="0"/>
              <a:t>Original insight</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0" y="6436871"/>
            <a:ext cx="6685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a:t>Coman, E. N., Thoemmes, F., &amp; Fifield, J. (2017). Commentary: Causal Effects in Mediation Modeling: An Introduction with Applications to Latent Variables. </a:t>
            </a:r>
            <a:r>
              <a:rPr lang="en-US" sz="1000" i="1" dirty="0"/>
              <a:t>Frontiers in Psychology, 8(151). doi:10.3389/fpsyg.2017.00151</a:t>
            </a:r>
          </a:p>
        </p:txBody>
      </p:sp>
      <p:sp>
        <p:nvSpPr>
          <p:cNvPr id="14" name="Rectangle 17"/>
          <p:cNvSpPr>
            <a:spLocks noChangeArrowheads="1"/>
          </p:cNvSpPr>
          <p:nvPr/>
        </p:nvSpPr>
        <p:spPr bwMode="auto">
          <a:xfrm>
            <a:off x="1592184" y="1171817"/>
            <a:ext cx="8630117"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r>
              <a:rPr lang="en-US" altLang="en-US" sz="2800" dirty="0" smtClean="0">
                <a:latin typeface="Cambria Math" panose="02040503050406030204" pitchFamily="18" charset="0"/>
                <a:ea typeface="Cambria Math" panose="02040503050406030204" pitchFamily="18" charset="0"/>
              </a:rPr>
              <a:t>The ‘multiply- along-the-trek’ rule may have come from the derivatives of composite functions formulas:</a:t>
            </a:r>
            <a:endParaRPr lang="en-US" altLang="en-US" sz="2800" dirty="0">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3"/>
          <a:stretch>
            <a:fillRect/>
          </a:stretch>
        </p:blipFill>
        <p:spPr>
          <a:xfrm>
            <a:off x="22556" y="2696525"/>
            <a:ext cx="12192000" cy="1862569"/>
          </a:xfrm>
          <a:prstGeom prst="rect">
            <a:avLst/>
          </a:prstGeom>
        </p:spPr>
      </p:pic>
    </p:spTree>
    <p:extLst>
      <p:ext uri="{BB962C8B-B14F-4D97-AF65-F5344CB8AC3E}">
        <p14:creationId xmlns:p14="http://schemas.microsoft.com/office/powerpoint/2010/main" val="19862691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0976" y="7454"/>
            <a:ext cx="5769634" cy="654170"/>
          </a:xfrm>
          <a:noFill/>
          <a:ln/>
        </p:spPr>
        <p:txBody>
          <a:bodyPr>
            <a:normAutofit fontScale="90000"/>
          </a:bodyPr>
          <a:lstStyle/>
          <a:p>
            <a:r>
              <a:rPr lang="en-US" altLang="en-US" sz="3600" dirty="0" smtClean="0"/>
              <a:t>Origins of the Bayesian Networks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1" y="6550223"/>
            <a:ext cx="12068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smtClean="0"/>
              <a:t>1. Geiger</a:t>
            </a:r>
            <a:r>
              <a:rPr lang="en-US" sz="1000" dirty="0"/>
              <a:t>, D. and J. Pearl, </a:t>
            </a:r>
            <a:r>
              <a:rPr lang="en-US" sz="1000" i="1" dirty="0"/>
              <a:t>On the logic of causal models.</a:t>
            </a:r>
            <a:r>
              <a:rPr lang="en-US" sz="1000" dirty="0"/>
              <a:t> </a:t>
            </a:r>
            <a:r>
              <a:rPr lang="en-US" sz="1000" dirty="0" err="1"/>
              <a:t>arXiv</a:t>
            </a:r>
            <a:r>
              <a:rPr lang="en-US" sz="1000" dirty="0"/>
              <a:t> preprint arXiv:1304.2355, 1988.</a:t>
            </a:r>
          </a:p>
        </p:txBody>
      </p:sp>
      <p:sp>
        <p:nvSpPr>
          <p:cNvPr id="9" name="Rectangle 9"/>
          <p:cNvSpPr>
            <a:spLocks noChangeArrowheads="1"/>
          </p:cNvSpPr>
          <p:nvPr/>
        </p:nvSpPr>
        <p:spPr bwMode="auto">
          <a:xfrm>
            <a:off x="0" y="917911"/>
            <a:ext cx="1206807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solidFill>
                  <a:srgbClr val="000000"/>
                </a:solidFill>
                <a:latin typeface="Times New Roman" panose="02020603050405020304" pitchFamily="18" charset="0"/>
                <a:ea typeface="Times New Roman" panose="02020603050405020304" pitchFamily="18" charset="0"/>
              </a:rPr>
              <a:t>“Networks employing Directed Acyclic Graphs (DAGs) have a long and rich tradition, starting with the geneticist Wright (1921). He developed a method called path analysis [Wright, 1934] which later on, became an established representation of causal models in economics [</a:t>
            </a:r>
            <a:r>
              <a:rPr lang="en-US" sz="2400" dirty="0" err="1">
                <a:solidFill>
                  <a:srgbClr val="000000"/>
                </a:solidFill>
                <a:latin typeface="Times New Roman" panose="02020603050405020304" pitchFamily="18" charset="0"/>
                <a:ea typeface="Times New Roman" panose="02020603050405020304" pitchFamily="18" charset="0"/>
              </a:rPr>
              <a:t>Wold</a:t>
            </a:r>
            <a:r>
              <a:rPr lang="en-US" sz="2400" dirty="0">
                <a:solidFill>
                  <a:srgbClr val="000000"/>
                </a:solidFill>
                <a:latin typeface="Times New Roman" panose="02020603050405020304" pitchFamily="18" charset="0"/>
                <a:ea typeface="Times New Roman" panose="02020603050405020304" pitchFamily="18" charset="0"/>
              </a:rPr>
              <a:t>, 1964], sociology [Blalock, 1971] and psychology [Duncan, 1975]. Influence diagrams represent another application of DAG representation [Howard and Matheson, 1981], [</a:t>
            </a:r>
            <a:r>
              <a:rPr lang="en-US" sz="2400" dirty="0" err="1">
                <a:solidFill>
                  <a:srgbClr val="000000"/>
                </a:solidFill>
                <a:latin typeface="Times New Roman" panose="02020603050405020304" pitchFamily="18" charset="0"/>
                <a:ea typeface="Times New Roman" panose="02020603050405020304" pitchFamily="18" charset="0"/>
              </a:rPr>
              <a:t>Shachter</a:t>
            </a:r>
            <a:r>
              <a:rPr lang="en-US" sz="2400" dirty="0">
                <a:solidFill>
                  <a:srgbClr val="000000"/>
                </a:solidFill>
                <a:latin typeface="Times New Roman" panose="02020603050405020304" pitchFamily="18" charset="0"/>
                <a:ea typeface="Times New Roman" panose="02020603050405020304" pitchFamily="18" charset="0"/>
              </a:rPr>
              <a:t>, 1988] and [Smith, 1987]. These were developed for decision analysis and contain both chance nodes and decision nodes (our definition of causal models excludes decision nodes). Recursive models is the name given to such networks by statisticians seeking meaningful and effective decompositions of contingency tables (</a:t>
            </a:r>
            <a:r>
              <a:rPr lang="en-US" sz="2400" dirty="0" err="1">
                <a:solidFill>
                  <a:srgbClr val="000000"/>
                </a:solidFill>
                <a:latin typeface="Times New Roman" panose="02020603050405020304" pitchFamily="18" charset="0"/>
                <a:ea typeface="Times New Roman" panose="02020603050405020304" pitchFamily="18" charset="0"/>
              </a:rPr>
              <a:t>Lauritzen</a:t>
            </a:r>
            <a:r>
              <a:rPr lang="en-US" sz="2400" dirty="0">
                <a:solidFill>
                  <a:srgbClr val="000000"/>
                </a:solidFill>
                <a:latin typeface="Times New Roman" panose="02020603050405020304" pitchFamily="18" charset="0"/>
                <a:ea typeface="Times New Roman" panose="02020603050405020304" pitchFamily="18" charset="0"/>
              </a:rPr>
              <a:t>, 1982), (</a:t>
            </a:r>
            <a:r>
              <a:rPr lang="en-US" sz="2400" dirty="0" err="1">
                <a:solidFill>
                  <a:srgbClr val="000000"/>
                </a:solidFill>
                <a:latin typeface="Times New Roman" panose="02020603050405020304" pitchFamily="18" charset="0"/>
                <a:ea typeface="Times New Roman" panose="02020603050405020304" pitchFamily="18" charset="0"/>
              </a:rPr>
              <a:t>Wermuth</a:t>
            </a:r>
            <a:r>
              <a:rPr lang="en-US" sz="2400" dirty="0">
                <a:solidFill>
                  <a:srgbClr val="000000"/>
                </a:solidFill>
                <a:latin typeface="Times New Roman" panose="02020603050405020304" pitchFamily="18" charset="0"/>
                <a:ea typeface="Times New Roman" panose="02020603050405020304" pitchFamily="18" charset="0"/>
              </a:rPr>
              <a:t> &amp; </a:t>
            </a:r>
            <a:r>
              <a:rPr lang="en-US" sz="2400" dirty="0" err="1">
                <a:solidFill>
                  <a:srgbClr val="000000"/>
                </a:solidFill>
                <a:latin typeface="Times New Roman" panose="02020603050405020304" pitchFamily="18" charset="0"/>
                <a:ea typeface="Times New Roman" panose="02020603050405020304" pitchFamily="18" charset="0"/>
              </a:rPr>
              <a:t>Lauritzen</a:t>
            </a:r>
            <a:r>
              <a:rPr lang="en-US" sz="2400" dirty="0">
                <a:solidFill>
                  <a:srgbClr val="000000"/>
                </a:solidFill>
                <a:latin typeface="Times New Roman" panose="02020603050405020304" pitchFamily="18" charset="0"/>
                <a:ea typeface="Times New Roman" panose="02020603050405020304" pitchFamily="18" charset="0"/>
              </a:rPr>
              <a:t>, 1983], [</a:t>
            </a:r>
            <a:r>
              <a:rPr lang="en-US" sz="2400" dirty="0" err="1">
                <a:solidFill>
                  <a:srgbClr val="000000"/>
                </a:solidFill>
                <a:latin typeface="Times New Roman" panose="02020603050405020304" pitchFamily="18" charset="0"/>
                <a:ea typeface="Times New Roman" panose="02020603050405020304" pitchFamily="18" charset="0"/>
              </a:rPr>
              <a:t>Kiiveri</a:t>
            </a:r>
            <a:r>
              <a:rPr lang="en-US" sz="2400" dirty="0">
                <a:solidFill>
                  <a:srgbClr val="000000"/>
                </a:solidFill>
                <a:latin typeface="Times New Roman" panose="02020603050405020304" pitchFamily="18" charset="0"/>
                <a:ea typeface="Times New Roman" panose="02020603050405020304" pitchFamily="18" charset="0"/>
              </a:rPr>
              <a:t> et al, 1984]. Bayesian Belief Networks (or Causal Networks) is the name adopted for describing networks that perform evidential reasoning ((Pearl, 1986a, 1988]). This paper establishes a clear semantics for these networks that might explain their wide usage as models for forecasting, decision analysis and evidential reasoning.” </a:t>
            </a:r>
            <a:r>
              <a:rPr lang="en-US" sz="2400" i="1" dirty="0">
                <a:solidFill>
                  <a:srgbClr val="000000"/>
                </a:solidFill>
                <a:latin typeface="Times New Roman" panose="02020603050405020304" pitchFamily="18" charset="0"/>
                <a:ea typeface="Times New Roman" panose="02020603050405020304" pitchFamily="18" charset="0"/>
              </a:rPr>
              <a:t>[1</a:t>
            </a:r>
            <a:r>
              <a:rPr lang="en-US" sz="2400" i="1" dirty="0" smtClean="0">
                <a:solidFill>
                  <a:srgbClr val="000000"/>
                </a:solidFill>
                <a:latin typeface="Times New Roman" panose="02020603050405020304" pitchFamily="18" charset="0"/>
                <a:ea typeface="Times New Roman" panose="02020603050405020304" pitchFamily="18" charset="0"/>
              </a:rPr>
              <a:t>]</a:t>
            </a:r>
            <a:r>
              <a:rPr lang="en-US" sz="2400" dirty="0" smtClean="0">
                <a:solidFill>
                  <a:srgbClr val="000000"/>
                </a:solidFill>
                <a:latin typeface="Times New Roman" panose="02020603050405020304" pitchFamily="18" charset="0"/>
                <a:ea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rPr>
              <a:t>136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1814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 y="168398"/>
            <a:ext cx="7772400" cy="647700"/>
          </a:xfrm>
          <a:noFill/>
          <a:ln/>
        </p:spPr>
        <p:txBody>
          <a:bodyPr>
            <a:normAutofit/>
          </a:bodyPr>
          <a:lstStyle/>
          <a:p>
            <a:r>
              <a:rPr lang="en-US" altLang="en-US" sz="3600" dirty="0" smtClean="0"/>
              <a:t>Causal chains</a:t>
            </a:r>
            <a:r>
              <a:rPr lang="en-US" altLang="en-US" sz="3600" dirty="0"/>
              <a:t>: </a:t>
            </a:r>
            <a:r>
              <a:rPr lang="en-US" altLang="en-US" sz="3600" dirty="0" smtClean="0"/>
              <a:t>early origins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0" y="6462036"/>
            <a:ext cx="121173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smtClean="0"/>
              <a:t>1. Good</a:t>
            </a:r>
            <a:r>
              <a:rPr lang="en-US" sz="1000" dirty="0"/>
              <a:t>, I. J. (1961). A causal calculus (I). </a:t>
            </a:r>
            <a:r>
              <a:rPr lang="en-US" sz="1000" i="1" dirty="0"/>
              <a:t>The British Journal for the Philosophy of Science, 11(44), 305-318. </a:t>
            </a:r>
          </a:p>
          <a:p>
            <a:r>
              <a:rPr lang="en-US" sz="1000" dirty="0" smtClean="0"/>
              <a:t>2. Good</a:t>
            </a:r>
            <a:r>
              <a:rPr lang="en-US" sz="1000" dirty="0"/>
              <a:t>, I. J. (1961). A causal calculus (II). </a:t>
            </a:r>
            <a:r>
              <a:rPr lang="en-US" sz="1000" i="1" dirty="0"/>
              <a:t>The British Journal for the Philosophy of Science, 12(45), 43-51. </a:t>
            </a:r>
          </a:p>
        </p:txBody>
      </p:sp>
      <p:sp>
        <p:nvSpPr>
          <p:cNvPr id="50" name="Rectangle 17"/>
          <p:cNvSpPr>
            <a:spLocks noChangeArrowheads="1"/>
          </p:cNvSpPr>
          <p:nvPr/>
        </p:nvSpPr>
        <p:spPr bwMode="auto">
          <a:xfrm>
            <a:off x="71562" y="1140403"/>
            <a:ext cx="7211833" cy="554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800" dirty="0" smtClean="0"/>
              <a:t>“The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sz="2800" dirty="0" smtClean="0"/>
              <a:t>'s </a:t>
            </a:r>
            <a:r>
              <a:rPr lang="en-US" sz="2800" dirty="0"/>
              <a:t>may be thought of as </a:t>
            </a:r>
            <a:r>
              <a:rPr lang="en-US" sz="2800" dirty="0" err="1"/>
              <a:t>quasiprobabilities</a:t>
            </a:r>
            <a:r>
              <a:rPr lang="en-US" sz="2800" dirty="0"/>
              <a:t> of the events. They are defined successively as follows </a:t>
            </a:r>
            <a:r>
              <a:rPr lang="en-US" sz="2800" dirty="0" smtClean="0"/>
              <a:t>[</a:t>
            </a:r>
            <a:r>
              <a:rPr lang="en-US" sz="2800" dirty="0" smtClean="0">
                <a:latin typeface="Cambria Math" panose="02040503050406030204" pitchFamily="18" charset="0"/>
                <a:ea typeface="Cambria Math" panose="02040503050406030204" pitchFamily="18" charset="0"/>
              </a:rPr>
              <a:t>2: 48]:</a:t>
            </a:r>
          </a:p>
          <a:p>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0</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 I.</a:t>
            </a:r>
          </a:p>
          <a:p>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a:t>
            </a:r>
          </a:p>
          <a:p>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2</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I – (I –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2</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(I -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3</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p>
          <a:p>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3</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I – (I </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4</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(I </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2</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5</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p>
          <a:p>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4</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I – (I –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6</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(I –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2</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7</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(I –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3</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8</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a:t>
            </a:r>
          </a:p>
          <a:p>
            <a:endPar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endParaRPr>
          </a:p>
          <a:p>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S(</a:t>
            </a:r>
            <a:r>
              <a:rPr lang="el-GR" altLang="en-US" sz="2800" dirty="0">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Q(</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4</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 o) = -log (I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 </a:t>
            </a:r>
            <a:r>
              <a:rPr lang="el-GR" altLang="en-US" sz="28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2800" baseline="-25000" dirty="0" smtClean="0">
                <a:latin typeface="Cambria Math" panose="02040503050406030204" pitchFamily="18" charset="0"/>
                <a:ea typeface="Cambria Math" panose="02040503050406030204" pitchFamily="18" charset="0"/>
                <a:cs typeface="Arial Unicode MS" panose="020B0604020202020204" pitchFamily="34" charset="-128"/>
              </a:rPr>
              <a:t>4</a:t>
            </a:r>
            <a:r>
              <a:rPr lang="en-US" altLang="en-US" sz="2800" dirty="0" smtClean="0">
                <a:latin typeface="Cambria Math" panose="02040503050406030204" pitchFamily="18" charset="0"/>
                <a:ea typeface="Cambria Math" panose="02040503050406030204" pitchFamily="18" charset="0"/>
                <a:cs typeface="Arial Unicode MS" panose="020B0604020202020204" pitchFamily="34" charset="-128"/>
              </a:rPr>
              <a:t>) </a:t>
            </a:r>
            <a:r>
              <a:rPr lang="en-US" altLang="en-US" sz="2800" dirty="0">
                <a:latin typeface="Cambria Math" panose="02040503050406030204" pitchFamily="18" charset="0"/>
                <a:ea typeface="Cambria Math" panose="02040503050406030204" pitchFamily="18" charset="0"/>
                <a:cs typeface="Arial Unicode MS" panose="020B0604020202020204" pitchFamily="34" charset="-128"/>
              </a:rPr>
              <a:t>.</a:t>
            </a:r>
          </a:p>
          <a:p>
            <a:endParaRPr lang="en-US" altLang="en-US" sz="2800" dirty="0">
              <a:latin typeface="Cambria Math" panose="02040503050406030204" pitchFamily="18" charset="0"/>
              <a:ea typeface="Cambria Math" panose="02040503050406030204" pitchFamily="18" charset="0"/>
              <a:cs typeface="Arial Unicode MS" panose="020B0604020202020204" pitchFamily="34" charset="-128"/>
            </a:endParaRPr>
          </a:p>
          <a:p>
            <a:endParaRPr lang="en-US" altLang="en-US" sz="2800" baseline="-25000" dirty="0">
              <a:latin typeface="Cambria Math" panose="02040503050406030204" pitchFamily="18" charset="0"/>
              <a:ea typeface="Cambria Math" panose="02040503050406030204" pitchFamily="18" charset="0"/>
              <a:cs typeface="Arial Unicode MS" panose="020B0604020202020204" pitchFamily="34" charset="-128"/>
            </a:endParaRPr>
          </a:p>
          <a:p>
            <a:endParaRPr lang="en-US" altLang="en-US" sz="2800" dirty="0">
              <a:latin typeface="Cambria Math" panose="02040503050406030204" pitchFamily="18" charset="0"/>
              <a:ea typeface="Cambria Math" panose="02040503050406030204" pitchFamily="18" charset="0"/>
            </a:endParaRPr>
          </a:p>
        </p:txBody>
      </p:sp>
      <p:sp>
        <p:nvSpPr>
          <p:cNvPr id="7" name="Oval 11"/>
          <p:cNvSpPr>
            <a:spLocks noChangeArrowheads="1"/>
          </p:cNvSpPr>
          <p:nvPr/>
        </p:nvSpPr>
        <p:spPr bwMode="auto">
          <a:xfrm>
            <a:off x="4906038" y="2199510"/>
            <a:ext cx="2076188" cy="798102"/>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3600" dirty="0" smtClean="0">
                <a:latin typeface="Times New Roman" pitchFamily="18" charset="0"/>
                <a:cs typeface="Times New Roman" pitchFamily="18" charset="0"/>
              </a:rPr>
              <a:t>F(</a:t>
            </a:r>
            <a:r>
              <a:rPr lang="el-GR" altLang="en-US" sz="36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3600" baseline="-25000" dirty="0" smtClean="0">
                <a:latin typeface="Cambria Math" panose="02040503050406030204" pitchFamily="18" charset="0"/>
                <a:ea typeface="Cambria Math" panose="02040503050406030204" pitchFamily="18" charset="0"/>
                <a:cs typeface="Arial Unicode MS" panose="020B0604020202020204" pitchFamily="34" charset="-128"/>
              </a:rPr>
              <a:t>0</a:t>
            </a:r>
            <a:r>
              <a:rPr lang="en-US" sz="3600" dirty="0" smtClean="0">
                <a:latin typeface="Times New Roman" pitchFamily="18" charset="0"/>
                <a:cs typeface="Times New Roman" pitchFamily="18" charset="0"/>
              </a:rPr>
              <a:t> = I)</a:t>
            </a:r>
            <a:endParaRPr lang="en-US" sz="3600" baseline="-25000" dirty="0">
              <a:latin typeface="Times New Roman" pitchFamily="18" charset="0"/>
              <a:cs typeface="Times New Roman" pitchFamily="18" charset="0"/>
            </a:endParaRPr>
          </a:p>
        </p:txBody>
      </p:sp>
      <p:sp>
        <p:nvSpPr>
          <p:cNvPr id="8" name="Oval 11"/>
          <p:cNvSpPr>
            <a:spLocks noChangeArrowheads="1"/>
          </p:cNvSpPr>
          <p:nvPr/>
        </p:nvSpPr>
        <p:spPr bwMode="auto">
          <a:xfrm>
            <a:off x="7916189" y="1748985"/>
            <a:ext cx="693596" cy="510115"/>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l-GR" altLang="en-US" sz="36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3600" baseline="-25000" dirty="0" smtClean="0">
                <a:latin typeface="Cambria Math" panose="02040503050406030204" pitchFamily="18" charset="0"/>
                <a:ea typeface="Cambria Math" panose="02040503050406030204" pitchFamily="18" charset="0"/>
                <a:cs typeface="Arial Unicode MS" panose="020B0604020202020204" pitchFamily="34" charset="-128"/>
              </a:rPr>
              <a:t>1</a:t>
            </a:r>
            <a:endParaRPr lang="en-US" sz="3600" baseline="-25000" dirty="0">
              <a:latin typeface="Times New Roman" pitchFamily="18" charset="0"/>
              <a:cs typeface="Times New Roman" pitchFamily="18" charset="0"/>
            </a:endParaRPr>
          </a:p>
        </p:txBody>
      </p:sp>
      <p:sp>
        <p:nvSpPr>
          <p:cNvPr id="9" name="Oval 11"/>
          <p:cNvSpPr>
            <a:spLocks noChangeArrowheads="1"/>
          </p:cNvSpPr>
          <p:nvPr/>
        </p:nvSpPr>
        <p:spPr bwMode="auto">
          <a:xfrm>
            <a:off x="11099800" y="3601420"/>
            <a:ext cx="815452" cy="473051"/>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altLang="en-US" sz="3600" dirty="0" smtClean="0">
                <a:latin typeface="Cambria Math" panose="02040503050406030204" pitchFamily="18" charset="0"/>
                <a:ea typeface="Cambria Math" panose="02040503050406030204" pitchFamily="18" charset="0"/>
                <a:cs typeface="Arial Unicode MS" panose="020B0604020202020204" pitchFamily="34" charset="-128"/>
              </a:rPr>
              <a:t>E </a:t>
            </a:r>
            <a:r>
              <a:rPr lang="el-GR" altLang="en-US" sz="36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3600" baseline="-25000" dirty="0" smtClean="0">
                <a:latin typeface="Cambria Math" panose="02040503050406030204" pitchFamily="18" charset="0"/>
                <a:ea typeface="Cambria Math" panose="02040503050406030204" pitchFamily="18" charset="0"/>
                <a:cs typeface="Arial Unicode MS" panose="020B0604020202020204" pitchFamily="34" charset="-128"/>
              </a:rPr>
              <a:t>4</a:t>
            </a:r>
            <a:endParaRPr lang="en-US" sz="3600" baseline="-25000" dirty="0">
              <a:latin typeface="Times New Roman" pitchFamily="18" charset="0"/>
              <a:cs typeface="Times New Roman" pitchFamily="18" charset="0"/>
            </a:endParaRPr>
          </a:p>
        </p:txBody>
      </p:sp>
      <p:cxnSp>
        <p:nvCxnSpPr>
          <p:cNvPr id="10" name="AutoShape 48"/>
          <p:cNvCxnSpPr>
            <a:cxnSpLocks noChangeShapeType="1"/>
            <a:stCxn id="8" idx="6"/>
            <a:endCxn id="9" idx="0"/>
          </p:cNvCxnSpPr>
          <p:nvPr/>
        </p:nvCxnSpPr>
        <p:spPr bwMode="auto">
          <a:xfrm>
            <a:off x="8609785" y="2004043"/>
            <a:ext cx="2897741" cy="1597377"/>
          </a:xfrm>
          <a:prstGeom prst="straightConnector1">
            <a:avLst/>
          </a:prstGeom>
          <a:noFill/>
          <a:ln w="50800">
            <a:solidFill>
              <a:schemeClr val="tx1">
                <a:lumMod val="85000"/>
                <a:lumOff val="15000"/>
              </a:schemeClr>
            </a:solidFill>
            <a:round/>
            <a:headEnd/>
            <a:tailEnd type="stealth" w="lg" len="lg"/>
          </a:ln>
        </p:spPr>
      </p:cxnSp>
      <p:cxnSp>
        <p:nvCxnSpPr>
          <p:cNvPr id="11" name="AutoShape 48"/>
          <p:cNvCxnSpPr>
            <a:cxnSpLocks noChangeShapeType="1"/>
            <a:stCxn id="8" idx="3"/>
            <a:endCxn id="13" idx="1"/>
          </p:cNvCxnSpPr>
          <p:nvPr/>
        </p:nvCxnSpPr>
        <p:spPr bwMode="auto">
          <a:xfrm>
            <a:off x="8017764" y="2184395"/>
            <a:ext cx="186624" cy="2055914"/>
          </a:xfrm>
          <a:prstGeom prst="straightConnector1">
            <a:avLst/>
          </a:prstGeom>
          <a:noFill/>
          <a:ln w="50800">
            <a:solidFill>
              <a:schemeClr val="tx1">
                <a:lumMod val="85000"/>
                <a:lumOff val="15000"/>
              </a:schemeClr>
            </a:solidFill>
            <a:round/>
            <a:headEnd/>
            <a:tailEnd type="stealth" w="lg" len="lg"/>
          </a:ln>
        </p:spPr>
      </p:cxnSp>
      <p:cxnSp>
        <p:nvCxnSpPr>
          <p:cNvPr id="12" name="AutoShape 48"/>
          <p:cNvCxnSpPr>
            <a:cxnSpLocks noChangeShapeType="1"/>
            <a:stCxn id="7" idx="5"/>
            <a:endCxn id="13" idx="2"/>
          </p:cNvCxnSpPr>
          <p:nvPr/>
        </p:nvCxnSpPr>
        <p:spPr bwMode="auto">
          <a:xfrm>
            <a:off x="6678175" y="2880733"/>
            <a:ext cx="1424638" cy="1539929"/>
          </a:xfrm>
          <a:prstGeom prst="straightConnector1">
            <a:avLst/>
          </a:prstGeom>
          <a:noFill/>
          <a:ln w="50800">
            <a:solidFill>
              <a:schemeClr val="tx1">
                <a:lumMod val="85000"/>
                <a:lumOff val="15000"/>
              </a:schemeClr>
            </a:solidFill>
            <a:round/>
            <a:headEnd/>
            <a:tailEnd type="stealth" w="lg" len="lg"/>
          </a:ln>
        </p:spPr>
      </p:cxnSp>
      <p:sp>
        <p:nvSpPr>
          <p:cNvPr id="13" name="Oval 11"/>
          <p:cNvSpPr>
            <a:spLocks noChangeArrowheads="1"/>
          </p:cNvSpPr>
          <p:nvPr/>
        </p:nvSpPr>
        <p:spPr bwMode="auto">
          <a:xfrm>
            <a:off x="8102813" y="4165604"/>
            <a:ext cx="693596" cy="510115"/>
          </a:xfrm>
          <a:prstGeom prst="ellipse">
            <a:avLst/>
          </a:prstGeom>
          <a:noFill/>
          <a:ln w="38100">
            <a:noFill/>
            <a:round/>
            <a:headEnd/>
            <a:tailEnd/>
          </a:ln>
        </p:spPr>
        <p:txBody>
          <a:bodyPr wrap="none" lIns="0" tIns="0" rIns="0" bIns="0" anchor="ctr"/>
          <a:lstStyle/>
          <a:p>
            <a:pPr algn="ctr">
              <a:defRPr/>
            </a:pPr>
            <a:r>
              <a:rPr lang="el-GR" altLang="en-US" sz="36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3600" baseline="-25000" dirty="0" smtClean="0">
                <a:latin typeface="Cambria Math" panose="02040503050406030204" pitchFamily="18" charset="0"/>
                <a:ea typeface="Cambria Math" panose="02040503050406030204" pitchFamily="18" charset="0"/>
                <a:cs typeface="Arial Unicode MS" panose="020B0604020202020204" pitchFamily="34" charset="-128"/>
              </a:rPr>
              <a:t>2</a:t>
            </a:r>
            <a:endParaRPr lang="en-US" sz="3600" baseline="-25000" dirty="0">
              <a:latin typeface="Times New Roman" pitchFamily="18" charset="0"/>
              <a:cs typeface="Times New Roman" pitchFamily="18" charset="0"/>
            </a:endParaRPr>
          </a:p>
        </p:txBody>
      </p:sp>
      <p:sp>
        <p:nvSpPr>
          <p:cNvPr id="28" name="Oval 11"/>
          <p:cNvSpPr>
            <a:spLocks noChangeArrowheads="1"/>
          </p:cNvSpPr>
          <p:nvPr/>
        </p:nvSpPr>
        <p:spPr bwMode="auto">
          <a:xfrm>
            <a:off x="9002764" y="2997612"/>
            <a:ext cx="693596" cy="510115"/>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l-GR" altLang="en-US" sz="3600" dirty="0" smtClean="0">
                <a:latin typeface="Cambria Math" panose="02040503050406030204" pitchFamily="18" charset="0"/>
                <a:ea typeface="Cambria Math" panose="02040503050406030204" pitchFamily="18" charset="0"/>
                <a:cs typeface="Arial Unicode MS" panose="020B0604020202020204" pitchFamily="34" charset="-128"/>
              </a:rPr>
              <a:t>Φ</a:t>
            </a:r>
            <a:r>
              <a:rPr lang="en-US" altLang="en-US" sz="3600" baseline="-25000" dirty="0" smtClean="0">
                <a:latin typeface="Cambria Math" panose="02040503050406030204" pitchFamily="18" charset="0"/>
                <a:ea typeface="Cambria Math" panose="02040503050406030204" pitchFamily="18" charset="0"/>
                <a:cs typeface="Arial Unicode MS" panose="020B0604020202020204" pitchFamily="34" charset="-128"/>
              </a:rPr>
              <a:t>3</a:t>
            </a:r>
            <a:endParaRPr lang="en-US" sz="3600" baseline="-25000" dirty="0">
              <a:latin typeface="Times New Roman" pitchFamily="18" charset="0"/>
              <a:cs typeface="Times New Roman" pitchFamily="18" charset="0"/>
            </a:endParaRPr>
          </a:p>
        </p:txBody>
      </p:sp>
      <p:cxnSp>
        <p:nvCxnSpPr>
          <p:cNvPr id="35" name="AutoShape 48"/>
          <p:cNvCxnSpPr>
            <a:cxnSpLocks noChangeShapeType="1"/>
            <a:stCxn id="7" idx="7"/>
            <a:endCxn id="8" idx="2"/>
          </p:cNvCxnSpPr>
          <p:nvPr/>
        </p:nvCxnSpPr>
        <p:spPr bwMode="auto">
          <a:xfrm flipV="1">
            <a:off x="6678175" y="2004043"/>
            <a:ext cx="1238014" cy="312346"/>
          </a:xfrm>
          <a:prstGeom prst="straightConnector1">
            <a:avLst/>
          </a:prstGeom>
          <a:noFill/>
          <a:ln w="50800">
            <a:solidFill>
              <a:schemeClr val="tx1">
                <a:lumMod val="85000"/>
                <a:lumOff val="15000"/>
              </a:schemeClr>
            </a:solidFill>
            <a:round/>
            <a:headEnd/>
            <a:tailEnd type="stealth" w="lg" len="lg"/>
          </a:ln>
        </p:spPr>
      </p:cxnSp>
      <p:cxnSp>
        <p:nvCxnSpPr>
          <p:cNvPr id="43" name="AutoShape 48"/>
          <p:cNvCxnSpPr>
            <a:cxnSpLocks noChangeShapeType="1"/>
            <a:stCxn id="8" idx="4"/>
            <a:endCxn id="28" idx="1"/>
          </p:cNvCxnSpPr>
          <p:nvPr/>
        </p:nvCxnSpPr>
        <p:spPr bwMode="auto">
          <a:xfrm>
            <a:off x="8262987" y="2259100"/>
            <a:ext cx="841352" cy="813217"/>
          </a:xfrm>
          <a:prstGeom prst="straightConnector1">
            <a:avLst/>
          </a:prstGeom>
          <a:noFill/>
          <a:ln w="50800">
            <a:solidFill>
              <a:schemeClr val="tx1">
                <a:lumMod val="85000"/>
                <a:lumOff val="15000"/>
              </a:schemeClr>
            </a:solidFill>
            <a:round/>
            <a:headEnd/>
            <a:tailEnd type="stealth" w="lg" len="lg"/>
          </a:ln>
        </p:spPr>
      </p:cxnSp>
      <p:cxnSp>
        <p:nvCxnSpPr>
          <p:cNvPr id="60" name="AutoShape 48"/>
          <p:cNvCxnSpPr>
            <a:cxnSpLocks noChangeShapeType="1"/>
            <a:stCxn id="13" idx="6"/>
            <a:endCxn id="9" idx="2"/>
          </p:cNvCxnSpPr>
          <p:nvPr/>
        </p:nvCxnSpPr>
        <p:spPr bwMode="auto">
          <a:xfrm flipV="1">
            <a:off x="8796409" y="3837946"/>
            <a:ext cx="2303391" cy="582716"/>
          </a:xfrm>
          <a:prstGeom prst="straightConnector1">
            <a:avLst/>
          </a:prstGeom>
          <a:noFill/>
          <a:ln w="50800">
            <a:solidFill>
              <a:schemeClr val="tx1">
                <a:lumMod val="85000"/>
                <a:lumOff val="15000"/>
              </a:schemeClr>
            </a:solidFill>
            <a:round/>
            <a:headEnd/>
            <a:tailEnd type="stealth" w="lg" len="lg"/>
          </a:ln>
        </p:spPr>
      </p:cxnSp>
      <p:cxnSp>
        <p:nvCxnSpPr>
          <p:cNvPr id="66" name="AutoShape 48"/>
          <p:cNvCxnSpPr>
            <a:cxnSpLocks noChangeShapeType="1"/>
            <a:stCxn id="13" idx="0"/>
            <a:endCxn id="28" idx="3"/>
          </p:cNvCxnSpPr>
          <p:nvPr/>
        </p:nvCxnSpPr>
        <p:spPr bwMode="auto">
          <a:xfrm flipV="1">
            <a:off x="8449611" y="3433022"/>
            <a:ext cx="654728" cy="732582"/>
          </a:xfrm>
          <a:prstGeom prst="straightConnector1">
            <a:avLst/>
          </a:prstGeom>
          <a:noFill/>
          <a:ln w="50800">
            <a:solidFill>
              <a:schemeClr val="tx1">
                <a:lumMod val="85000"/>
                <a:lumOff val="15000"/>
              </a:schemeClr>
            </a:solidFill>
            <a:round/>
            <a:headEnd/>
            <a:tailEnd type="stealth" w="lg" len="lg"/>
          </a:ln>
        </p:spPr>
      </p:cxnSp>
      <p:cxnSp>
        <p:nvCxnSpPr>
          <p:cNvPr id="71" name="AutoShape 48"/>
          <p:cNvCxnSpPr>
            <a:cxnSpLocks noChangeShapeType="1"/>
            <a:stCxn id="28" idx="6"/>
            <a:endCxn id="9" idx="1"/>
          </p:cNvCxnSpPr>
          <p:nvPr/>
        </p:nvCxnSpPr>
        <p:spPr bwMode="auto">
          <a:xfrm>
            <a:off x="9696360" y="3252670"/>
            <a:ext cx="1522860" cy="418027"/>
          </a:xfrm>
          <a:prstGeom prst="straightConnector1">
            <a:avLst/>
          </a:prstGeom>
          <a:noFill/>
          <a:ln w="50800">
            <a:solidFill>
              <a:schemeClr val="tx1">
                <a:lumMod val="85000"/>
                <a:lumOff val="15000"/>
              </a:schemeClr>
            </a:solidFill>
            <a:round/>
            <a:headEnd/>
            <a:tailEnd type="stealth" w="lg" len="lg"/>
          </a:ln>
        </p:spPr>
      </p:cxnSp>
      <p:sp>
        <p:nvSpPr>
          <p:cNvPr id="74" name="Oval 73"/>
          <p:cNvSpPr/>
          <p:nvPr/>
        </p:nvSpPr>
        <p:spPr>
          <a:xfrm>
            <a:off x="9373226" y="2346263"/>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6</a:t>
            </a:r>
            <a:endParaRPr lang="en-US" sz="2800" baseline="-25000" dirty="0">
              <a:solidFill>
                <a:srgbClr val="7030A0"/>
              </a:solidFill>
            </a:endParaRPr>
          </a:p>
        </p:txBody>
      </p:sp>
      <p:sp>
        <p:nvSpPr>
          <p:cNvPr id="75" name="Oval 74"/>
          <p:cNvSpPr/>
          <p:nvPr/>
        </p:nvSpPr>
        <p:spPr>
          <a:xfrm>
            <a:off x="9588782" y="3971124"/>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7</a:t>
            </a:r>
            <a:endParaRPr lang="en-US" sz="2800" baseline="-25000" dirty="0">
              <a:solidFill>
                <a:srgbClr val="7030A0"/>
              </a:solidFill>
            </a:endParaRPr>
          </a:p>
        </p:txBody>
      </p:sp>
      <p:sp>
        <p:nvSpPr>
          <p:cNvPr id="76" name="Oval 75"/>
          <p:cNvSpPr/>
          <p:nvPr/>
        </p:nvSpPr>
        <p:spPr>
          <a:xfrm>
            <a:off x="10043158" y="3149587"/>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8</a:t>
            </a:r>
            <a:endParaRPr lang="en-US" sz="2800" baseline="-25000" dirty="0">
              <a:solidFill>
                <a:srgbClr val="7030A0"/>
              </a:solidFill>
            </a:endParaRPr>
          </a:p>
        </p:txBody>
      </p:sp>
      <p:sp>
        <p:nvSpPr>
          <p:cNvPr id="77" name="Oval 76"/>
          <p:cNvSpPr/>
          <p:nvPr/>
        </p:nvSpPr>
        <p:spPr>
          <a:xfrm>
            <a:off x="8510139" y="3673190"/>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5</a:t>
            </a:r>
            <a:endParaRPr lang="en-US" sz="2800" baseline="-25000" dirty="0">
              <a:solidFill>
                <a:srgbClr val="7030A0"/>
              </a:solidFill>
            </a:endParaRPr>
          </a:p>
        </p:txBody>
      </p:sp>
      <p:sp>
        <p:nvSpPr>
          <p:cNvPr id="78" name="Oval 77"/>
          <p:cNvSpPr/>
          <p:nvPr/>
        </p:nvSpPr>
        <p:spPr>
          <a:xfrm>
            <a:off x="7839079" y="2874466"/>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3</a:t>
            </a:r>
            <a:endParaRPr lang="en-US" sz="2800" baseline="-25000" dirty="0">
              <a:solidFill>
                <a:srgbClr val="7030A0"/>
              </a:solidFill>
            </a:endParaRPr>
          </a:p>
        </p:txBody>
      </p:sp>
      <p:sp>
        <p:nvSpPr>
          <p:cNvPr id="79" name="Oval 78"/>
          <p:cNvSpPr/>
          <p:nvPr/>
        </p:nvSpPr>
        <p:spPr>
          <a:xfrm>
            <a:off x="6907143" y="1965222"/>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1</a:t>
            </a:r>
            <a:endParaRPr lang="en-US" sz="2800" baseline="-25000" dirty="0">
              <a:solidFill>
                <a:srgbClr val="7030A0"/>
              </a:solidFill>
            </a:endParaRPr>
          </a:p>
        </p:txBody>
      </p:sp>
      <p:sp>
        <p:nvSpPr>
          <p:cNvPr id="80" name="Oval 79"/>
          <p:cNvSpPr/>
          <p:nvPr/>
        </p:nvSpPr>
        <p:spPr>
          <a:xfrm>
            <a:off x="6984127" y="3289559"/>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2</a:t>
            </a:r>
            <a:endParaRPr lang="en-US" sz="2800" baseline="-25000" dirty="0">
              <a:solidFill>
                <a:srgbClr val="7030A0"/>
              </a:solidFill>
            </a:endParaRPr>
          </a:p>
        </p:txBody>
      </p:sp>
      <p:sp>
        <p:nvSpPr>
          <p:cNvPr id="81" name="Oval 80"/>
          <p:cNvSpPr/>
          <p:nvPr/>
        </p:nvSpPr>
        <p:spPr>
          <a:xfrm>
            <a:off x="8286651" y="2352496"/>
            <a:ext cx="646268" cy="438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l-GR" altLang="en-US" sz="28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π</a:t>
            </a:r>
            <a:r>
              <a:rPr lang="en-US" altLang="en-US" sz="2800" baseline="-25000" dirty="0" smtClean="0">
                <a:solidFill>
                  <a:srgbClr val="7030A0"/>
                </a:solidFill>
                <a:latin typeface="Cambria Math" panose="02040503050406030204" pitchFamily="18" charset="0"/>
                <a:ea typeface="Cambria Math" panose="02040503050406030204" pitchFamily="18" charset="0"/>
                <a:cs typeface="Arial Unicode MS" panose="020B0604020202020204" pitchFamily="34" charset="-128"/>
              </a:rPr>
              <a:t>4</a:t>
            </a:r>
            <a:endParaRPr lang="en-US" sz="2800" baseline="-25000" dirty="0">
              <a:solidFill>
                <a:srgbClr val="7030A0"/>
              </a:solidFill>
            </a:endParaRPr>
          </a:p>
        </p:txBody>
      </p:sp>
    </p:spTree>
    <p:extLst>
      <p:ext uri="{BB962C8B-B14F-4D97-AF65-F5344CB8AC3E}">
        <p14:creationId xmlns:p14="http://schemas.microsoft.com/office/powerpoint/2010/main" val="168243195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0976" y="7454"/>
            <a:ext cx="5769634" cy="654170"/>
          </a:xfrm>
          <a:noFill/>
          <a:ln/>
        </p:spPr>
        <p:txBody>
          <a:bodyPr>
            <a:normAutofit fontScale="90000"/>
          </a:bodyPr>
          <a:lstStyle/>
          <a:p>
            <a:r>
              <a:rPr lang="en-US" altLang="en-US" sz="3600" dirty="0" smtClean="0"/>
              <a:t>Origins of the Bayesian Networks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73303" y="6351659"/>
            <a:ext cx="97870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a:t>Pearl, J. (1986). Fusion, propagation, and structuring in belief networks. </a:t>
            </a:r>
            <a:r>
              <a:rPr lang="en-US" sz="1000" i="1" dirty="0"/>
              <a:t>Artificial intelligence, 29(3), 241-288. </a:t>
            </a:r>
            <a:r>
              <a:rPr lang="en-US" sz="1000" i="1" dirty="0" err="1"/>
              <a:t>doi:http</a:t>
            </a:r>
            <a:r>
              <a:rPr lang="en-US" sz="1000" i="1" dirty="0"/>
              <a:t>://dx.doi.org/10.1016/0004-3702(86)90072-X</a:t>
            </a:r>
          </a:p>
        </p:txBody>
      </p:sp>
      <p:sp>
        <p:nvSpPr>
          <p:cNvPr id="14" name="Rectangle 17"/>
          <p:cNvSpPr>
            <a:spLocks noChangeArrowheads="1"/>
          </p:cNvSpPr>
          <p:nvPr/>
        </p:nvSpPr>
        <p:spPr bwMode="auto">
          <a:xfrm>
            <a:off x="6941628" y="3690424"/>
            <a:ext cx="5237770" cy="181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800" dirty="0"/>
              <a:t>FIG. 1. A typical Bayesian network representing the </a:t>
            </a:r>
            <a:r>
              <a:rPr lang="en-US" sz="2800" dirty="0" smtClean="0"/>
              <a:t>distribution</a:t>
            </a:r>
          </a:p>
          <a:p>
            <a:r>
              <a:rPr lang="en-US" sz="2800" dirty="0" smtClean="0"/>
              <a:t>P(x</a:t>
            </a:r>
            <a:r>
              <a:rPr lang="en-US" sz="2800" baseline="-25000" dirty="0" smtClean="0"/>
              <a:t>1</a:t>
            </a:r>
            <a:r>
              <a:rPr lang="en-US" sz="2800" dirty="0"/>
              <a:t>… x</a:t>
            </a:r>
            <a:r>
              <a:rPr lang="en-US" sz="2800" baseline="-25000" dirty="0"/>
              <a:t>6</a:t>
            </a:r>
            <a:r>
              <a:rPr lang="en-US" sz="2800" dirty="0"/>
              <a:t>) </a:t>
            </a:r>
            <a:r>
              <a:rPr lang="en-US" sz="2800" dirty="0" smtClean="0"/>
              <a:t>= </a:t>
            </a:r>
            <a:r>
              <a:rPr lang="en-US" sz="2800" dirty="0"/>
              <a:t>P(x</a:t>
            </a:r>
            <a:r>
              <a:rPr lang="en-US" sz="2800" baseline="-25000" dirty="0"/>
              <a:t>6</a:t>
            </a:r>
            <a:r>
              <a:rPr lang="en-US" sz="2800" dirty="0"/>
              <a:t>|x</a:t>
            </a:r>
            <a:r>
              <a:rPr lang="en-US" sz="2800" baseline="-25000" dirty="0"/>
              <a:t>5</a:t>
            </a:r>
            <a:r>
              <a:rPr lang="en-US" sz="2800" dirty="0"/>
              <a:t>) · </a:t>
            </a:r>
            <a:r>
              <a:rPr lang="en-US" sz="2800" dirty="0" smtClean="0"/>
              <a:t>P(x</a:t>
            </a:r>
            <a:r>
              <a:rPr lang="en-US" sz="2800" baseline="-25000" dirty="0" smtClean="0"/>
              <a:t>5</a:t>
            </a:r>
            <a:r>
              <a:rPr lang="en-US" sz="2800" dirty="0" smtClean="0"/>
              <a:t>|x</a:t>
            </a:r>
            <a:r>
              <a:rPr lang="en-US" sz="2800" baseline="-25000" dirty="0" smtClean="0"/>
              <a:t>2</a:t>
            </a:r>
            <a:r>
              <a:rPr lang="en-US" sz="2800" dirty="0"/>
              <a:t>, x</a:t>
            </a:r>
            <a:r>
              <a:rPr lang="en-US" sz="2800" baseline="-25000" dirty="0"/>
              <a:t>3</a:t>
            </a:r>
            <a:r>
              <a:rPr lang="en-US" sz="2800" dirty="0"/>
              <a:t>) · P(x</a:t>
            </a:r>
            <a:r>
              <a:rPr lang="en-US" sz="2800" baseline="-25000" dirty="0"/>
              <a:t>4</a:t>
            </a:r>
            <a:r>
              <a:rPr lang="en-US" sz="2800" dirty="0"/>
              <a:t>|x</a:t>
            </a:r>
            <a:r>
              <a:rPr lang="en-US" sz="2800" baseline="-25000" dirty="0"/>
              <a:t>1</a:t>
            </a:r>
            <a:r>
              <a:rPr lang="en-US" sz="2800" dirty="0"/>
              <a:t>, x</a:t>
            </a:r>
            <a:r>
              <a:rPr lang="en-US" sz="2800" baseline="-25000" dirty="0"/>
              <a:t>2</a:t>
            </a:r>
            <a:r>
              <a:rPr lang="en-US" sz="2800" dirty="0"/>
              <a:t>) P(x</a:t>
            </a:r>
            <a:r>
              <a:rPr lang="en-US" sz="2800" baseline="-25000" dirty="0"/>
              <a:t>3</a:t>
            </a:r>
            <a:r>
              <a:rPr lang="en-US" sz="2800" dirty="0"/>
              <a:t>|x</a:t>
            </a:r>
            <a:r>
              <a:rPr lang="en-US" sz="2800" baseline="-25000" dirty="0"/>
              <a:t>1</a:t>
            </a:r>
            <a:r>
              <a:rPr lang="en-US" sz="2800" dirty="0"/>
              <a:t>) · P(x</a:t>
            </a:r>
            <a:r>
              <a:rPr lang="en-US" sz="2800" baseline="-25000" dirty="0"/>
              <a:t>2</a:t>
            </a:r>
            <a:r>
              <a:rPr lang="en-US" sz="2800" dirty="0"/>
              <a:t>|x</a:t>
            </a:r>
            <a:r>
              <a:rPr lang="en-US" sz="2800" baseline="-25000" dirty="0"/>
              <a:t>1</a:t>
            </a:r>
            <a:r>
              <a:rPr lang="en-US" sz="2800" dirty="0"/>
              <a:t>) · P(x</a:t>
            </a:r>
            <a:r>
              <a:rPr lang="en-US" sz="2800" baseline="-25000" dirty="0"/>
              <a:t>1</a:t>
            </a:r>
            <a:r>
              <a:rPr lang="en-US" sz="2800" dirty="0"/>
              <a:t>)</a:t>
            </a:r>
            <a:endParaRPr lang="en-US" altLang="en-US" sz="2800" dirty="0">
              <a:latin typeface="Cambria Math" panose="02040503050406030204" pitchFamily="18" charset="0"/>
              <a:ea typeface="Cambria Math" panose="02040503050406030204" pitchFamily="18" charset="0"/>
            </a:endParaRPr>
          </a:p>
        </p:txBody>
      </p:sp>
      <p:pic>
        <p:nvPicPr>
          <p:cNvPr id="20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7524" y="179625"/>
            <a:ext cx="4025979" cy="24228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0" y="548580"/>
            <a:ext cx="702379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Probabilistic formulae of this kind are shorthand notation for the statement that for any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instantiation i of the variables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 . .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the probability of the joint event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i ) &amp;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&amp;... &amp;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is equal to the product of the probabilities of the corresponding conditional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events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if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if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&amp; x</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 . . . . For this expansion to be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valid, we must require that P(E)&gt; 0 for all conditioning events E.” </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 for example, the distribution corresponding to the graph of Fig. 1 can be written </a:t>
            </a:r>
            <a:r>
              <a:rPr kumimoji="0" lang="en-US" altLang="en-US" sz="2400" b="0" i="0" u="none"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by inspection</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p>
          <a:p>
            <a:pPr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P(x</a:t>
            </a:r>
            <a:r>
              <a:rPr kumimoji="0" lang="en-US" altLang="en-US" sz="2400" b="0" i="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smtClean="0">
                <a:ln>
                  <a:noFill/>
                </a:ln>
                <a:solidFill>
                  <a:schemeClr val="tx1"/>
                </a:solidFill>
                <a:effectLst/>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(Pearl 1986):244-5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3999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0976" y="7454"/>
            <a:ext cx="5769634" cy="654170"/>
          </a:xfrm>
          <a:noFill/>
          <a:ln/>
        </p:spPr>
        <p:txBody>
          <a:bodyPr>
            <a:normAutofit/>
          </a:bodyPr>
          <a:lstStyle/>
          <a:p>
            <a:r>
              <a:rPr lang="en-US" altLang="en-US" sz="3600" dirty="0" smtClean="0"/>
              <a:t>Modern Bayesian Networks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73303" y="6351659"/>
            <a:ext cx="122653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smtClean="0"/>
              <a:t>1. </a:t>
            </a:r>
            <a:r>
              <a:rPr lang="en-US" sz="1000" dirty="0" err="1" smtClean="0"/>
              <a:t>Spiegelhalter</a:t>
            </a:r>
            <a:r>
              <a:rPr lang="en-US" sz="1000" dirty="0"/>
              <a:t>, D. J., &amp; </a:t>
            </a:r>
            <a:r>
              <a:rPr lang="en-US" sz="1000" dirty="0" err="1"/>
              <a:t>Lauritzen</a:t>
            </a:r>
            <a:r>
              <a:rPr lang="en-US" sz="1000" dirty="0"/>
              <a:t>, S. L. (1988). Statistical reasoning and learning in knowledge-bases represented as causal networks </a:t>
            </a:r>
            <a:r>
              <a:rPr lang="en-US" sz="1000" i="1" dirty="0"/>
              <a:t>Expert Systems and Decision Support in Medicine (pp. 105-112): Springer.</a:t>
            </a:r>
          </a:p>
        </p:txBody>
      </p:sp>
      <p:sp>
        <p:nvSpPr>
          <p:cNvPr id="6"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5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1925" y="4588105"/>
            <a:ext cx="1870075" cy="20097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156614" y="618823"/>
            <a:ext cx="1191145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words, the qualitative statistical dependencies shown in this small Bayesian network can be described as follows: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A recent trip to Asia (A) increases the chances of tuberculosis (T).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Smoking (S) is a risk factor for both lung cancer (L) and bronchitis (B).</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 The presence of either € tuberculosis or lung cancer can be detected by an X-ray result, but the X-ray alone cannot distinguish between them.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Dyspnoea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(D) (shortness of breath) may be caused by bronchitis (B), or either € tuberculosis or lung cancer.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Each node represents a variable that can be in a discrete number of possible states. We write x</a:t>
            </a:r>
            <a:r>
              <a:rPr kumimoji="0" lang="en-US" altLang="en-US" sz="1600" b="0" i="0" u="none" strike="noStrike" cap="none" normalizeH="0" baseline="-3000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for the variable representing the different possible states of the node i. In addition to the qualitative dependencies described by the Bayesian network graph, there are quantitative statistical relationships that we assign to each arrow in the graph. Associated with each arrow is a conditional probability: for example, we write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for the conditional probability of a patient having lung cancer given that he does or does not smoke. For this link, we say that the S node is the ‘parent’ of the L node because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is conditionally dependent on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Some nodes like the D node might have more than one parent; thus we write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for the conditional probability of having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dyspnoea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Yedidia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Freeman et al. 2003):6</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 1 The fictional “Asia” Bayesian network, taken from (</a:t>
            </a:r>
            <a:r>
              <a:rPr kumimoji="0" lang="en-US" altLang="en-US" sz="1600" b="0" i="1"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Lauritzen</a:t>
            </a:r>
            <a:r>
              <a:rPr kumimoji="0" lang="en-US" altLang="en-US" sz="16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a:t>
            </a:r>
            <a:r>
              <a:rPr kumimoji="0" lang="en-US" altLang="en-US" sz="1600" b="0" i="1"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Spiegelhalter</a:t>
            </a:r>
            <a:r>
              <a:rPr kumimoji="0" lang="en-US" altLang="en-US" sz="16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1988)</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over-all probability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p([x]) = p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that the patient has some combination of symptoms, test results, and diseases is just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product of all probabilities of the parent nodes and all the conditional probabilities’: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p([x])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 p(</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|x</a:t>
            </a:r>
            <a:r>
              <a:rPr kumimoji="0" lang="en-US" altLang="en-US" sz="1600" b="0" i="0" u="none" strike="noStrike" cap="none" normalizeH="0" baseline="-30000" dirty="0" err="1"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t>
            </a: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p. 6)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39761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45518" y="-91597"/>
            <a:ext cx="8210184" cy="6858000"/>
          </a:xfrm>
          <a:prstGeom prst="rect">
            <a:avLst/>
          </a:prstGeom>
        </p:spPr>
      </p:pic>
      <p:sp>
        <p:nvSpPr>
          <p:cNvPr id="9218" name="Rectangle 2"/>
          <p:cNvSpPr>
            <a:spLocks noGrp="1" noChangeArrowheads="1"/>
          </p:cNvSpPr>
          <p:nvPr>
            <p:ph type="title"/>
          </p:nvPr>
        </p:nvSpPr>
        <p:spPr>
          <a:xfrm>
            <a:off x="704812" y="0"/>
            <a:ext cx="5769634" cy="654170"/>
          </a:xfrm>
          <a:noFill/>
          <a:ln/>
        </p:spPr>
        <p:txBody>
          <a:bodyPr>
            <a:normAutofit fontScale="90000"/>
          </a:bodyPr>
          <a:lstStyle/>
          <a:p>
            <a:r>
              <a:rPr lang="en-US" altLang="en-US" sz="3600" dirty="0" smtClean="0"/>
              <a:t>Origins of the Bayesian Networks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0" y="5557840"/>
            <a:ext cx="34997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dirty="0" err="1"/>
              <a:t>Spiegelhalter</a:t>
            </a:r>
            <a:r>
              <a:rPr lang="en-US" sz="1000" dirty="0"/>
              <a:t>, D. J., &amp; </a:t>
            </a:r>
            <a:r>
              <a:rPr lang="en-US" sz="1000" dirty="0" err="1"/>
              <a:t>Lauritzen</a:t>
            </a:r>
            <a:r>
              <a:rPr lang="en-US" sz="1000" dirty="0"/>
              <a:t>, S. L. (1988</a:t>
            </a:r>
            <a:r>
              <a:rPr lang="en-US" sz="1000" dirty="0">
                <a:hlinkClick r:id="rId4"/>
              </a:rPr>
              <a:t>). Statistical reasoning and learning in knowledge-bases represented as causal networks </a:t>
            </a:r>
            <a:r>
              <a:rPr lang="en-US" sz="1000" i="1" dirty="0"/>
              <a:t>Expert Systems and Decision Support in Medicine (pp. 105-112): Springer.</a:t>
            </a:r>
          </a:p>
        </p:txBody>
      </p:sp>
      <p:sp>
        <p:nvSpPr>
          <p:cNvPr id="9" name="Rectangle 9"/>
          <p:cNvSpPr>
            <a:spLocks noChangeArrowheads="1"/>
          </p:cNvSpPr>
          <p:nvPr/>
        </p:nvSpPr>
        <p:spPr bwMode="auto">
          <a:xfrm>
            <a:off x="56805" y="933509"/>
            <a:ext cx="3888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Figure 1 shows an example of such a diagram, derived from a prototype </a:t>
            </a:r>
            <a:r>
              <a:rPr lang="en-US" sz="2400" dirty="0" smtClean="0"/>
              <a:t>system</a:t>
            </a:r>
            <a:r>
              <a:rPr lang="en-US" sz="2400" dirty="0"/>
              <a:t> </a:t>
            </a:r>
            <a:r>
              <a:rPr lang="en-US" sz="2400" dirty="0" smtClean="0"/>
              <a:t>MUNIN </a:t>
            </a:r>
            <a:r>
              <a:rPr lang="en-US" sz="2400" dirty="0"/>
              <a:t>which forms part of a collaborative ESPRIT project to build an advisor </a:t>
            </a:r>
            <a:r>
              <a:rPr lang="en-US" sz="2400" dirty="0" smtClean="0"/>
              <a:t>in electromyography </a:t>
            </a:r>
            <a:r>
              <a:rPr lang="en-US" sz="2400" dirty="0"/>
              <a:t>(EMG).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82342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4811" y="996716"/>
            <a:ext cx="10450286" cy="5712491"/>
          </a:xfrm>
          <a:prstGeom prst="rect">
            <a:avLst/>
          </a:prstGeom>
        </p:spPr>
      </p:pic>
      <p:sp>
        <p:nvSpPr>
          <p:cNvPr id="9218" name="Rectangle 2"/>
          <p:cNvSpPr>
            <a:spLocks noGrp="1" noChangeArrowheads="1"/>
          </p:cNvSpPr>
          <p:nvPr>
            <p:ph type="title"/>
          </p:nvPr>
        </p:nvSpPr>
        <p:spPr>
          <a:xfrm>
            <a:off x="704811" y="0"/>
            <a:ext cx="7775997" cy="633046"/>
          </a:xfrm>
          <a:noFill/>
          <a:ln/>
        </p:spPr>
        <p:txBody>
          <a:bodyPr>
            <a:normAutofit/>
          </a:bodyPr>
          <a:lstStyle/>
          <a:p>
            <a:r>
              <a:rPr lang="en-US" altLang="en-US" sz="3600" dirty="0" smtClean="0"/>
              <a:t>Not unlike the </a:t>
            </a:r>
            <a:r>
              <a:rPr lang="en-US" altLang="en-US" sz="3600" dirty="0" err="1" smtClean="0"/>
              <a:t>BayesiaLab</a:t>
            </a:r>
            <a:r>
              <a:rPr lang="en-US" altLang="en-US" sz="3600" dirty="0" smtClean="0"/>
              <a:t> interface! </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167337" y="79048"/>
            <a:ext cx="1121744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kumimoji="0" lang="en-US" altLang="en-US" sz="2400" b="0" i="0" u="none" strike="noStrike" cap="none" normalizeH="0" baseline="0" dirty="0">
              <a:ln>
                <a:noFill/>
              </a:ln>
              <a:solidFill>
                <a:schemeClr val="tx1"/>
              </a:solidFill>
              <a:effectLst/>
              <a:latin typeface="Arial" panose="020B0604020202020204" pitchFamily="34" charset="0"/>
            </a:endParaRPr>
          </a:p>
          <a:p>
            <a:r>
              <a:rPr lang="en-US" sz="2400" b="1" dirty="0">
                <a:hlinkClick r:id="rId4"/>
              </a:rPr>
              <a:t>Bayesian Networks for Health Economics and Public Policy </a:t>
            </a:r>
            <a:r>
              <a:rPr lang="en-US" sz="2400" b="1" dirty="0" smtClean="0">
                <a:hlinkClick r:id="rId4"/>
              </a:rPr>
              <a:t>Research</a:t>
            </a:r>
            <a:r>
              <a:rPr lang="en-US" sz="2400" b="1" dirty="0" smtClean="0"/>
              <a:t> slide 139 </a:t>
            </a:r>
            <a:endParaRPr lang="en-US" sz="2400" b="1" dirty="0"/>
          </a:p>
          <a:p>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6889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615217" y="169897"/>
            <a:ext cx="1092675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i="1" dirty="0" err="1" smtClean="0"/>
              <a:t>Promisory</a:t>
            </a:r>
            <a:r>
              <a:rPr lang="en-US" sz="2400" i="1" dirty="0" smtClean="0"/>
              <a:t> note:</a:t>
            </a:r>
          </a:p>
          <a:p>
            <a:r>
              <a:rPr lang="en-US" sz="2400" dirty="0" smtClean="0"/>
              <a:t>I will add open source R code in </a:t>
            </a:r>
            <a:r>
              <a:rPr lang="en-US" sz="2400" i="1" dirty="0" err="1" smtClean="0"/>
              <a:t>daggity</a:t>
            </a:r>
            <a:r>
              <a:rPr lang="en-US" sz="2400" dirty="0" smtClean="0"/>
              <a:t> and </a:t>
            </a:r>
            <a:r>
              <a:rPr lang="en-US" sz="2400" i="1" dirty="0" err="1" smtClean="0"/>
              <a:t>lavaan</a:t>
            </a:r>
            <a:r>
              <a:rPr lang="en-US" sz="2400" dirty="0" smtClean="0"/>
              <a:t> </a:t>
            </a:r>
            <a:r>
              <a:rPr lang="en-US" sz="2400" dirty="0">
                <a:solidFill>
                  <a:srgbClr val="7030A0"/>
                </a:solidFill>
              </a:rPr>
              <a:t>and </a:t>
            </a:r>
            <a:r>
              <a:rPr lang="en-US" sz="2400" i="1" dirty="0" smtClean="0">
                <a:solidFill>
                  <a:srgbClr val="7030A0"/>
                </a:solidFill>
              </a:rPr>
              <a:t>Onyx</a:t>
            </a:r>
            <a:r>
              <a:rPr lang="en-US" sz="2400" dirty="0" smtClean="0">
                <a:solidFill>
                  <a:srgbClr val="7030A0"/>
                </a:solidFill>
              </a:rPr>
              <a:t> </a:t>
            </a:r>
            <a:r>
              <a:rPr lang="en-US" sz="2400" dirty="0" smtClean="0"/>
              <a:t>to give practical (and testable) meaning to theoretical causal models behind common statistical analyses (as shown in </a:t>
            </a:r>
            <a:r>
              <a:rPr lang="en-US" sz="2400" dirty="0" err="1" smtClean="0"/>
              <a:t>Jaccard</a:t>
            </a:r>
            <a:r>
              <a:rPr lang="en-US" sz="2400" dirty="0" smtClean="0"/>
              <a:t> &amp; Jacoby, 2009: 1.i. Appendix</a:t>
            </a:r>
            <a:r>
              <a:rPr lang="en-US" sz="2400" b="1" dirty="0" smtClean="0"/>
              <a:t>)</a:t>
            </a:r>
            <a:r>
              <a:rPr lang="en-US" sz="2400" dirty="0" smtClean="0"/>
              <a:t>: </a:t>
            </a:r>
            <a:r>
              <a:rPr lang="en-US" sz="2400" b="1" dirty="0" smtClean="0">
                <a:solidFill>
                  <a:srgbClr val="00B050"/>
                </a:solidFill>
              </a:rPr>
              <a:t>t-test</a:t>
            </a:r>
            <a:r>
              <a:rPr lang="en-US" sz="2400" dirty="0" smtClean="0"/>
              <a:t>; </a:t>
            </a:r>
            <a:r>
              <a:rPr lang="en-US" sz="2400" dirty="0" smtClean="0"/>
              <a:t>[ANOVA</a:t>
            </a:r>
            <a:r>
              <a:rPr lang="en-US" sz="2400" dirty="0" smtClean="0"/>
              <a:t>; Pearson chi-square</a:t>
            </a:r>
            <a:r>
              <a:rPr lang="en-US" sz="2400" dirty="0" smtClean="0"/>
              <a:t>;] </a:t>
            </a:r>
            <a:r>
              <a:rPr lang="en-US" sz="2400" b="1" dirty="0" smtClean="0">
                <a:solidFill>
                  <a:srgbClr val="00B050"/>
                </a:solidFill>
              </a:rPr>
              <a:t>regression</a:t>
            </a:r>
            <a:r>
              <a:rPr lang="en-US" sz="2400" smtClean="0"/>
              <a:t>; </a:t>
            </a:r>
            <a:r>
              <a:rPr lang="en-US" sz="2400" b="1" smtClean="0">
                <a:solidFill>
                  <a:srgbClr val="00B050"/>
                </a:solidFill>
              </a:rPr>
              <a:t>mediation; </a:t>
            </a:r>
            <a:r>
              <a:rPr lang="en-US" sz="2400" smtClean="0"/>
              <a:t>[causal </a:t>
            </a:r>
            <a:r>
              <a:rPr lang="en-US" sz="2400" dirty="0" smtClean="0"/>
              <a:t>mediation, and </a:t>
            </a:r>
            <a:r>
              <a:rPr lang="en-US" sz="2400" dirty="0" smtClean="0"/>
              <a:t>more. </a:t>
            </a:r>
            <a:r>
              <a:rPr lang="en-US" sz="2400" dirty="0" smtClean="0"/>
              <a:t>We will tackle also how and where to ‘add time’ in causal </a:t>
            </a:r>
            <a:r>
              <a:rPr lang="en-US" sz="2400" dirty="0" smtClean="0"/>
              <a:t>models]. </a:t>
            </a:r>
            <a:endParaRPr lang="en-US" sz="2400" dirty="0" smtClean="0"/>
          </a:p>
          <a:p>
            <a:endParaRPr lang="en-US" sz="2400" dirty="0"/>
          </a:p>
          <a:p>
            <a:r>
              <a:rPr lang="en-US" sz="2400" dirty="0" smtClean="0"/>
              <a:t>Actually: </a:t>
            </a:r>
            <a:r>
              <a:rPr lang="en-US" sz="2400" u="sng" dirty="0" smtClean="0"/>
              <a:t>just 1 variable and 2 variable models today</a:t>
            </a:r>
            <a:r>
              <a:rPr lang="en-US" sz="2400" dirty="0" smtClean="0"/>
              <a:t>, sorry.</a:t>
            </a:r>
          </a:p>
          <a:p>
            <a:r>
              <a:rPr lang="en-US" sz="2400" dirty="0"/>
              <a:t> </a:t>
            </a:r>
          </a:p>
          <a:p>
            <a:r>
              <a:rPr lang="en-US" sz="2400" dirty="0"/>
              <a:t>Refer for more to: </a:t>
            </a:r>
            <a:r>
              <a:rPr lang="en-US" sz="2400" dirty="0" err="1"/>
              <a:t>Jaccard</a:t>
            </a:r>
            <a:r>
              <a:rPr lang="en-US" sz="2400" dirty="0"/>
              <a:t>, J., &amp; Jacoby, J. (2009). </a:t>
            </a:r>
            <a:r>
              <a:rPr lang="en-US" sz="2400" u="sng" dirty="0">
                <a:hlinkClick r:id="rId2"/>
              </a:rPr>
              <a:t>Theory construction and model-building skills: A practical guide for social scientists</a:t>
            </a:r>
            <a:r>
              <a:rPr lang="en-US" sz="2400" dirty="0"/>
              <a:t>: Guilford Press.</a:t>
            </a:r>
          </a:p>
          <a:p>
            <a:r>
              <a:rPr lang="en-US" sz="2400" dirty="0"/>
              <a:t>               1.i. APPENDIX: </a:t>
            </a:r>
            <a:r>
              <a:rPr lang="en-US" sz="2400" u="sng" dirty="0">
                <a:hlinkClick r:id="rId3"/>
              </a:rPr>
              <a:t>Inferring Theoretical Relationships from the Choice of Statistical </a:t>
            </a:r>
            <a:r>
              <a:rPr lang="en-US" sz="2400" u="sng" dirty="0" smtClean="0">
                <a:hlinkClick r:id="rId3"/>
              </a:rPr>
              <a:t>Tests</a:t>
            </a:r>
            <a:endParaRPr lang="en-US" sz="2400" u="sng" dirty="0" smtClean="0"/>
          </a:p>
          <a:p>
            <a:endParaRPr lang="en-US" sz="2400" dirty="0" smtClean="0"/>
          </a:p>
          <a:p>
            <a:r>
              <a:rPr lang="en-US" sz="2400" dirty="0" smtClean="0"/>
              <a:t>This is an applied </a:t>
            </a:r>
            <a:r>
              <a:rPr lang="en-US" sz="2400" dirty="0" err="1" smtClean="0"/>
              <a:t>worksession</a:t>
            </a:r>
            <a:r>
              <a:rPr lang="en-US" sz="2400" dirty="0" smtClean="0"/>
              <a:t> (partly), so:</a:t>
            </a:r>
            <a:endParaRPr lang="en-US" sz="2400" dirty="0"/>
          </a:p>
          <a:p>
            <a:r>
              <a:rPr lang="en-US" sz="2400" dirty="0" smtClean="0"/>
              <a:t>For R codes and data for illustrations go to:</a:t>
            </a:r>
          </a:p>
          <a:p>
            <a:endParaRPr lang="en-US" sz="2400" dirty="0"/>
          </a:p>
        </p:txBody>
      </p:sp>
    </p:spTree>
    <p:extLst>
      <p:ext uri="{BB962C8B-B14F-4D97-AF65-F5344CB8AC3E}">
        <p14:creationId xmlns:p14="http://schemas.microsoft.com/office/powerpoint/2010/main" val="344301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80" y="141605"/>
            <a:ext cx="10515600" cy="720544"/>
          </a:xfrm>
        </p:spPr>
        <p:txBody>
          <a:bodyPr>
            <a:normAutofit/>
          </a:bodyPr>
          <a:lstStyle/>
          <a:p>
            <a:r>
              <a:rPr lang="en-US" dirty="0" smtClean="0"/>
              <a:t>Bayesian network example</a:t>
            </a:r>
            <a:endParaRPr lang="en-US" dirty="0"/>
          </a:p>
        </p:txBody>
      </p:sp>
      <p:sp>
        <p:nvSpPr>
          <p:cNvPr id="3" name="Content Placeholder 2"/>
          <p:cNvSpPr>
            <a:spLocks noGrp="1"/>
          </p:cNvSpPr>
          <p:nvPr>
            <p:ph idx="1"/>
          </p:nvPr>
        </p:nvSpPr>
        <p:spPr>
          <a:xfrm>
            <a:off x="560976" y="592853"/>
            <a:ext cx="10903529" cy="5600913"/>
          </a:xfrm>
        </p:spPr>
        <p:txBody>
          <a:bodyPr>
            <a:normAutofit/>
          </a:bodyPr>
          <a:lstStyle/>
          <a:p>
            <a:pPr marL="0" indent="0">
              <a:buNone/>
            </a:pPr>
            <a:r>
              <a:rPr lang="en-US" dirty="0" err="1" smtClean="0">
                <a:latin typeface="Gabriola" panose="04040605051002020D02" pitchFamily="82" charset="0"/>
              </a:rPr>
              <a:t>BayesiaLab</a:t>
            </a:r>
            <a:r>
              <a:rPr lang="en-US" dirty="0" smtClean="0">
                <a:latin typeface="Gabriola" panose="04040605051002020D02" pitchFamily="82" charset="0"/>
              </a:rPr>
              <a:t> likely</a:t>
            </a:r>
            <a:endParaRPr lang="en-US" dirty="0">
              <a:latin typeface="Gabriola" panose="04040605051002020D02" pitchFamily="82" charset="0"/>
            </a:endParaRPr>
          </a:p>
        </p:txBody>
      </p:sp>
      <p:sp>
        <p:nvSpPr>
          <p:cNvPr id="4" name="Rectangle 3"/>
          <p:cNvSpPr/>
          <p:nvPr/>
        </p:nvSpPr>
        <p:spPr>
          <a:xfrm>
            <a:off x="0" y="6532336"/>
            <a:ext cx="12192000" cy="261610"/>
          </a:xfrm>
          <a:prstGeom prst="rect">
            <a:avLst/>
          </a:prstGeom>
        </p:spPr>
        <p:txBody>
          <a:bodyPr wrap="square">
            <a:spAutoFit/>
          </a:bodyPr>
          <a:lstStyle/>
          <a:p>
            <a:r>
              <a:rPr lang="en-US" sz="1100" dirty="0" err="1"/>
              <a:t>Nguefack-Tsague</a:t>
            </a:r>
            <a:r>
              <a:rPr lang="en-US" sz="1100" dirty="0"/>
              <a:t>, G. (2011). Using Bayesian Networks to Model Hierarchical Relationships in Epidemiological Studies. </a:t>
            </a:r>
            <a:r>
              <a:rPr lang="en-US" sz="1100" i="1" dirty="0" err="1"/>
              <a:t>Epidemiol</a:t>
            </a:r>
            <a:r>
              <a:rPr lang="en-US" sz="1100" i="1" dirty="0"/>
              <a:t> Health, 33(0), e2011006-2011000. doi:10.4178/</a:t>
            </a:r>
            <a:r>
              <a:rPr lang="en-US" sz="1100" i="1" dirty="0" err="1"/>
              <a:t>epih</a:t>
            </a:r>
            <a:r>
              <a:rPr lang="en-US" sz="1100" i="1" dirty="0"/>
              <a:t>/e2011006</a:t>
            </a:r>
          </a:p>
        </p:txBody>
      </p:sp>
      <p:sp>
        <p:nvSpPr>
          <p:cNvPr id="5" name="Slide Number Placeholder 4"/>
          <p:cNvSpPr>
            <a:spLocks noGrp="1"/>
          </p:cNvSpPr>
          <p:nvPr>
            <p:ph type="sldNum" sz="quarter" idx="12"/>
          </p:nvPr>
        </p:nvSpPr>
        <p:spPr/>
        <p:txBody>
          <a:bodyPr/>
          <a:lstStyle/>
          <a:p>
            <a:fld id="{4F155759-0D0F-4456-9D8E-D638B0DD6A85}" type="slidenum">
              <a:rPr lang="en-US" smtClean="0"/>
              <a:t>20</a:t>
            </a:fld>
            <a:endParaRPr lang="en-US"/>
          </a:p>
        </p:txBody>
      </p:sp>
      <p:pic>
        <p:nvPicPr>
          <p:cNvPr id="6" name="Picture 5"/>
          <p:cNvPicPr>
            <a:picLocks noChangeAspect="1"/>
          </p:cNvPicPr>
          <p:nvPr/>
        </p:nvPicPr>
        <p:blipFill>
          <a:blip r:embed="rId2"/>
          <a:stretch>
            <a:fillRect/>
          </a:stretch>
        </p:blipFill>
        <p:spPr>
          <a:xfrm>
            <a:off x="437884" y="986273"/>
            <a:ext cx="9962160" cy="5522772"/>
          </a:xfrm>
          <a:prstGeom prst="rect">
            <a:avLst/>
          </a:prstGeom>
        </p:spPr>
      </p:pic>
    </p:spTree>
    <p:extLst>
      <p:ext uri="{BB962C8B-B14F-4D97-AF65-F5344CB8AC3E}">
        <p14:creationId xmlns:p14="http://schemas.microsoft.com/office/powerpoint/2010/main" val="66501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0976" y="7454"/>
            <a:ext cx="5769634" cy="654170"/>
          </a:xfrm>
          <a:noFill/>
          <a:ln/>
        </p:spPr>
        <p:txBody>
          <a:bodyPr>
            <a:normAutofit/>
          </a:bodyPr>
          <a:lstStyle/>
          <a:p>
            <a:r>
              <a:rPr lang="en-US" altLang="en-US" sz="3600" dirty="0" smtClean="0"/>
              <a:t>How inventions ‘happen’</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6"/>
          <p:cNvSpPr>
            <a:spLocks noChangeArrowheads="1"/>
          </p:cNvSpPr>
          <p:nvPr/>
        </p:nvSpPr>
        <p:spPr bwMode="auto">
          <a:xfrm>
            <a:off x="0" y="6020063"/>
            <a:ext cx="11163719"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600" u="sng" dirty="0"/>
              <a:t>Pearl, J., &amp; Mackenzie, D. (2018). </a:t>
            </a:r>
            <a:r>
              <a:rPr lang="en-US" sz="1600" u="sng" dirty="0">
                <a:hlinkClick r:id="rId3"/>
              </a:rPr>
              <a:t>The Book of Why: The New Science of Cause and Effect</a:t>
            </a:r>
            <a:r>
              <a:rPr lang="en-US" sz="1600" dirty="0"/>
              <a:t>: Hachette </a:t>
            </a:r>
            <a:r>
              <a:rPr lang="en-US" sz="1600" dirty="0" smtClean="0"/>
              <a:t>UK. </a:t>
            </a:r>
            <a:r>
              <a:rPr lang="en-US" sz="1600" u="sng" dirty="0" smtClean="0">
                <a:hlinkClick r:id="rId4"/>
              </a:rPr>
              <a:t>My </a:t>
            </a:r>
            <a:r>
              <a:rPr lang="en-US" sz="1600" u="sng" dirty="0">
                <a:hlinkClick r:id="rId4"/>
              </a:rPr>
              <a:t>notes</a:t>
            </a:r>
            <a:endParaRPr lang="en-US" sz="1600" dirty="0"/>
          </a:p>
          <a:p>
            <a:pPr>
              <a:buNone/>
            </a:pPr>
            <a:r>
              <a:rPr lang="en-US" sz="1600" dirty="0" err="1" smtClean="0"/>
              <a:t>Lauritzen</a:t>
            </a:r>
            <a:r>
              <a:rPr lang="en-US" sz="1600" dirty="0"/>
              <a:t>, S. L. (1996). </a:t>
            </a:r>
            <a:r>
              <a:rPr lang="en-US" sz="1600" u="sng" dirty="0">
                <a:hlinkClick r:id="rId5"/>
              </a:rPr>
              <a:t>Graphical models</a:t>
            </a:r>
            <a:r>
              <a:rPr lang="en-US" sz="1600" dirty="0"/>
              <a:t>: Clarendon Press</a:t>
            </a:r>
            <a:r>
              <a:rPr lang="en-US" sz="1600" dirty="0" smtClean="0"/>
              <a:t>.</a:t>
            </a:r>
            <a:endParaRPr lang="en-US" sz="1600" dirty="0"/>
          </a:p>
        </p:txBody>
      </p:sp>
      <p:sp>
        <p:nvSpPr>
          <p:cNvPr id="9" name="Rectangle 9"/>
          <p:cNvSpPr>
            <a:spLocks noChangeArrowheads="1"/>
          </p:cNvSpPr>
          <p:nvPr/>
        </p:nvSpPr>
        <p:spPr bwMode="auto">
          <a:xfrm>
            <a:off x="281354" y="415403"/>
            <a:ext cx="1165608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200" i="1" dirty="0" smtClean="0"/>
          </a:p>
          <a:p>
            <a:r>
              <a:rPr lang="en-US" sz="2200" dirty="0" smtClean="0"/>
              <a:t>“Jamie Robins (Figure 9.9), a pioneering statistician and epidemiologist at Harvard University who, together with Sander Greenland at the University of California, Los Angeles, is largely responsible for the widespread adoption of graphical models in epidemiology today. We collaborated for a couple of years, from 1993 to 1995, [and] he got me thinking about the problem of sequential intervention plans, which was one of his principal research interests.</a:t>
            </a:r>
          </a:p>
          <a:p>
            <a:r>
              <a:rPr lang="en-US" sz="2200" dirty="0" smtClean="0"/>
              <a:t>After Jamie flew out to California to meet me on hearing about the “napkin problem” (Chapter 7), he was keenly interested in applying graphical methods to the sequential treatment plans that were his métier. Together we came up with a sequential back-door criterion for estimating the causal effect of such a treatment stream. I learned some important lessons from this collaboration. In particular, he showed me that two actions are sometimes easier to analyze than one because an action corresponds to erasing arrows on a graph, which makes it sparser.” JP p. 328 &amp; 330 </a:t>
            </a:r>
            <a:endParaRPr lang="en-US" sz="2200" i="1" dirty="0" smtClean="0"/>
          </a:p>
          <a:p>
            <a:r>
              <a:rPr lang="en-US" sz="2200" i="1" dirty="0" smtClean="0"/>
              <a:t>“In 1976 Terry Speed invited me to Perth, Australia where he conducted a research seminar exploring relations between statistics and statistical physics. Among other things we studied the relation between the notion of interaction as used in contingency table analysis and in thermodynamics. To our delight they were formally the same […]” (</a:t>
            </a:r>
            <a:r>
              <a:rPr lang="en-US" sz="2200" i="1" dirty="0" err="1" smtClean="0"/>
              <a:t>Lauritzen</a:t>
            </a:r>
            <a:r>
              <a:rPr lang="en-US" sz="2200" i="1" dirty="0" smtClean="0"/>
              <a:t> 1996)</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4087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56500" y="121860"/>
            <a:ext cx="6103291" cy="585398"/>
          </a:xfrm>
          <a:noFill/>
          <a:ln/>
        </p:spPr>
        <p:txBody>
          <a:bodyPr>
            <a:normAutofit/>
          </a:bodyPr>
          <a:lstStyle/>
          <a:p>
            <a:r>
              <a:rPr lang="el-GR" altLang="en-US" sz="3600" dirty="0" smtClean="0"/>
              <a:t>Ω</a:t>
            </a:r>
            <a:r>
              <a:rPr lang="en-US" altLang="en-US" sz="3600" dirty="0" err="1" smtClean="0"/>
              <a:t>nyx</a:t>
            </a:r>
            <a:r>
              <a:rPr lang="en-US" altLang="en-US" sz="3600" dirty="0" smtClean="0"/>
              <a:t> added value</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ChangeArrowheads="1"/>
          </p:cNvSpPr>
          <p:nvPr/>
        </p:nvSpPr>
        <p:spPr bwMode="auto">
          <a:xfrm>
            <a:off x="0" y="6020063"/>
            <a:ext cx="111637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l-GR" altLang="en-US" sz="1600" dirty="0"/>
              <a:t>Ω</a:t>
            </a:r>
            <a:r>
              <a:rPr lang="en-US" altLang="en-US" sz="1600" dirty="0" err="1" smtClean="0"/>
              <a:t>nyx</a:t>
            </a:r>
            <a:r>
              <a:rPr lang="en-US" altLang="en-US" sz="1600" dirty="0" smtClean="0"/>
              <a:t> documentation </a:t>
            </a:r>
            <a:r>
              <a:rPr lang="en-US" altLang="en-US" sz="1600" dirty="0"/>
              <a:t>from: </a:t>
            </a:r>
            <a:r>
              <a:rPr lang="en-US" altLang="en-US" sz="1600" dirty="0">
                <a:hlinkClick r:id="rId3"/>
              </a:rPr>
              <a:t>http://onyx.brandmaier.de/documentation</a:t>
            </a:r>
            <a:r>
              <a:rPr lang="en-US" altLang="en-US" sz="1600" dirty="0" smtClean="0">
                <a:hlinkClick r:id="rId3"/>
              </a:rPr>
              <a:t>/</a:t>
            </a:r>
            <a:r>
              <a:rPr lang="en-US" altLang="en-US" sz="1600" dirty="0" smtClean="0"/>
              <a:t>  </a:t>
            </a:r>
            <a:endParaRPr lang="en-US" sz="1600" dirty="0"/>
          </a:p>
        </p:txBody>
      </p:sp>
      <p:sp>
        <p:nvSpPr>
          <p:cNvPr id="9" name="Rectangle 9"/>
          <p:cNvSpPr>
            <a:spLocks noChangeArrowheads="1"/>
          </p:cNvSpPr>
          <p:nvPr/>
        </p:nvSpPr>
        <p:spPr bwMode="auto">
          <a:xfrm>
            <a:off x="281354" y="812919"/>
            <a:ext cx="11656088"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200" i="1" dirty="0" smtClean="0"/>
          </a:p>
          <a:p>
            <a:r>
              <a:rPr lang="en-US" sz="2200" dirty="0" smtClean="0"/>
              <a:t>“</a:t>
            </a:r>
            <a:r>
              <a:rPr lang="en-US" sz="2400" dirty="0"/>
              <a:t>Structural Equation Modeling is a frequently used multivariate </a:t>
            </a:r>
            <a:r>
              <a:rPr lang="en-US" sz="2400" dirty="0" smtClean="0"/>
              <a:t>analysis technique </a:t>
            </a:r>
            <a:r>
              <a:rPr lang="en-US" sz="2400" dirty="0"/>
              <a:t>in the behavioral and social sciences. SEM are linear models </a:t>
            </a:r>
            <a:r>
              <a:rPr lang="en-US" sz="2400" dirty="0" smtClean="0"/>
              <a:t>of both </a:t>
            </a:r>
            <a:r>
              <a:rPr lang="en-US" sz="2400" dirty="0"/>
              <a:t>observed and latent variables and their relationships. The </a:t>
            </a:r>
            <a:r>
              <a:rPr lang="en-US" sz="2400" dirty="0" smtClean="0"/>
              <a:t>maximum-likelihood-framework </a:t>
            </a:r>
            <a:r>
              <a:rPr lang="en-US" sz="2400" dirty="0"/>
              <a:t>allows estimation of structural parameters even on </a:t>
            </a:r>
            <a:r>
              <a:rPr lang="en-US" sz="2400" dirty="0" smtClean="0"/>
              <a:t>the latent </a:t>
            </a:r>
            <a:r>
              <a:rPr lang="en-US" sz="2400" dirty="0"/>
              <a:t>level by modeling the </a:t>
            </a:r>
            <a:r>
              <a:rPr lang="en-US" sz="2400" dirty="0" err="1"/>
              <a:t>covariances</a:t>
            </a:r>
            <a:r>
              <a:rPr lang="en-US" sz="2400" dirty="0"/>
              <a:t> and expectations of the </a:t>
            </a:r>
            <a:r>
              <a:rPr lang="en-US" sz="2400" dirty="0" smtClean="0"/>
              <a:t>observed variables</a:t>
            </a:r>
            <a:r>
              <a:rPr lang="en-US" sz="2400" dirty="0"/>
              <a:t>.</a:t>
            </a:r>
          </a:p>
          <a:p>
            <a:r>
              <a:rPr lang="en-US" sz="2400" dirty="0"/>
              <a:t>There </a:t>
            </a:r>
            <a:r>
              <a:rPr lang="en-US" sz="2400" dirty="0" smtClean="0"/>
              <a:t>are various </a:t>
            </a:r>
            <a:r>
              <a:rPr lang="en-US" sz="2400" dirty="0"/>
              <a:t>text books that cover the essentials of SEM, for </a:t>
            </a:r>
            <a:r>
              <a:rPr lang="en-US" sz="2400" dirty="0" smtClean="0"/>
              <a:t>example</a:t>
            </a:r>
            <a:r>
              <a:rPr lang="en-US" sz="2400" dirty="0"/>
              <a:t>, </a:t>
            </a:r>
            <a:r>
              <a:rPr lang="en-US" sz="2400" dirty="0" err="1"/>
              <a:t>Bollen</a:t>
            </a:r>
            <a:r>
              <a:rPr lang="en-US" sz="2400" dirty="0"/>
              <a:t>(1989). SEM can be conceived of as a </a:t>
            </a:r>
            <a:r>
              <a:rPr lang="en-US" sz="2400" dirty="0" smtClean="0"/>
              <a:t>unification </a:t>
            </a:r>
            <a:r>
              <a:rPr lang="en-US" sz="2400" dirty="0"/>
              <a:t>of several </a:t>
            </a:r>
            <a:r>
              <a:rPr lang="en-US" sz="2400" dirty="0" smtClean="0"/>
              <a:t>multivariate </a:t>
            </a:r>
            <a:r>
              <a:rPr lang="en-US" sz="2400" dirty="0"/>
              <a:t>analysis techniques under a single framework. Particularly, </a:t>
            </a:r>
            <a:r>
              <a:rPr lang="en-US" sz="2400" dirty="0" smtClean="0"/>
              <a:t>linear regression</a:t>
            </a:r>
            <a:r>
              <a:rPr lang="en-US" sz="2400" dirty="0"/>
              <a:t>, ANOVA, correlation, path analysis, factor analysis, </a:t>
            </a:r>
            <a:r>
              <a:rPr lang="en-US" sz="2400" dirty="0" err="1" smtClean="0"/>
              <a:t>autoregression</a:t>
            </a:r>
            <a:r>
              <a:rPr lang="en-US" sz="2400" dirty="0"/>
              <a:t>, and growth curve modeling can be considered special cases of SEM</a:t>
            </a:r>
            <a:r>
              <a:rPr lang="en-US" sz="2400" dirty="0" smtClean="0"/>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521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56500" y="121860"/>
            <a:ext cx="6103291" cy="585398"/>
          </a:xfrm>
          <a:noFill/>
          <a:ln/>
        </p:spPr>
        <p:txBody>
          <a:bodyPr>
            <a:normAutofit/>
          </a:bodyPr>
          <a:lstStyle/>
          <a:p>
            <a:r>
              <a:rPr lang="en-US" sz="3600" dirty="0"/>
              <a:t>Robin Beaumont </a:t>
            </a:r>
            <a:r>
              <a:rPr lang="el-GR" altLang="en-US" sz="3600" dirty="0"/>
              <a:t>Ω</a:t>
            </a:r>
            <a:r>
              <a:rPr lang="en-US" altLang="en-US" sz="3600" dirty="0" err="1"/>
              <a:t>nyx</a:t>
            </a:r>
            <a:r>
              <a:rPr lang="en-US" sz="3600" dirty="0"/>
              <a:t> </a:t>
            </a:r>
            <a:r>
              <a:rPr lang="en-US" sz="3600" dirty="0" err="1">
                <a:hlinkClick r:id="rId3"/>
              </a:rPr>
              <a:t>Youtube</a:t>
            </a:r>
            <a:r>
              <a:rPr lang="en-US" altLang="en-US" sz="3600" dirty="0">
                <a:hlinkClick r:id="rId3"/>
              </a:rPr>
              <a:t> </a:t>
            </a:r>
            <a:endParaRPr lang="en-US" altLang="en-US" sz="3600" dirty="0"/>
          </a:p>
        </p:txBody>
      </p:sp>
      <p:pic>
        <p:nvPicPr>
          <p:cNvPr id="6" name="Picture 5"/>
          <p:cNvPicPr>
            <a:picLocks noChangeAspect="1"/>
          </p:cNvPicPr>
          <p:nvPr/>
        </p:nvPicPr>
        <p:blipFill>
          <a:blip r:embed="rId4"/>
          <a:stretch>
            <a:fillRect/>
          </a:stretch>
        </p:blipFill>
        <p:spPr>
          <a:xfrm>
            <a:off x="9308437" y="121860"/>
            <a:ext cx="2762250" cy="4933950"/>
          </a:xfrm>
          <a:prstGeom prst="rect">
            <a:avLst/>
          </a:prstGeom>
        </p:spPr>
      </p:pic>
      <p:pic>
        <p:nvPicPr>
          <p:cNvPr id="7" name="Picture 6"/>
          <p:cNvPicPr>
            <a:picLocks noChangeAspect="1"/>
          </p:cNvPicPr>
          <p:nvPr/>
        </p:nvPicPr>
        <p:blipFill>
          <a:blip r:embed="rId5"/>
          <a:stretch>
            <a:fillRect/>
          </a:stretch>
        </p:blipFill>
        <p:spPr>
          <a:xfrm>
            <a:off x="6527570" y="707258"/>
            <a:ext cx="2581275" cy="4276725"/>
          </a:xfrm>
          <a:prstGeom prst="rect">
            <a:avLst/>
          </a:prstGeom>
        </p:spPr>
      </p:pic>
      <p:sp>
        <p:nvSpPr>
          <p:cNvPr id="8" name="Rectangle 6"/>
          <p:cNvSpPr>
            <a:spLocks noChangeArrowheads="1"/>
          </p:cNvSpPr>
          <p:nvPr/>
        </p:nvSpPr>
        <p:spPr bwMode="auto">
          <a:xfrm>
            <a:off x="139960" y="1037516"/>
            <a:ext cx="56691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600" dirty="0" err="1"/>
              <a:t>Timo</a:t>
            </a:r>
            <a:r>
              <a:rPr lang="en-US" sz="1600" dirty="0"/>
              <a:t> von </a:t>
            </a:r>
            <a:r>
              <a:rPr lang="en-US" sz="1600" dirty="0" err="1"/>
              <a:t>Oertzen</a:t>
            </a:r>
            <a:r>
              <a:rPr lang="en-US" sz="1600" dirty="0"/>
              <a:t>, </a:t>
            </a:r>
            <a:r>
              <a:rPr lang="en-US" sz="1600" dirty="0" err="1"/>
              <a:t>Brandmaier</a:t>
            </a:r>
            <a:r>
              <a:rPr lang="en-US" sz="1600" dirty="0"/>
              <a:t>, A. M., &amp; Tsang, S. (2015). Structural Equation Modeling With </a:t>
            </a:r>
            <a:r>
              <a:rPr lang="el-GR" sz="1600" dirty="0"/>
              <a:t>Ω</a:t>
            </a:r>
            <a:r>
              <a:rPr lang="en-US" sz="1600" dirty="0" err="1"/>
              <a:t>nyx</a:t>
            </a:r>
            <a:r>
              <a:rPr lang="en-US" sz="1600" dirty="0"/>
              <a:t>. </a:t>
            </a:r>
            <a:r>
              <a:rPr lang="en-US" sz="1600" i="1" dirty="0"/>
              <a:t>Structural Equation Modeling: A Multidisciplinary Journal, 22(1), 148-161. doi:10.1080/10705511.2014.935842</a:t>
            </a:r>
          </a:p>
        </p:txBody>
      </p:sp>
    </p:spTree>
    <p:extLst>
      <p:ext uri="{BB962C8B-B14F-4D97-AF65-F5344CB8AC3E}">
        <p14:creationId xmlns:p14="http://schemas.microsoft.com/office/powerpoint/2010/main" val="160938458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56500" y="121860"/>
            <a:ext cx="6103291" cy="585398"/>
          </a:xfrm>
          <a:noFill/>
          <a:ln/>
        </p:spPr>
        <p:txBody>
          <a:bodyPr>
            <a:normAutofit/>
          </a:bodyPr>
          <a:lstStyle/>
          <a:p>
            <a:r>
              <a:rPr lang="en-US" sz="3600" dirty="0"/>
              <a:t>Robin Beaumont </a:t>
            </a:r>
            <a:r>
              <a:rPr lang="el-GR" altLang="en-US" sz="3600" dirty="0"/>
              <a:t>Ω</a:t>
            </a:r>
            <a:r>
              <a:rPr lang="en-US" altLang="en-US" sz="3600" dirty="0" err="1"/>
              <a:t>nyx</a:t>
            </a:r>
            <a:r>
              <a:rPr lang="en-US" sz="3600" dirty="0"/>
              <a:t> </a:t>
            </a:r>
            <a:r>
              <a:rPr lang="en-US" sz="3600" dirty="0" err="1">
                <a:hlinkClick r:id="rId3"/>
              </a:rPr>
              <a:t>Youtube</a:t>
            </a:r>
            <a:r>
              <a:rPr lang="en-US" altLang="en-US" sz="3600" dirty="0">
                <a:hlinkClick r:id="rId3"/>
              </a:rPr>
              <a:t> </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 name="Picture 7"/>
          <p:cNvPicPr>
            <a:picLocks noChangeAspect="1"/>
          </p:cNvPicPr>
          <p:nvPr/>
        </p:nvPicPr>
        <p:blipFill>
          <a:blip r:embed="rId4"/>
          <a:stretch>
            <a:fillRect/>
          </a:stretch>
        </p:blipFill>
        <p:spPr>
          <a:xfrm>
            <a:off x="373226" y="796147"/>
            <a:ext cx="11134570" cy="4261045"/>
          </a:xfrm>
          <a:prstGeom prst="rect">
            <a:avLst/>
          </a:prstGeom>
        </p:spPr>
      </p:pic>
    </p:spTree>
    <p:extLst>
      <p:ext uri="{BB962C8B-B14F-4D97-AF65-F5344CB8AC3E}">
        <p14:creationId xmlns:p14="http://schemas.microsoft.com/office/powerpoint/2010/main" val="41874219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849" t="19489" r="7842" b="6001"/>
          <a:stretch/>
        </p:blipFill>
        <p:spPr>
          <a:xfrm>
            <a:off x="5306008" y="1652251"/>
            <a:ext cx="6699380" cy="3955447"/>
          </a:xfrm>
          <a:prstGeom prst="rect">
            <a:avLst/>
          </a:prstGeom>
        </p:spPr>
      </p:pic>
      <p:sp>
        <p:nvSpPr>
          <p:cNvPr id="9218" name="Rectangle 2"/>
          <p:cNvSpPr>
            <a:spLocks noGrp="1" noChangeArrowheads="1"/>
          </p:cNvSpPr>
          <p:nvPr>
            <p:ph type="title"/>
          </p:nvPr>
        </p:nvSpPr>
        <p:spPr>
          <a:xfrm>
            <a:off x="3233739" y="0"/>
            <a:ext cx="8858733" cy="585398"/>
          </a:xfrm>
          <a:noFill/>
          <a:ln/>
        </p:spPr>
        <p:txBody>
          <a:bodyPr>
            <a:normAutofit/>
          </a:bodyPr>
          <a:lstStyle/>
          <a:p>
            <a:r>
              <a:rPr lang="en-US" sz="3600" dirty="0" smtClean="0"/>
              <a:t>R 2 variable ‘model’</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152926" y="454256"/>
            <a:ext cx="10997156"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solidFill>
                  <a:srgbClr val="0070C0"/>
                </a:solidFill>
                <a:latin typeface="Courier New" panose="02070309020205020404" pitchFamily="49" charset="0"/>
                <a:cs typeface="Courier New" panose="02070309020205020404" pitchFamily="49" charset="0"/>
              </a:rPr>
              <a:t>plot(fg0~BMICa0, data =  dpp_36males_Hartford_fewer</a:t>
            </a:r>
            <a:r>
              <a:rPr lang="en-US" sz="1400" b="1" dirty="0" smtClean="0">
                <a:solidFill>
                  <a:srgbClr val="0070C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&gt; with (dpp_36males_Hartford_fewer, </a:t>
            </a:r>
            <a:r>
              <a:rPr lang="en-US" sz="1400" b="1" dirty="0" err="1">
                <a:latin typeface="Courier New" panose="02070309020205020404" pitchFamily="49" charset="0"/>
                <a:cs typeface="Courier New" panose="02070309020205020404" pitchFamily="49" charset="0"/>
              </a:rPr>
              <a:t>cov</a:t>
            </a:r>
            <a:r>
              <a:rPr lang="en-US" sz="1400" b="1" dirty="0">
                <a:latin typeface="Courier New" panose="02070309020205020404" pitchFamily="49" charset="0"/>
                <a:cs typeface="Courier New" panose="02070309020205020404" pitchFamily="49" charset="0"/>
              </a:rPr>
              <a:t>(fg0,BMICa0))</a:t>
            </a:r>
          </a:p>
          <a:p>
            <a:r>
              <a:rPr lang="en-US" sz="1400" b="1" dirty="0">
                <a:latin typeface="Courier New" panose="02070309020205020404" pitchFamily="49" charset="0"/>
                <a:cs typeface="Courier New" panose="02070309020205020404" pitchFamily="49" charset="0"/>
              </a:rPr>
              <a:t>[1] -</a:t>
            </a:r>
            <a:r>
              <a:rPr lang="en-US" sz="1400" b="1" dirty="0" smtClean="0">
                <a:latin typeface="Courier New" panose="02070309020205020404" pitchFamily="49" charset="0"/>
                <a:cs typeface="Courier New" panose="02070309020205020404" pitchFamily="49" charset="0"/>
              </a:rPr>
              <a:t>10.39484</a:t>
            </a:r>
          </a:p>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mycorr</a:t>
            </a:r>
            <a:r>
              <a:rPr lang="en-US" sz="1400" b="1" dirty="0">
                <a:latin typeface="Courier New" panose="02070309020205020404" pitchFamily="49" charset="0"/>
                <a:cs typeface="Courier New" panose="02070309020205020404" pitchFamily="49" charset="0"/>
              </a:rPr>
              <a:t> &lt;- with (dpp_36males_Hartford_fewer, </a:t>
            </a:r>
            <a:r>
              <a:rPr lang="en-US" sz="1400" b="1" dirty="0" err="1">
                <a:latin typeface="Courier New" panose="02070309020205020404" pitchFamily="49" charset="0"/>
                <a:cs typeface="Courier New" panose="02070309020205020404" pitchFamily="49" charset="0"/>
              </a:rPr>
              <a:t>cor</a:t>
            </a:r>
            <a:r>
              <a:rPr lang="en-US" sz="1400" b="1" dirty="0">
                <a:latin typeface="Courier New" panose="02070309020205020404" pitchFamily="49" charset="0"/>
                <a:cs typeface="Courier New" panose="02070309020205020404" pitchFamily="49" charset="0"/>
              </a:rPr>
              <a:t>(fg0,BMICa0, method="</a:t>
            </a:r>
            <a:r>
              <a:rPr lang="en-US" sz="1400" b="1" dirty="0" err="1">
                <a:latin typeface="Courier New" panose="02070309020205020404" pitchFamily="49" charset="0"/>
                <a:cs typeface="Courier New" panose="02070309020205020404" pitchFamily="49" charset="0"/>
              </a:rPr>
              <a:t>pearson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mycorr</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[1] -</a:t>
            </a:r>
            <a:r>
              <a:rPr lang="en-US" sz="1400" b="1" dirty="0" smtClean="0">
                <a:latin typeface="Courier New" panose="02070309020205020404" pitchFamily="49" charset="0"/>
                <a:cs typeface="Courier New" panose="02070309020205020404" pitchFamily="49" charset="0"/>
              </a:rPr>
              <a:t>0.121286</a:t>
            </a:r>
          </a:p>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rsquared</a:t>
            </a:r>
            <a:r>
              <a:rPr lang="en-US" sz="1400" b="1" dirty="0">
                <a:latin typeface="Courier New" panose="02070309020205020404" pitchFamily="49" charset="0"/>
                <a:cs typeface="Courier New" panose="02070309020205020404" pitchFamily="49" charset="0"/>
              </a:rPr>
              <a:t> &lt;- mycorr^2</a:t>
            </a:r>
          </a:p>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rsquared</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[1] </a:t>
            </a:r>
            <a:r>
              <a:rPr lang="en-US" sz="1400" b="1" dirty="0" smtClean="0">
                <a:latin typeface="Courier New" panose="02070309020205020404" pitchFamily="49" charset="0"/>
                <a:cs typeface="Courier New" panose="02070309020205020404" pitchFamily="49" charset="0"/>
              </a:rPr>
              <a:t>0.0147103</a:t>
            </a:r>
          </a:p>
          <a:p>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mycorr</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with (dpp_36males_Hartford_fewer, </a:t>
            </a:r>
            <a:endParaRPr lang="en-US" sz="1400" b="1" dirty="0" smtClean="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cor.test</a:t>
            </a:r>
            <a:r>
              <a:rPr lang="en-US" sz="1400" b="1" dirty="0" smtClean="0">
                <a:latin typeface="Courier New" panose="02070309020205020404" pitchFamily="49" charset="0"/>
                <a:cs typeface="Courier New" panose="02070309020205020404" pitchFamily="49" charset="0"/>
              </a:rPr>
              <a:t>(fg0,BMICa0</a:t>
            </a:r>
            <a:r>
              <a:rPr lang="en-US" sz="1400" b="1" dirty="0">
                <a:latin typeface="Courier New" panose="02070309020205020404" pitchFamily="49" charset="0"/>
                <a:cs typeface="Courier New" panose="02070309020205020404" pitchFamily="49" charset="0"/>
              </a:rPr>
              <a:t>, alternative="</a:t>
            </a:r>
            <a:r>
              <a:rPr lang="en-US" sz="1400" b="1" dirty="0" err="1">
                <a:latin typeface="Courier New" panose="02070309020205020404" pitchFamily="49" charset="0"/>
                <a:cs typeface="Courier New" panose="02070309020205020404" pitchFamily="49" charset="0"/>
              </a:rPr>
              <a:t>two.sided</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method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pearson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mycorr</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Pearson's product-moment correlation</a:t>
            </a:r>
          </a:p>
          <a:p>
            <a:r>
              <a:rPr lang="en-US" sz="1400" b="1" dirty="0" smtClean="0">
                <a:latin typeface="Courier New" panose="02070309020205020404" pitchFamily="49" charset="0"/>
                <a:cs typeface="Courier New" panose="02070309020205020404" pitchFamily="49" charset="0"/>
              </a:rPr>
              <a:t>data</a:t>
            </a:r>
            <a:r>
              <a:rPr lang="en-US" sz="1400" b="1" dirty="0">
                <a:latin typeface="Courier New" panose="02070309020205020404" pitchFamily="49" charset="0"/>
                <a:cs typeface="Courier New" panose="02070309020205020404" pitchFamily="49" charset="0"/>
              </a:rPr>
              <a:t>:  fg0 and BMICa0</a:t>
            </a:r>
          </a:p>
          <a:p>
            <a:r>
              <a:rPr lang="en-US" sz="1400" b="1" dirty="0">
                <a:latin typeface="Courier New" panose="02070309020205020404" pitchFamily="49" charset="0"/>
                <a:cs typeface="Courier New" panose="02070309020205020404" pitchFamily="49" charset="0"/>
              </a:rPr>
              <a:t>t = -0.71247, </a:t>
            </a:r>
            <a:r>
              <a:rPr lang="en-US" sz="1400" b="1" dirty="0" err="1">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 34, p-value = 0.481</a:t>
            </a:r>
          </a:p>
          <a:p>
            <a:r>
              <a:rPr lang="en-US" sz="1400" b="1" dirty="0">
                <a:latin typeface="Courier New" panose="02070309020205020404" pitchFamily="49" charset="0"/>
                <a:cs typeface="Courier New" panose="02070309020205020404" pitchFamily="49" charset="0"/>
              </a:rPr>
              <a:t>alternative hypothesis: true correlation is </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not </a:t>
            </a:r>
            <a:r>
              <a:rPr lang="en-US" sz="1400" b="1" dirty="0">
                <a:latin typeface="Courier New" panose="02070309020205020404" pitchFamily="49" charset="0"/>
                <a:cs typeface="Courier New" panose="02070309020205020404" pitchFamily="49" charset="0"/>
              </a:rPr>
              <a:t>equal to 0</a:t>
            </a:r>
          </a:p>
          <a:p>
            <a:r>
              <a:rPr lang="en-US" sz="1400" b="1" dirty="0">
                <a:latin typeface="Courier New" panose="02070309020205020404" pitchFamily="49" charset="0"/>
                <a:cs typeface="Courier New" panose="02070309020205020404" pitchFamily="49" charset="0"/>
              </a:rPr>
              <a:t>95 percent confidence interval:</a:t>
            </a:r>
          </a:p>
          <a:p>
            <a:r>
              <a:rPr lang="en-US" sz="1400" b="1" dirty="0">
                <a:latin typeface="Courier New" panose="02070309020205020404" pitchFamily="49" charset="0"/>
                <a:cs typeface="Courier New" panose="02070309020205020404" pitchFamily="49" charset="0"/>
              </a:rPr>
              <a:t> -0.4325846  0.2158507</a:t>
            </a:r>
          </a:p>
          <a:p>
            <a:r>
              <a:rPr lang="en-US" sz="1400" b="1" dirty="0">
                <a:latin typeface="Courier New" panose="02070309020205020404" pitchFamily="49" charset="0"/>
                <a:cs typeface="Courier New" panose="02070309020205020404" pitchFamily="49" charset="0"/>
              </a:rPr>
              <a:t>sample estimates: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cor</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-0.121286 </a:t>
            </a:r>
          </a:p>
          <a:p>
            <a:endParaRPr lang="en-US" sz="1400" b="1" dirty="0">
              <a:latin typeface="Courier New" panose="02070309020205020404" pitchFamily="49" charset="0"/>
              <a:cs typeface="Courier New" panose="02070309020205020404" pitchFamily="49" charset="0"/>
            </a:endParaRPr>
          </a:p>
        </p:txBody>
      </p:sp>
      <p:sp>
        <p:nvSpPr>
          <p:cNvPr id="10" name="Oval 9"/>
          <p:cNvSpPr/>
          <p:nvPr/>
        </p:nvSpPr>
        <p:spPr>
          <a:xfrm>
            <a:off x="662473" y="905802"/>
            <a:ext cx="1147665" cy="33517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0938" y="1524933"/>
            <a:ext cx="1147665" cy="33517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09178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56500" y="121860"/>
            <a:ext cx="6103291" cy="585398"/>
          </a:xfrm>
          <a:noFill/>
          <a:ln/>
        </p:spPr>
        <p:txBody>
          <a:bodyPr>
            <a:normAutofit/>
          </a:bodyPr>
          <a:lstStyle/>
          <a:p>
            <a:r>
              <a:rPr lang="en-US" sz="3600" dirty="0"/>
              <a:t>Robin Beaumont </a:t>
            </a:r>
            <a:r>
              <a:rPr lang="el-GR" altLang="en-US" sz="3600" dirty="0"/>
              <a:t>Ω</a:t>
            </a:r>
            <a:r>
              <a:rPr lang="en-US" altLang="en-US" sz="3600" dirty="0" err="1"/>
              <a:t>nyx</a:t>
            </a:r>
            <a:r>
              <a:rPr lang="en-US" sz="3600" dirty="0"/>
              <a:t> </a:t>
            </a:r>
            <a:r>
              <a:rPr lang="en-US" sz="3600" dirty="0" err="1">
                <a:hlinkClick r:id="rId3"/>
              </a:rPr>
              <a:t>Youtube</a:t>
            </a:r>
            <a:r>
              <a:rPr lang="en-US" altLang="en-US" sz="3600" dirty="0">
                <a:hlinkClick r:id="rId3"/>
              </a:rPr>
              <a:t> </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p:nvPicPr>
        <p:blipFill>
          <a:blip r:embed="rId4"/>
          <a:stretch>
            <a:fillRect/>
          </a:stretch>
        </p:blipFill>
        <p:spPr>
          <a:xfrm>
            <a:off x="1266825" y="1004887"/>
            <a:ext cx="9658350" cy="4848225"/>
          </a:xfrm>
          <a:prstGeom prst="rect">
            <a:avLst/>
          </a:prstGeom>
        </p:spPr>
      </p:pic>
      <p:sp>
        <p:nvSpPr>
          <p:cNvPr id="6" name="Oval 5"/>
          <p:cNvSpPr/>
          <p:nvPr/>
        </p:nvSpPr>
        <p:spPr>
          <a:xfrm>
            <a:off x="8257592" y="3919590"/>
            <a:ext cx="951722" cy="27918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9035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45554" y="856569"/>
            <a:ext cx="6296025" cy="4752975"/>
          </a:xfrm>
          <a:prstGeom prst="rect">
            <a:avLst/>
          </a:prstGeom>
        </p:spPr>
      </p:pic>
      <p:sp>
        <p:nvSpPr>
          <p:cNvPr id="9218" name="Rectangle 2"/>
          <p:cNvSpPr>
            <a:spLocks noGrp="1" noChangeArrowheads="1"/>
          </p:cNvSpPr>
          <p:nvPr>
            <p:ph type="title"/>
          </p:nvPr>
        </p:nvSpPr>
        <p:spPr>
          <a:xfrm>
            <a:off x="856500" y="121860"/>
            <a:ext cx="6103291" cy="585398"/>
          </a:xfrm>
          <a:noFill/>
          <a:ln/>
        </p:spPr>
        <p:txBody>
          <a:bodyPr>
            <a:normAutofit/>
          </a:bodyPr>
          <a:lstStyle/>
          <a:p>
            <a:r>
              <a:rPr lang="en-US" sz="3600" dirty="0"/>
              <a:t>Robin Beaumont </a:t>
            </a:r>
            <a:r>
              <a:rPr lang="el-GR" altLang="en-US" sz="3600" dirty="0"/>
              <a:t>Ω</a:t>
            </a:r>
            <a:r>
              <a:rPr lang="en-US" altLang="en-US" sz="3600" dirty="0" err="1"/>
              <a:t>nyx</a:t>
            </a:r>
            <a:r>
              <a:rPr lang="en-US" sz="3600" dirty="0"/>
              <a:t> </a:t>
            </a:r>
            <a:r>
              <a:rPr lang="en-US" sz="3600" dirty="0" err="1">
                <a:hlinkClick r:id="rId4"/>
              </a:rPr>
              <a:t>Youtube</a:t>
            </a:r>
            <a:r>
              <a:rPr lang="en-US" altLang="en-US" sz="3600" dirty="0">
                <a:hlinkClick r:id="rId4"/>
              </a:rPr>
              <a:t> </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5"/>
          <p:cNvSpPr/>
          <p:nvPr/>
        </p:nvSpPr>
        <p:spPr>
          <a:xfrm>
            <a:off x="4665307" y="3406406"/>
            <a:ext cx="951722" cy="27918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14308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91790" y="120287"/>
            <a:ext cx="6103291" cy="585398"/>
          </a:xfrm>
          <a:noFill/>
          <a:ln/>
        </p:spPr>
        <p:txBody>
          <a:bodyPr>
            <a:normAutofit/>
          </a:bodyPr>
          <a:lstStyle/>
          <a:p>
            <a:r>
              <a:rPr lang="en-US" altLang="en-US" sz="3600" dirty="0" smtClean="0"/>
              <a:t>BMI of males: by marital status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323926" y="4986562"/>
            <a:ext cx="572725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900" b="1" dirty="0">
                <a:latin typeface="Courier New" panose="02070309020205020404" pitchFamily="49" charset="0"/>
                <a:cs typeface="Courier New" panose="02070309020205020404" pitchFamily="49" charset="0"/>
              </a:rPr>
              <a:t> |   Observed   Bootstrap                         Normal-based</a:t>
            </a:r>
            <a:endParaRPr lang="en-US" sz="900" dirty="0">
              <a:latin typeface="Courier New" panose="02070309020205020404" pitchFamily="49" charset="0"/>
              <a:cs typeface="Courier New" panose="02070309020205020404" pitchFamily="49" charset="0"/>
            </a:endParaRPr>
          </a:p>
          <a:p>
            <a:r>
              <a:rPr lang="en-US" sz="900" b="1" dirty="0">
                <a:latin typeface="Courier New" panose="02070309020205020404" pitchFamily="49" charset="0"/>
                <a:cs typeface="Courier New" panose="02070309020205020404" pitchFamily="49" charset="0"/>
              </a:rPr>
              <a:t>       </a:t>
            </a:r>
            <a:r>
              <a:rPr lang="en-US" sz="900" b="1" dirty="0" smtClean="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      </a:t>
            </a:r>
            <a:r>
              <a:rPr lang="en-US" sz="900" b="1" dirty="0" err="1">
                <a:latin typeface="Courier New" panose="02070309020205020404" pitchFamily="49" charset="0"/>
                <a:cs typeface="Courier New" panose="02070309020205020404" pitchFamily="49" charset="0"/>
              </a:rPr>
              <a:t>Coef</a:t>
            </a:r>
            <a:r>
              <a:rPr lang="en-US" sz="900" b="1" dirty="0">
                <a:latin typeface="Courier New" panose="02070309020205020404" pitchFamily="49" charset="0"/>
                <a:cs typeface="Courier New" panose="02070309020205020404" pitchFamily="49" charset="0"/>
              </a:rPr>
              <a:t>.   Std. Err.      z    P&gt;|z|     [95% Conf. Interval]</a:t>
            </a:r>
            <a:endParaRPr lang="en-US" sz="900" dirty="0">
              <a:latin typeface="Courier New" panose="02070309020205020404" pitchFamily="49" charset="0"/>
              <a:cs typeface="Courier New" panose="02070309020205020404" pitchFamily="49" charset="0"/>
            </a:endParaRPr>
          </a:p>
          <a:p>
            <a:r>
              <a:rPr lang="en-US" sz="900" b="1"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r>
              <a:rPr lang="en-US" sz="900" b="1" dirty="0" smtClean="0">
                <a:latin typeface="Courier New" panose="02070309020205020404" pitchFamily="49" charset="0"/>
                <a:cs typeface="Courier New" panose="02070309020205020404" pitchFamily="49" charset="0"/>
              </a:rPr>
              <a:t>Skew    |  </a:t>
            </a:r>
            <a:r>
              <a:rPr lang="en-US" sz="900" b="1" dirty="0">
                <a:latin typeface="Courier New" panose="02070309020205020404" pitchFamily="49" charset="0"/>
                <a:cs typeface="Courier New" panose="02070309020205020404" pitchFamily="49" charset="0"/>
              </a:rPr>
              <a:t>-.0148387   .</a:t>
            </a:r>
            <a:r>
              <a:rPr lang="en-US" sz="900" b="1" dirty="0" smtClean="0">
                <a:latin typeface="Courier New" panose="02070309020205020404" pitchFamily="49" charset="0"/>
                <a:cs typeface="Courier New" panose="02070309020205020404" pitchFamily="49" charset="0"/>
              </a:rPr>
              <a:t>4194667    </a:t>
            </a:r>
            <a:r>
              <a:rPr lang="en-US" sz="900" b="1" dirty="0">
                <a:latin typeface="Courier New" panose="02070309020205020404" pitchFamily="49" charset="0"/>
                <a:cs typeface="Courier New" panose="02070309020205020404" pitchFamily="49" charset="0"/>
              </a:rPr>
              <a:t>-0.04   0.972    -.8369783    .8073009</a:t>
            </a:r>
            <a:endParaRPr lang="en-US" sz="900" dirty="0">
              <a:latin typeface="Courier New" panose="02070309020205020404" pitchFamily="49" charset="0"/>
              <a:cs typeface="Courier New" panose="02070309020205020404" pitchFamily="49" charset="0"/>
            </a:endParaRPr>
          </a:p>
          <a:p>
            <a:r>
              <a:rPr lang="en-US" sz="900" b="1" dirty="0" smtClean="0">
                <a:latin typeface="Courier New" panose="02070309020205020404" pitchFamily="49" charset="0"/>
                <a:cs typeface="Courier New" panose="02070309020205020404" pitchFamily="49" charset="0"/>
              </a:rPr>
              <a:t>kurtosis|   </a:t>
            </a:r>
            <a:r>
              <a:rPr lang="en-US" sz="900" b="1" dirty="0">
                <a:latin typeface="Courier New" panose="02070309020205020404" pitchFamily="49" charset="0"/>
                <a:cs typeface="Courier New" panose="02070309020205020404" pitchFamily="49" charset="0"/>
              </a:rPr>
              <a:t>1.515828    .</a:t>
            </a:r>
            <a:r>
              <a:rPr lang="en-US" sz="900" b="1" dirty="0" smtClean="0">
                <a:latin typeface="Courier New" panose="02070309020205020404" pitchFamily="49" charset="0"/>
                <a:cs typeface="Courier New" panose="02070309020205020404" pitchFamily="49" charset="0"/>
              </a:rPr>
              <a:t>410243     </a:t>
            </a:r>
            <a:r>
              <a:rPr lang="en-US" sz="900" b="1" dirty="0">
                <a:latin typeface="Courier New" panose="02070309020205020404" pitchFamily="49" charset="0"/>
                <a:cs typeface="Courier New" panose="02070309020205020404" pitchFamily="49" charset="0"/>
              </a:rPr>
              <a:t>3.69   </a:t>
            </a:r>
            <a:r>
              <a:rPr lang="en-US" sz="900" b="1" u="sng" dirty="0">
                <a:latin typeface="Courier New" panose="02070309020205020404" pitchFamily="49" charset="0"/>
                <a:cs typeface="Courier New" panose="02070309020205020404" pitchFamily="49" charset="0"/>
              </a:rPr>
              <a:t>0.000</a:t>
            </a:r>
            <a:r>
              <a:rPr lang="en-US" sz="900" b="1" dirty="0">
                <a:latin typeface="Courier New" panose="02070309020205020404" pitchFamily="49" charset="0"/>
                <a:cs typeface="Courier New" panose="02070309020205020404" pitchFamily="49" charset="0"/>
              </a:rPr>
              <a:t>     .7117664    </a:t>
            </a:r>
            <a:r>
              <a:rPr lang="en-US" sz="900" b="1" dirty="0" smtClean="0">
                <a:latin typeface="Courier New" panose="02070309020205020404" pitchFamily="49" charset="0"/>
                <a:cs typeface="Courier New" panose="02070309020205020404" pitchFamily="49" charset="0"/>
              </a:rPr>
              <a:t>2.319889</a:t>
            </a:r>
            <a:endParaRPr lang="en-US" sz="900" dirty="0">
              <a:latin typeface="Courier New" panose="02070309020205020404" pitchFamily="49" charset="0"/>
              <a:cs typeface="Courier New" panose="02070309020205020404" pitchFamily="49" charset="0"/>
            </a:endParaRPr>
          </a:p>
          <a:p>
            <a:r>
              <a:rPr lang="en-US" sz="900" b="1" dirty="0" smtClean="0">
                <a:latin typeface="Courier New" panose="02070309020205020404" pitchFamily="49" charset="0"/>
                <a:cs typeface="Courier New" panose="02070309020205020404" pitchFamily="49" charset="0"/>
              </a:rPr>
              <a:t>------------------------------------------------------------------------------</a:t>
            </a:r>
            <a:endParaRPr lang="en-US" sz="900" b="1" dirty="0">
              <a:latin typeface="Courier New" panose="02070309020205020404" pitchFamily="49" charset="0"/>
              <a:cs typeface="Courier New" panose="02070309020205020404" pitchFamily="49" charset="0"/>
            </a:endParaRPr>
          </a:p>
          <a:p>
            <a:endParaRPr lang="en-US" sz="9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105249" y="755122"/>
            <a:ext cx="5750566" cy="4182003"/>
          </a:xfrm>
          <a:prstGeom prst="rect">
            <a:avLst/>
          </a:prstGeom>
        </p:spPr>
      </p:pic>
      <p:pic>
        <p:nvPicPr>
          <p:cNvPr id="4" name="Picture 3"/>
          <p:cNvPicPr>
            <a:picLocks noChangeAspect="1"/>
          </p:cNvPicPr>
          <p:nvPr/>
        </p:nvPicPr>
        <p:blipFill>
          <a:blip r:embed="rId4"/>
          <a:stretch>
            <a:fillRect/>
          </a:stretch>
        </p:blipFill>
        <p:spPr>
          <a:xfrm>
            <a:off x="5773853" y="833208"/>
            <a:ext cx="5969911" cy="4341518"/>
          </a:xfrm>
          <a:prstGeom prst="rect">
            <a:avLst/>
          </a:prstGeom>
        </p:spPr>
      </p:pic>
      <p:sp>
        <p:nvSpPr>
          <p:cNvPr id="10" name="Rectangle 9"/>
          <p:cNvSpPr>
            <a:spLocks noChangeArrowheads="1"/>
          </p:cNvSpPr>
          <p:nvPr/>
        </p:nvSpPr>
        <p:spPr bwMode="auto">
          <a:xfrm>
            <a:off x="6343436" y="5055810"/>
            <a:ext cx="57272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900" b="1" dirty="0">
                <a:latin typeface="Courier New" panose="02070309020205020404" pitchFamily="49" charset="0"/>
                <a:cs typeface="Courier New" panose="02070309020205020404" pitchFamily="49" charset="0"/>
              </a:rPr>
              <a:t>  |   Observed   Bootstrap                         Normal-based</a:t>
            </a:r>
          </a:p>
          <a:p>
            <a:r>
              <a:rPr lang="en-US" sz="900" b="1" dirty="0">
                <a:latin typeface="Courier New" panose="02070309020205020404" pitchFamily="49" charset="0"/>
                <a:cs typeface="Courier New" panose="02070309020205020404" pitchFamily="49" charset="0"/>
              </a:rPr>
              <a:t>        </a:t>
            </a:r>
            <a:r>
              <a:rPr lang="en-US" sz="900" b="1" dirty="0" smtClean="0">
                <a:latin typeface="Courier New" panose="02070309020205020404" pitchFamily="49" charset="0"/>
                <a:cs typeface="Courier New" panose="02070309020205020404" pitchFamily="49" charset="0"/>
              </a:rPr>
              <a:t> |      </a:t>
            </a:r>
            <a:r>
              <a:rPr lang="en-US" sz="900" b="1" dirty="0" err="1">
                <a:latin typeface="Courier New" panose="02070309020205020404" pitchFamily="49" charset="0"/>
                <a:cs typeface="Courier New" panose="02070309020205020404" pitchFamily="49" charset="0"/>
              </a:rPr>
              <a:t>Coef</a:t>
            </a:r>
            <a:r>
              <a:rPr lang="en-US" sz="900" b="1" dirty="0">
                <a:latin typeface="Courier New" panose="02070309020205020404" pitchFamily="49" charset="0"/>
                <a:cs typeface="Courier New" panose="02070309020205020404" pitchFamily="49" charset="0"/>
              </a:rPr>
              <a:t>.   Std. Err.      z    P&gt;|z|     [95% Conf. Interval]</a:t>
            </a:r>
          </a:p>
          <a:p>
            <a:r>
              <a:rPr lang="en-US" sz="900" b="1" dirty="0" smtClean="0">
                <a:latin typeface="Courier New" panose="02070309020205020404" pitchFamily="49" charset="0"/>
                <a:cs typeface="Courier New" panose="02070309020205020404" pitchFamily="49" charset="0"/>
              </a:rPr>
              <a:t>---------+----------------------------------------------------------------</a:t>
            </a:r>
            <a:endParaRPr lang="en-US" sz="900" b="1" dirty="0">
              <a:latin typeface="Courier New" panose="02070309020205020404" pitchFamily="49" charset="0"/>
              <a:cs typeface="Courier New" panose="02070309020205020404" pitchFamily="49" charset="0"/>
            </a:endParaRPr>
          </a:p>
          <a:p>
            <a:r>
              <a:rPr lang="en-US" sz="900" b="1" dirty="0">
                <a:latin typeface="Courier New" panose="02070309020205020404" pitchFamily="49" charset="0"/>
                <a:cs typeface="Courier New" panose="02070309020205020404" pitchFamily="49" charset="0"/>
              </a:rPr>
              <a:t>Skew </a:t>
            </a:r>
            <a:r>
              <a:rPr lang="en-US" sz="900" b="1" dirty="0" smtClean="0">
                <a:latin typeface="Courier New" panose="02070309020205020404" pitchFamily="49" charset="0"/>
                <a:cs typeface="Courier New" panose="02070309020205020404" pitchFamily="49" charset="0"/>
              </a:rPr>
              <a:t>    |   </a:t>
            </a:r>
            <a:r>
              <a:rPr lang="en-US" sz="900" b="1" dirty="0">
                <a:latin typeface="Courier New" panose="02070309020205020404" pitchFamily="49" charset="0"/>
                <a:cs typeface="Courier New" panose="02070309020205020404" pitchFamily="49" charset="0"/>
              </a:rPr>
              <a:t>1.539829   .5361251     2.87   </a:t>
            </a:r>
            <a:r>
              <a:rPr lang="en-US" sz="900" b="1" u="sng" dirty="0">
                <a:latin typeface="Courier New" panose="02070309020205020404" pitchFamily="49" charset="0"/>
                <a:cs typeface="Courier New" panose="02070309020205020404" pitchFamily="49" charset="0"/>
              </a:rPr>
              <a:t>0.004</a:t>
            </a:r>
            <a:r>
              <a:rPr lang="en-US" sz="900" b="1" dirty="0">
                <a:latin typeface="Courier New" panose="02070309020205020404" pitchFamily="49" charset="0"/>
                <a:cs typeface="Courier New" panose="02070309020205020404" pitchFamily="49" charset="0"/>
              </a:rPr>
              <a:t>     .4890433    2.590615</a:t>
            </a:r>
          </a:p>
          <a:p>
            <a:r>
              <a:rPr lang="en-US" sz="900" b="1" dirty="0">
                <a:latin typeface="Courier New" panose="02070309020205020404" pitchFamily="49" charset="0"/>
                <a:cs typeface="Courier New" panose="02070309020205020404" pitchFamily="49" charset="0"/>
              </a:rPr>
              <a:t>kurtosis </a:t>
            </a:r>
            <a:r>
              <a:rPr lang="en-US" sz="900" b="1" dirty="0" smtClean="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5.160547   1.927927     2.68   </a:t>
            </a:r>
            <a:r>
              <a:rPr lang="en-US" sz="900" b="1" u="sng" dirty="0">
                <a:latin typeface="Courier New" panose="02070309020205020404" pitchFamily="49" charset="0"/>
                <a:cs typeface="Courier New" panose="02070309020205020404" pitchFamily="49" charset="0"/>
              </a:rPr>
              <a:t>0.007</a:t>
            </a:r>
            <a:r>
              <a:rPr lang="en-US" sz="900" b="1" dirty="0">
                <a:latin typeface="Courier New" panose="02070309020205020404" pitchFamily="49" charset="0"/>
                <a:cs typeface="Courier New" panose="02070309020205020404" pitchFamily="49" charset="0"/>
              </a:rPr>
              <a:t>     1.381881    8.939214</a:t>
            </a:r>
          </a:p>
          <a:p>
            <a:r>
              <a:rPr lang="en-US" sz="9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66202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5594" y="146676"/>
            <a:ext cx="6103291" cy="585398"/>
          </a:xfrm>
          <a:noFill/>
          <a:ln/>
        </p:spPr>
        <p:txBody>
          <a:bodyPr>
            <a:normAutofit/>
          </a:bodyPr>
          <a:lstStyle/>
          <a:p>
            <a:r>
              <a:rPr lang="en-US" altLang="en-US" sz="3600" dirty="0" smtClean="0"/>
              <a:t>Marriage -&gt; BMI of males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p:nvPicPr>
        <p:blipFill>
          <a:blip r:embed="rId3"/>
          <a:stretch>
            <a:fillRect/>
          </a:stretch>
        </p:blipFill>
        <p:spPr>
          <a:xfrm>
            <a:off x="6927590" y="412986"/>
            <a:ext cx="4457700" cy="5876925"/>
          </a:xfrm>
          <a:prstGeom prst="rect">
            <a:avLst/>
          </a:prstGeom>
        </p:spPr>
      </p:pic>
      <p:sp>
        <p:nvSpPr>
          <p:cNvPr id="11" name="Rectangle 9"/>
          <p:cNvSpPr>
            <a:spLocks noChangeArrowheads="1"/>
          </p:cNvSpPr>
          <p:nvPr/>
        </p:nvSpPr>
        <p:spPr bwMode="auto">
          <a:xfrm>
            <a:off x="130628" y="1379484"/>
            <a:ext cx="116560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smtClean="0">
                <a:latin typeface="Courier New" panose="02070309020205020404" pitchFamily="49" charset="0"/>
                <a:cs typeface="Courier New" panose="02070309020205020404" pitchFamily="49" charset="0"/>
              </a:rPr>
              <a:t>Z value for the Married-&gt;BMI is 4.15488/1.92024 = </a:t>
            </a:r>
            <a:r>
              <a:rPr lang="de-DE" sz="1400" b="1" u="sng" dirty="0" smtClean="0">
                <a:solidFill>
                  <a:srgbClr val="7030A0"/>
                </a:solidFill>
                <a:latin typeface="Courier New" panose="02070309020205020404" pitchFamily="49" charset="0"/>
                <a:cs typeface="Courier New" panose="02070309020205020404" pitchFamily="49" charset="0"/>
              </a:rPr>
              <a:t>2.16373</a:t>
            </a:r>
            <a:endParaRPr lang="en-US" sz="1400" b="1" u="sng" dirty="0">
              <a:solidFill>
                <a:srgbClr val="7030A0"/>
              </a:solidFill>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r>
              <a:rPr lang="de-DE" sz="1400" b="1" dirty="0">
                <a:latin typeface="Courier New" panose="02070309020205020404" pitchFamily="49" charset="0"/>
                <a:cs typeface="Courier New" panose="02070309020205020404" pitchFamily="49" charset="0"/>
              </a:rPr>
              <a:t>&gt; zis&lt;-4.15488/1.92024</a:t>
            </a:r>
          </a:p>
          <a:p>
            <a:r>
              <a:rPr lang="de-DE" sz="1400" b="1" dirty="0" smtClean="0">
                <a:latin typeface="Courier New" panose="02070309020205020404" pitchFamily="49" charset="0"/>
                <a:cs typeface="Courier New" panose="02070309020205020404" pitchFamily="49" charset="0"/>
              </a:rPr>
              <a:t>Zis</a:t>
            </a:r>
          </a:p>
          <a:p>
            <a:r>
              <a:rPr lang="de-DE" sz="1400" b="1" dirty="0" smtClean="0">
                <a:latin typeface="Courier New" panose="02070309020205020404" pitchFamily="49" charset="0"/>
                <a:cs typeface="Courier New" panose="02070309020205020404" pitchFamily="49" charset="0"/>
              </a:rPr>
              <a:t>[</a:t>
            </a:r>
            <a:r>
              <a:rPr lang="de-DE" sz="1400" b="1" dirty="0">
                <a:latin typeface="Courier New" panose="02070309020205020404" pitchFamily="49" charset="0"/>
                <a:cs typeface="Courier New" panose="02070309020205020404" pitchFamily="49" charset="0"/>
              </a:rPr>
              <a:t>1] </a:t>
            </a:r>
            <a:r>
              <a:rPr lang="de-DE" sz="1400" b="1" dirty="0" smtClean="0">
                <a:latin typeface="Courier New" panose="02070309020205020404" pitchFamily="49" charset="0"/>
                <a:cs typeface="Courier New" panose="02070309020205020404" pitchFamily="49" charset="0"/>
              </a:rPr>
              <a:t>2.16373</a:t>
            </a:r>
          </a:p>
          <a:p>
            <a:endParaRPr lang="en-US" sz="1400" b="1"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t.test</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t </a:t>
            </a:r>
            <a:r>
              <a:rPr lang="en-US" sz="1400" b="1" dirty="0">
                <a:latin typeface="Courier New" panose="02070309020205020404" pitchFamily="49" charset="0"/>
                <a:cs typeface="Courier New" panose="02070309020205020404" pitchFamily="49" charset="0"/>
              </a:rPr>
              <a:t>= </a:t>
            </a:r>
            <a:r>
              <a:rPr lang="en-US" sz="1400" b="1" u="sng" dirty="0">
                <a:solidFill>
                  <a:srgbClr val="7030A0"/>
                </a:solidFill>
                <a:latin typeface="Courier New" panose="02070309020205020404" pitchFamily="49" charset="0"/>
                <a:cs typeface="Courier New" panose="02070309020205020404" pitchFamily="49" charset="0"/>
              </a:rPr>
              <a:t>-2.1028</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 34</a:t>
            </a:r>
            <a:r>
              <a:rPr lang="en-US" sz="1400" b="1" dirty="0">
                <a:latin typeface="Courier New" panose="02070309020205020404" pitchFamily="49" charset="0"/>
                <a:cs typeface="Courier New" panose="02070309020205020404" pitchFamily="49" charset="0"/>
              </a:rPr>
              <a:t>, p-value = </a:t>
            </a:r>
            <a:r>
              <a:rPr lang="en-US" sz="1400" b="1" u="sng" dirty="0">
                <a:solidFill>
                  <a:srgbClr val="00B050"/>
                </a:solidFill>
                <a:latin typeface="Courier New" panose="02070309020205020404" pitchFamily="49" charset="0"/>
                <a:cs typeface="Courier New" panose="02070309020205020404" pitchFamily="49" charset="0"/>
              </a:rPr>
              <a:t>0.04296</a:t>
            </a:r>
          </a:p>
          <a:p>
            <a:r>
              <a:rPr lang="en-US" sz="1400" b="1" dirty="0" smtClean="0">
                <a:latin typeface="Courier New" panose="02070309020205020404" pitchFamily="49" charset="0"/>
                <a:cs typeface="Courier New" panose="02070309020205020404" pitchFamily="49" charset="0"/>
              </a:rPr>
              <a:t>sample </a:t>
            </a:r>
            <a:r>
              <a:rPr lang="en-US" sz="1400" b="1" dirty="0">
                <a:latin typeface="Courier New" panose="02070309020205020404" pitchFamily="49" charset="0"/>
                <a:cs typeface="Courier New" panose="02070309020205020404" pitchFamily="49" charset="0"/>
              </a:rPr>
              <a:t>estimates:</a:t>
            </a:r>
          </a:p>
          <a:p>
            <a:r>
              <a:rPr lang="en-US" sz="1400" b="1" dirty="0">
                <a:latin typeface="Courier New" panose="02070309020205020404" pitchFamily="49" charset="0"/>
                <a:cs typeface="Courier New" panose="02070309020205020404" pitchFamily="49" charset="0"/>
              </a:rPr>
              <a:t>mean in group 0 mean in group 1 </a:t>
            </a:r>
          </a:p>
          <a:p>
            <a:r>
              <a:rPr lang="en-US" sz="1400" b="1" dirty="0">
                <a:latin typeface="Courier New" panose="02070309020205020404" pitchFamily="49" charset="0"/>
                <a:cs typeface="Courier New" panose="02070309020205020404" pitchFamily="49" charset="0"/>
              </a:rPr>
              <a:t>       30.56842        34.72329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r>
              <a:rPr lang="en-US" sz="1400" b="1" dirty="0" smtClean="0">
                <a:solidFill>
                  <a:srgbClr val="0070C0"/>
                </a:solidFill>
                <a:latin typeface="Courier New" panose="02070309020205020404" pitchFamily="49" charset="0"/>
                <a:cs typeface="Courier New" panose="02070309020205020404" pitchFamily="49" charset="0"/>
              </a:rPr>
              <a:t>Welch </a:t>
            </a:r>
            <a:r>
              <a:rPr lang="en-US" sz="1400" b="1" dirty="0">
                <a:solidFill>
                  <a:srgbClr val="0070C0"/>
                </a:solidFill>
                <a:latin typeface="Courier New" panose="02070309020205020404" pitchFamily="49" charset="0"/>
                <a:cs typeface="Courier New" panose="02070309020205020404" pitchFamily="49" charset="0"/>
              </a:rPr>
              <a:t>Two Sample t-test</a:t>
            </a:r>
          </a:p>
          <a:p>
            <a:r>
              <a:rPr lang="en-US" sz="1400" b="1" dirty="0" smtClean="0">
                <a:solidFill>
                  <a:srgbClr val="0070C0"/>
                </a:solidFill>
                <a:latin typeface="Courier New" panose="02070309020205020404" pitchFamily="49" charset="0"/>
                <a:cs typeface="Courier New" panose="02070309020205020404" pitchFamily="49" charset="0"/>
              </a:rPr>
              <a:t>t </a:t>
            </a:r>
            <a:r>
              <a:rPr lang="en-US" sz="1400" b="1" dirty="0">
                <a:solidFill>
                  <a:srgbClr val="0070C0"/>
                </a:solidFill>
                <a:latin typeface="Courier New" panose="02070309020205020404" pitchFamily="49" charset="0"/>
                <a:cs typeface="Courier New" panose="02070309020205020404" pitchFamily="49" charset="0"/>
              </a:rPr>
              <a:t>= </a:t>
            </a:r>
            <a:r>
              <a:rPr lang="en-US" sz="1400" b="1" u="sng" dirty="0">
                <a:solidFill>
                  <a:srgbClr val="7030A0"/>
                </a:solidFill>
                <a:latin typeface="Courier New" panose="02070309020205020404" pitchFamily="49" charset="0"/>
                <a:cs typeface="Courier New" panose="02070309020205020404" pitchFamily="49" charset="0"/>
              </a:rPr>
              <a:t>-2.2389</a:t>
            </a:r>
            <a:r>
              <a:rPr lang="en-US" sz="1400" b="1" dirty="0">
                <a:solidFill>
                  <a:srgbClr val="0070C0"/>
                </a:solidFill>
                <a:latin typeface="Courier New" panose="02070309020205020404" pitchFamily="49" charset="0"/>
                <a:cs typeface="Courier New" panose="02070309020205020404" pitchFamily="49" charset="0"/>
              </a:rPr>
              <a:t>,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accent2">
                    <a:lumMod val="75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00B050"/>
                </a:solidFill>
                <a:latin typeface="Courier New" panose="02070309020205020404" pitchFamily="49" charset="0"/>
                <a:cs typeface="Courier New" panose="02070309020205020404" pitchFamily="49" charset="0"/>
              </a:rPr>
              <a:t>0.03266</a:t>
            </a:r>
          </a:p>
          <a:p>
            <a:endParaRPr lang="en-US" sz="1400" b="1" dirty="0">
              <a:solidFill>
                <a:srgbClr val="0070C0"/>
              </a:solidFill>
              <a:latin typeface="Courier New" panose="02070309020205020404" pitchFamily="49" charset="0"/>
              <a:cs typeface="Courier New" panose="02070309020205020404" pitchFamily="49" charset="0"/>
            </a:endParaRPr>
          </a:p>
          <a:p>
            <a:r>
              <a:rPr lang="en-US" sz="1400" b="1" dirty="0">
                <a:solidFill>
                  <a:srgbClr val="0070C0"/>
                </a:solidFill>
                <a:latin typeface="Courier New" panose="02070309020205020404" pitchFamily="49" charset="0"/>
                <a:cs typeface="Courier New" panose="02070309020205020404" pitchFamily="49" charset="0"/>
              </a:rPr>
              <a:t>sample 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30.56842        </a:t>
            </a:r>
            <a:r>
              <a:rPr lang="en-US" sz="1400" b="1" dirty="0" smtClean="0">
                <a:solidFill>
                  <a:srgbClr val="0070C0"/>
                </a:solidFill>
                <a:latin typeface="Courier New" panose="02070309020205020404" pitchFamily="49" charset="0"/>
                <a:cs typeface="Courier New" panose="02070309020205020404" pitchFamily="49" charset="0"/>
              </a:rPr>
              <a:t>34.72329</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78648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51110" y="1714155"/>
            <a:ext cx="9061953" cy="5143845"/>
          </a:xfrm>
          <a:prstGeom prst="rect">
            <a:avLst/>
          </a:prstGeom>
        </p:spPr>
      </p:pic>
      <p:sp>
        <p:nvSpPr>
          <p:cNvPr id="6" name="Rectangle 1"/>
          <p:cNvSpPr>
            <a:spLocks noChangeArrowheads="1"/>
          </p:cNvSpPr>
          <p:nvPr/>
        </p:nvSpPr>
        <p:spPr bwMode="auto">
          <a:xfrm>
            <a:off x="866763" y="144495"/>
            <a:ext cx="990215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a:t>FIGURE 12.1. </a:t>
            </a:r>
            <a:r>
              <a:rPr lang="en-US" sz="2400" dirty="0"/>
              <a:t>Causal models underlying statistical tests (text example on left, generic </a:t>
            </a:r>
            <a:r>
              <a:rPr lang="en-US" sz="2400" dirty="0" smtClean="0"/>
              <a:t>form on </a:t>
            </a:r>
            <a:r>
              <a:rPr lang="en-US" sz="2400" dirty="0"/>
              <a:t>right). (a) Two Group/Condition </a:t>
            </a:r>
            <a:r>
              <a:rPr lang="en-US" sz="2400" i="1" dirty="0"/>
              <a:t>t</a:t>
            </a:r>
            <a:r>
              <a:rPr lang="en-US" sz="2400" dirty="0"/>
              <a:t>-Test; (b) One-Way Analysis of Variance; (c) </a:t>
            </a:r>
            <a:r>
              <a:rPr lang="en-US" sz="2400" dirty="0" smtClean="0"/>
              <a:t>Chi-Square Test </a:t>
            </a:r>
            <a:r>
              <a:rPr lang="en-US" sz="2400" dirty="0"/>
              <a:t>of Independence and Test of Proportions; (d) Pearson Correlation/Linear Regression: </a:t>
            </a:r>
            <a:r>
              <a:rPr lang="en-US" sz="2400" dirty="0" smtClean="0"/>
              <a:t>Direct Cause </a:t>
            </a:r>
            <a:r>
              <a:rPr lang="en-US" sz="2400" dirty="0"/>
              <a:t>Model;</a:t>
            </a:r>
          </a:p>
        </p:txBody>
      </p:sp>
      <p:sp>
        <p:nvSpPr>
          <p:cNvPr id="7" name="Oval 6"/>
          <p:cNvSpPr/>
          <p:nvPr/>
        </p:nvSpPr>
        <p:spPr>
          <a:xfrm>
            <a:off x="3153745" y="5663681"/>
            <a:ext cx="5607699" cy="119431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53745" y="2419738"/>
            <a:ext cx="5607699" cy="119431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901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5594" y="146676"/>
            <a:ext cx="6103291" cy="585398"/>
          </a:xfrm>
          <a:noFill/>
          <a:ln/>
        </p:spPr>
        <p:txBody>
          <a:bodyPr>
            <a:normAutofit/>
          </a:bodyPr>
          <a:lstStyle/>
          <a:p>
            <a:r>
              <a:rPr lang="en-US" altLang="en-US" sz="3600" dirty="0" smtClean="0"/>
              <a:t>RAM notation</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217737" y="916740"/>
            <a:ext cx="60367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1. McArdle</a:t>
            </a:r>
            <a:r>
              <a:rPr lang="en-US" sz="2400" dirty="0"/>
              <a:t>, J. J., &amp; </a:t>
            </a:r>
            <a:r>
              <a:rPr lang="en-US" sz="2400" dirty="0" err="1"/>
              <a:t>Boker</a:t>
            </a:r>
            <a:r>
              <a:rPr lang="en-US" sz="2400" dirty="0"/>
              <a:t>, S. M. (1990). </a:t>
            </a:r>
            <a:r>
              <a:rPr lang="en-US" sz="2400" u="sng" dirty="0" err="1">
                <a:hlinkClick r:id="rId3"/>
              </a:rPr>
              <a:t>RAMpath</a:t>
            </a:r>
            <a:r>
              <a:rPr lang="en-US" sz="2400" u="sng" dirty="0">
                <a:hlinkClick r:id="rId3"/>
              </a:rPr>
              <a:t>: Path diagram software</a:t>
            </a:r>
            <a:r>
              <a:rPr lang="en-US" sz="2400" dirty="0"/>
              <a:t>: Data Transforms</a:t>
            </a:r>
            <a:r>
              <a:rPr lang="en-US" sz="2400" dirty="0" smtClean="0"/>
              <a:t>.</a:t>
            </a:r>
          </a:p>
          <a:p>
            <a:r>
              <a:rPr lang="en-US" sz="2400" dirty="0" smtClean="0"/>
              <a:t>2. McArdle</a:t>
            </a:r>
            <a:r>
              <a:rPr lang="en-US" sz="2400" dirty="0"/>
              <a:t>, J. J. (2005). The development of the RAM rules for latent variable structural equation modeling. In A. </a:t>
            </a:r>
            <a:r>
              <a:rPr lang="en-US" sz="2400" dirty="0" err="1"/>
              <a:t>Maydeu</a:t>
            </a:r>
            <a:r>
              <a:rPr lang="en-US" sz="2400" dirty="0"/>
              <a:t>-Olivares &amp; J. J. McArdle (Eds.), </a:t>
            </a:r>
            <a:r>
              <a:rPr lang="en-US" sz="2400" i="1" dirty="0"/>
              <a:t>Contemporary psychometrics: A festschrift for Roderick P. McDonald (pp. 225-273).</a:t>
            </a:r>
          </a:p>
          <a:p>
            <a:r>
              <a:rPr lang="en-US" sz="2400" dirty="0" smtClean="0"/>
              <a:t>3. Zhang</a:t>
            </a:r>
            <a:r>
              <a:rPr lang="en-US" sz="2400" dirty="0"/>
              <a:t>, Z., </a:t>
            </a:r>
            <a:r>
              <a:rPr lang="en-US" sz="2400" dirty="0" err="1"/>
              <a:t>Hamagami</a:t>
            </a:r>
            <a:r>
              <a:rPr lang="en-US" sz="2400" dirty="0"/>
              <a:t>, F., Grimm, K. J., &amp; McArdle, J. J. (2015). Using R Package </a:t>
            </a:r>
            <a:r>
              <a:rPr lang="en-US" sz="2400" dirty="0" err="1"/>
              <a:t>RAMpath</a:t>
            </a:r>
            <a:r>
              <a:rPr lang="en-US" sz="2400" dirty="0"/>
              <a:t> for Tracing SEM Path Diagrams and Conducting Complex Longitudinal Data Analysis. </a:t>
            </a:r>
            <a:r>
              <a:rPr lang="en-US" sz="2400" i="1" dirty="0"/>
              <a:t>Structural Equation Modeling: A Multidisciplinary Journal, 22(1), 132-147. </a:t>
            </a:r>
            <a:endParaRPr lang="en-US" sz="2400" dirty="0"/>
          </a:p>
        </p:txBody>
      </p:sp>
      <p:pic>
        <p:nvPicPr>
          <p:cNvPr id="5" name="Picture 4"/>
          <p:cNvPicPr>
            <a:picLocks noChangeAspect="1"/>
          </p:cNvPicPr>
          <p:nvPr/>
        </p:nvPicPr>
        <p:blipFill>
          <a:blip r:embed="rId4"/>
          <a:stretch>
            <a:fillRect/>
          </a:stretch>
        </p:blipFill>
        <p:spPr>
          <a:xfrm>
            <a:off x="6659509" y="0"/>
            <a:ext cx="5127207" cy="6532691"/>
          </a:xfrm>
          <a:prstGeom prst="rect">
            <a:avLst/>
          </a:prstGeom>
        </p:spPr>
      </p:pic>
    </p:spTree>
    <p:extLst>
      <p:ext uri="{BB962C8B-B14F-4D97-AF65-F5344CB8AC3E}">
        <p14:creationId xmlns:p14="http://schemas.microsoft.com/office/powerpoint/2010/main" val="328181568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103291" cy="585398"/>
          </a:xfrm>
          <a:noFill/>
          <a:ln/>
        </p:spPr>
        <p:txBody>
          <a:bodyPr>
            <a:normAutofit fontScale="90000"/>
          </a:bodyPr>
          <a:lstStyle/>
          <a:p>
            <a:r>
              <a:rPr lang="en-US" altLang="en-US" sz="3600" dirty="0" err="1" smtClean="0"/>
              <a:t>Lavaan</a:t>
            </a:r>
            <a:r>
              <a:rPr lang="en-US" altLang="en-US" sz="3600" dirty="0" smtClean="0"/>
              <a:t> code for lazy folk: From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553639" y="2220812"/>
            <a:ext cx="1071774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This model specification was automatically generated by Onyx</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library(</a:t>
            </a:r>
            <a:r>
              <a:rPr lang="en-US" sz="1600" b="1" dirty="0" err="1">
                <a:latin typeface="Courier New" panose="02070309020205020404" pitchFamily="49" charset="0"/>
                <a:cs typeface="Courier New" panose="02070309020205020404" pitchFamily="49" charset="0"/>
              </a:rPr>
              <a:t>lavaan</a:t>
            </a:r>
            <a:r>
              <a:rPr lang="en-US" sz="1600" b="1"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read.table</a:t>
            </a:r>
            <a:r>
              <a:rPr lang="en-US" sz="1600" b="1" dirty="0">
                <a:latin typeface="Courier New" panose="02070309020205020404" pitchFamily="49" charset="0"/>
                <a:cs typeface="Courier New" panose="02070309020205020404" pitchFamily="49" charset="0"/>
              </a:rPr>
              <a:t>(DATAFILENAME, header = TRUE) ;</a:t>
            </a:r>
          </a:p>
          <a:p>
            <a:r>
              <a:rPr lang="en-US" sz="1600" b="1" dirty="0">
                <a:latin typeface="Courier New" panose="02070309020205020404" pitchFamily="49" charset="0"/>
                <a:cs typeface="Courier New" panose="02070309020205020404" pitchFamily="49" charset="0"/>
              </a:rPr>
              <a:t> model&lt;-"</a:t>
            </a:r>
          </a:p>
          <a:p>
            <a:r>
              <a:rPr lang="en-US" sz="1600" b="1" dirty="0">
                <a:latin typeface="Courier New" panose="02070309020205020404" pitchFamily="49" charset="0"/>
                <a:cs typeface="Courier New" panose="02070309020205020404" pitchFamily="49" charset="0"/>
              </a:rPr>
              <a:t>! regressions </a:t>
            </a:r>
          </a:p>
          <a:p>
            <a:r>
              <a:rPr lang="en-US" sz="1600" b="1" dirty="0">
                <a:latin typeface="Courier New" panose="02070309020205020404" pitchFamily="49" charset="0"/>
                <a:cs typeface="Courier New" panose="02070309020205020404" pitchFamily="49" charset="0"/>
              </a:rPr>
              <a:t>   BMICa0 ~ Married__BMICa0*Married</a:t>
            </a:r>
          </a:p>
          <a:p>
            <a:r>
              <a:rPr lang="en-US" sz="1600" b="1" dirty="0">
                <a:latin typeface="Courier New" panose="02070309020205020404" pitchFamily="49" charset="0"/>
                <a:cs typeface="Courier New" panose="02070309020205020404" pitchFamily="49" charset="0"/>
              </a:rPr>
              <a:t>! residuals, variances and </a:t>
            </a:r>
            <a:r>
              <a:rPr lang="en-US" sz="1600" b="1" dirty="0" err="1">
                <a:latin typeface="Courier New" panose="02070309020205020404" pitchFamily="49" charset="0"/>
                <a:cs typeface="Courier New" panose="02070309020205020404" pitchFamily="49" charset="0"/>
              </a:rPr>
              <a:t>covariances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BMICa0 ~~ VAR_BMICa0*BMICa0</a:t>
            </a:r>
          </a:p>
          <a:p>
            <a:r>
              <a:rPr lang="en-US" sz="1600" b="1" dirty="0">
                <a:latin typeface="Courier New" panose="02070309020205020404" pitchFamily="49" charset="0"/>
                <a:cs typeface="Courier New" panose="02070309020205020404" pitchFamily="49" charset="0"/>
              </a:rPr>
              <a:t>   Married ~~ </a:t>
            </a:r>
            <a:r>
              <a:rPr lang="en-US" sz="1600" b="1" dirty="0" err="1">
                <a:latin typeface="Courier New" panose="02070309020205020404" pitchFamily="49" charset="0"/>
                <a:cs typeface="Courier New" panose="02070309020205020404" pitchFamily="49" charset="0"/>
              </a:rPr>
              <a:t>VAR_Married</a:t>
            </a:r>
            <a:r>
              <a:rPr lang="en-US" sz="1600" b="1" dirty="0">
                <a:latin typeface="Courier New" panose="02070309020205020404" pitchFamily="49" charset="0"/>
                <a:cs typeface="Courier New" panose="02070309020205020404" pitchFamily="49" charset="0"/>
              </a:rPr>
              <a:t>*Married</a:t>
            </a:r>
          </a:p>
          <a:p>
            <a:r>
              <a:rPr lang="en-US" sz="1600" b="1" dirty="0">
                <a:latin typeface="Courier New" panose="02070309020205020404" pitchFamily="49" charset="0"/>
                <a:cs typeface="Courier New" panose="02070309020205020404" pitchFamily="49" charset="0"/>
              </a:rPr>
              <a:t>! observed means</a:t>
            </a:r>
          </a:p>
          <a:p>
            <a:r>
              <a:rPr lang="en-US" sz="1600" b="1" dirty="0">
                <a:latin typeface="Courier New" panose="02070309020205020404" pitchFamily="49" charset="0"/>
                <a:cs typeface="Courier New" panose="02070309020205020404" pitchFamily="49" charset="0"/>
              </a:rPr>
              <a:t>   BMICa0~1;</a:t>
            </a:r>
          </a:p>
          <a:p>
            <a:r>
              <a:rPr lang="en-US" sz="1600" b="1" dirty="0">
                <a:latin typeface="Courier New" panose="02070309020205020404" pitchFamily="49" charset="0"/>
                <a:cs typeface="Courier New" panose="02070309020205020404" pitchFamily="49" charset="0"/>
              </a:rPr>
              <a:t>   Married~1;</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result&lt;-</a:t>
            </a:r>
            <a:r>
              <a:rPr lang="en-US" sz="1600" b="1" dirty="0" err="1">
                <a:latin typeface="Courier New" panose="02070309020205020404" pitchFamily="49" charset="0"/>
                <a:cs typeface="Courier New" panose="02070309020205020404" pitchFamily="49" charset="0"/>
              </a:rPr>
              <a:t>lavaan</a:t>
            </a:r>
            <a:r>
              <a:rPr lang="en-US" sz="1600" b="1" dirty="0">
                <a:latin typeface="Courier New" panose="02070309020205020404" pitchFamily="49" charset="0"/>
                <a:cs typeface="Courier New" panose="02070309020205020404" pitchFamily="49" charset="0"/>
              </a:rPr>
              <a:t>(model, data=</a:t>
            </a:r>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fixed.x</a:t>
            </a:r>
            <a:r>
              <a:rPr lang="en-US" sz="1600" b="1" dirty="0">
                <a:latin typeface="Courier New" panose="02070309020205020404" pitchFamily="49" charset="0"/>
                <a:cs typeface="Courier New" panose="02070309020205020404" pitchFamily="49" charset="0"/>
              </a:rPr>
              <a:t>=FALSE, missing="FIML");</a:t>
            </a:r>
          </a:p>
          <a:p>
            <a:r>
              <a:rPr lang="en-US" sz="1600" b="1" dirty="0">
                <a:latin typeface="Courier New" panose="02070309020205020404" pitchFamily="49" charset="0"/>
                <a:cs typeface="Courier New" panose="02070309020205020404" pitchFamily="49" charset="0"/>
              </a:rPr>
              <a:t>summary(result, </a:t>
            </a:r>
            <a:r>
              <a:rPr lang="en-US" sz="1600" b="1" dirty="0" err="1">
                <a:latin typeface="Courier New" panose="02070309020205020404" pitchFamily="49" charset="0"/>
                <a:cs typeface="Courier New" panose="02070309020205020404" pitchFamily="49" charset="0"/>
              </a:rPr>
              <a:t>fit.measures</a:t>
            </a:r>
            <a:r>
              <a:rPr lang="en-US" sz="1600" b="1" dirty="0">
                <a:latin typeface="Courier New" panose="02070309020205020404" pitchFamily="49" charset="0"/>
                <a:cs typeface="Courier New" panose="02070309020205020404" pitchFamily="49" charset="0"/>
              </a:rPr>
              <a:t>=TRUE);</a:t>
            </a:r>
          </a:p>
        </p:txBody>
      </p:sp>
      <p:pic>
        <p:nvPicPr>
          <p:cNvPr id="2" name="Picture 1"/>
          <p:cNvPicPr>
            <a:picLocks noChangeAspect="1"/>
          </p:cNvPicPr>
          <p:nvPr/>
        </p:nvPicPr>
        <p:blipFill>
          <a:blip r:embed="rId3"/>
          <a:stretch>
            <a:fillRect/>
          </a:stretch>
        </p:blipFill>
        <p:spPr>
          <a:xfrm>
            <a:off x="7628553" y="0"/>
            <a:ext cx="4343400" cy="2047875"/>
          </a:xfrm>
          <a:prstGeom prst="rect">
            <a:avLst/>
          </a:prstGeom>
        </p:spPr>
      </p:pic>
    </p:spTree>
    <p:extLst>
      <p:ext uri="{BB962C8B-B14F-4D97-AF65-F5344CB8AC3E}">
        <p14:creationId xmlns:p14="http://schemas.microsoft.com/office/powerpoint/2010/main" val="26649590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103291" cy="585398"/>
          </a:xfrm>
          <a:noFill/>
          <a:ln/>
        </p:spPr>
        <p:txBody>
          <a:bodyPr>
            <a:normAutofit fontScale="90000"/>
          </a:bodyPr>
          <a:lstStyle/>
          <a:p>
            <a:r>
              <a:rPr lang="en-US" altLang="en-US" sz="3600" dirty="0" err="1" smtClean="0"/>
              <a:t>sem</a:t>
            </a:r>
            <a:r>
              <a:rPr lang="en-US" altLang="en-US" sz="3600" dirty="0" smtClean="0"/>
              <a:t> code for lazy folk: From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600292" y="2364958"/>
            <a:ext cx="1108163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This model specification was automatically generated by Onyx</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require("</a:t>
            </a:r>
            <a:r>
              <a:rPr lang="en-US" sz="1600" b="1" dirty="0" err="1">
                <a:latin typeface="Courier New" panose="02070309020205020404" pitchFamily="49" charset="0"/>
                <a:cs typeface="Courier New" panose="02070309020205020404" pitchFamily="49" charset="0"/>
              </a:rPr>
              <a:t>sem</a:t>
            </a:r>
            <a:r>
              <a:rPr lang="en-US" sz="1600" b="1"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read.table</a:t>
            </a:r>
            <a:r>
              <a:rPr lang="en-US" sz="1600" b="1" dirty="0">
                <a:latin typeface="Courier New" panose="02070309020205020404" pitchFamily="49" charset="0"/>
                <a:cs typeface="Courier New" panose="02070309020205020404" pitchFamily="49" charset="0"/>
              </a:rPr>
              <a:t>(DATAFILENAME, header = TRUE)</a:t>
            </a:r>
          </a:p>
          <a:p>
            <a:r>
              <a:rPr lang="en-US" sz="1600" b="1" dirty="0">
                <a:latin typeface="Courier New" panose="02070309020205020404" pitchFamily="49" charset="0"/>
                <a:cs typeface="Courier New" panose="02070309020205020404" pitchFamily="49" charset="0"/>
              </a:rPr>
              <a:t>paths &lt;- c("BMICa0 &lt;-&gt; BMICa0", "Married &lt;-&gt; Married", "Married -&gt; BMICa0")</a:t>
            </a:r>
          </a:p>
          <a:p>
            <a:r>
              <a:rPr lang="en-US" sz="1600" b="1" dirty="0">
                <a:latin typeface="Courier New" panose="02070309020205020404" pitchFamily="49" charset="0"/>
                <a:cs typeface="Courier New" panose="02070309020205020404" pitchFamily="49" charset="0"/>
              </a:rPr>
              <a:t>parameter &lt;- c("VAR_BMICa0", "</a:t>
            </a:r>
            <a:r>
              <a:rPr lang="en-US" sz="1600" b="1" dirty="0" err="1">
                <a:latin typeface="Courier New" panose="02070309020205020404" pitchFamily="49" charset="0"/>
                <a:cs typeface="Courier New" panose="02070309020205020404" pitchFamily="49" charset="0"/>
              </a:rPr>
              <a:t>VAR_Married</a:t>
            </a:r>
            <a:r>
              <a:rPr lang="en-US" sz="1600" b="1" dirty="0">
                <a:latin typeface="Courier New" panose="02070309020205020404" pitchFamily="49" charset="0"/>
                <a:cs typeface="Courier New" panose="02070309020205020404" pitchFamily="49" charset="0"/>
              </a:rPr>
              <a:t>", "Married__BMICa0")</a:t>
            </a:r>
          </a:p>
          <a:p>
            <a:r>
              <a:rPr lang="en-US" sz="1600" b="1" dirty="0">
                <a:latin typeface="Courier New" panose="02070309020205020404" pitchFamily="49" charset="0"/>
                <a:cs typeface="Courier New" panose="02070309020205020404" pitchFamily="49" charset="0"/>
              </a:rPr>
              <a:t>values &lt;- c("32.776030306921605", "0.24691358028835825", "4.154875879839016")</a:t>
            </a:r>
          </a:p>
          <a:p>
            <a:r>
              <a:rPr lang="en-US" sz="1600" b="1" dirty="0">
                <a:latin typeface="Courier New" panose="02070309020205020404" pitchFamily="49" charset="0"/>
                <a:cs typeface="Courier New" panose="02070309020205020404" pitchFamily="49" charset="0"/>
              </a:rPr>
              <a:t>model &lt;- array(c(paths, parameter, values), dim = c(3,3))</a:t>
            </a:r>
          </a:p>
          <a:p>
            <a:r>
              <a:rPr lang="en-US" sz="1600" b="1" dirty="0" err="1">
                <a:latin typeface="Courier New" panose="02070309020205020404" pitchFamily="49" charset="0"/>
                <a:cs typeface="Courier New" panose="02070309020205020404" pitchFamily="49" charset="0"/>
              </a:rPr>
              <a:t>colnames</a:t>
            </a:r>
            <a:r>
              <a:rPr lang="en-US" sz="1600" b="1" dirty="0">
                <a:latin typeface="Courier New" panose="02070309020205020404" pitchFamily="49" charset="0"/>
                <a:cs typeface="Courier New" panose="02070309020205020404" pitchFamily="49" charset="0"/>
              </a:rPr>
              <a:t>(model) &lt;- c("col1","col2","col3")</a:t>
            </a:r>
          </a:p>
          <a:p>
            <a:r>
              <a:rPr lang="en-US" sz="1600" b="1" dirty="0">
                <a:latin typeface="Courier New" panose="02070309020205020404" pitchFamily="49" charset="0"/>
                <a:cs typeface="Courier New" panose="02070309020205020404" pitchFamily="49" charset="0"/>
              </a:rPr>
              <a:t>result &lt;- </a:t>
            </a:r>
            <a:r>
              <a:rPr lang="en-US" sz="1600" b="1" dirty="0" err="1">
                <a:latin typeface="Courier New" panose="02070309020205020404" pitchFamily="49" charset="0"/>
                <a:cs typeface="Courier New" panose="02070309020205020404" pitchFamily="49" charset="0"/>
              </a:rPr>
              <a:t>sem</a:t>
            </a:r>
            <a:r>
              <a:rPr lang="en-US" sz="1600" b="1" dirty="0">
                <a:latin typeface="Courier New" panose="02070309020205020404" pitchFamily="49" charset="0"/>
                <a:cs typeface="Courier New" panose="02070309020205020404" pitchFamily="49" charset="0"/>
              </a:rPr>
              <a:t>(model = model, data = </a:t>
            </a:r>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summary(result)</a:t>
            </a:r>
          </a:p>
        </p:txBody>
      </p:sp>
      <p:pic>
        <p:nvPicPr>
          <p:cNvPr id="2" name="Picture 1"/>
          <p:cNvPicPr>
            <a:picLocks noChangeAspect="1"/>
          </p:cNvPicPr>
          <p:nvPr/>
        </p:nvPicPr>
        <p:blipFill>
          <a:blip r:embed="rId3"/>
          <a:stretch>
            <a:fillRect/>
          </a:stretch>
        </p:blipFill>
        <p:spPr>
          <a:xfrm>
            <a:off x="7656545" y="0"/>
            <a:ext cx="4343400" cy="2047875"/>
          </a:xfrm>
          <a:prstGeom prst="rect">
            <a:avLst/>
          </a:prstGeom>
        </p:spPr>
      </p:pic>
    </p:spTree>
    <p:extLst>
      <p:ext uri="{BB962C8B-B14F-4D97-AF65-F5344CB8AC3E}">
        <p14:creationId xmlns:p14="http://schemas.microsoft.com/office/powerpoint/2010/main" val="40655049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103291" cy="585398"/>
          </a:xfrm>
          <a:noFill/>
          <a:ln/>
        </p:spPr>
        <p:txBody>
          <a:bodyPr>
            <a:normAutofit fontScale="90000"/>
          </a:bodyPr>
          <a:lstStyle/>
          <a:p>
            <a:r>
              <a:rPr lang="en-US" altLang="en-US" sz="3600" dirty="0" err="1" smtClean="0"/>
              <a:t>Lavaan</a:t>
            </a:r>
            <a:r>
              <a:rPr lang="en-US" altLang="en-US" sz="3600" dirty="0" smtClean="0"/>
              <a:t> code for lazy folk: From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488325" y="2388763"/>
            <a:ext cx="1122159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This model specification was automatically generated by Onyx</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library(</a:t>
            </a:r>
            <a:r>
              <a:rPr lang="en-US" sz="1600" b="1" dirty="0" err="1">
                <a:latin typeface="Courier New" panose="02070309020205020404" pitchFamily="49" charset="0"/>
                <a:cs typeface="Courier New" panose="02070309020205020404" pitchFamily="49" charset="0"/>
              </a:rPr>
              <a:t>lavaan</a:t>
            </a:r>
            <a:r>
              <a:rPr lang="en-US" sz="1600" b="1"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read.table</a:t>
            </a:r>
            <a:r>
              <a:rPr lang="en-US" sz="1600" b="1" dirty="0">
                <a:latin typeface="Courier New" panose="02070309020205020404" pitchFamily="49" charset="0"/>
                <a:cs typeface="Courier New" panose="02070309020205020404" pitchFamily="49" charset="0"/>
              </a:rPr>
              <a:t>(DATAFILENAME, header = TRUE) ;</a:t>
            </a:r>
          </a:p>
          <a:p>
            <a:r>
              <a:rPr lang="en-US" sz="1600" b="1" dirty="0">
                <a:latin typeface="Courier New" panose="02070309020205020404" pitchFamily="49" charset="0"/>
                <a:cs typeface="Courier New" panose="02070309020205020404" pitchFamily="49" charset="0"/>
              </a:rPr>
              <a:t> model&lt;-"</a:t>
            </a:r>
          </a:p>
          <a:p>
            <a:r>
              <a:rPr lang="en-US" sz="1600" b="1" dirty="0">
                <a:latin typeface="Courier New" panose="02070309020205020404" pitchFamily="49" charset="0"/>
                <a:cs typeface="Courier New" panose="02070309020205020404" pitchFamily="49" charset="0"/>
              </a:rPr>
              <a:t>! regressions </a:t>
            </a:r>
          </a:p>
          <a:p>
            <a:r>
              <a:rPr lang="en-US" sz="1600" b="1" dirty="0">
                <a:latin typeface="Courier New" panose="02070309020205020404" pitchFamily="49" charset="0"/>
                <a:cs typeface="Courier New" panose="02070309020205020404" pitchFamily="49" charset="0"/>
              </a:rPr>
              <a:t>   BMICa0 ~ Married__BMICa0*Married</a:t>
            </a:r>
          </a:p>
          <a:p>
            <a:r>
              <a:rPr lang="en-US" sz="1600" b="1" dirty="0">
                <a:latin typeface="Courier New" panose="02070309020205020404" pitchFamily="49" charset="0"/>
                <a:cs typeface="Courier New" panose="02070309020205020404" pitchFamily="49" charset="0"/>
              </a:rPr>
              <a:t>! residuals, variances and </a:t>
            </a:r>
            <a:r>
              <a:rPr lang="en-US" sz="1600" b="1" dirty="0" err="1">
                <a:latin typeface="Courier New" panose="02070309020205020404" pitchFamily="49" charset="0"/>
                <a:cs typeface="Courier New" panose="02070309020205020404" pitchFamily="49" charset="0"/>
              </a:rPr>
              <a:t>covariances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BMICa0 ~~ VAR_BMICa0*BMICa0</a:t>
            </a:r>
          </a:p>
          <a:p>
            <a:r>
              <a:rPr lang="en-US" sz="1600" b="1" dirty="0">
                <a:latin typeface="Courier New" panose="02070309020205020404" pitchFamily="49" charset="0"/>
                <a:cs typeface="Courier New" panose="02070309020205020404" pitchFamily="49" charset="0"/>
              </a:rPr>
              <a:t>   Married ~~ </a:t>
            </a:r>
            <a:r>
              <a:rPr lang="en-US" sz="1600" b="1" dirty="0" err="1">
                <a:latin typeface="Courier New" panose="02070309020205020404" pitchFamily="49" charset="0"/>
                <a:cs typeface="Courier New" panose="02070309020205020404" pitchFamily="49" charset="0"/>
              </a:rPr>
              <a:t>VAR_Married</a:t>
            </a:r>
            <a:r>
              <a:rPr lang="en-US" sz="1600" b="1" dirty="0">
                <a:latin typeface="Courier New" panose="02070309020205020404" pitchFamily="49" charset="0"/>
                <a:cs typeface="Courier New" panose="02070309020205020404" pitchFamily="49" charset="0"/>
              </a:rPr>
              <a:t>*Married</a:t>
            </a:r>
          </a:p>
          <a:p>
            <a:r>
              <a:rPr lang="en-US" sz="1600" b="1" dirty="0">
                <a:latin typeface="Courier New" panose="02070309020205020404" pitchFamily="49" charset="0"/>
                <a:cs typeface="Courier New" panose="02070309020205020404" pitchFamily="49" charset="0"/>
              </a:rPr>
              <a:t>! observed means</a:t>
            </a:r>
          </a:p>
          <a:p>
            <a:r>
              <a:rPr lang="en-US" sz="1600" b="1" dirty="0">
                <a:latin typeface="Courier New" panose="02070309020205020404" pitchFamily="49" charset="0"/>
                <a:cs typeface="Courier New" panose="02070309020205020404" pitchFamily="49" charset="0"/>
              </a:rPr>
              <a:t>   BMICa0~1;</a:t>
            </a:r>
          </a:p>
          <a:p>
            <a:r>
              <a:rPr lang="en-US" sz="1600" b="1" dirty="0">
                <a:latin typeface="Courier New" panose="02070309020205020404" pitchFamily="49" charset="0"/>
                <a:cs typeface="Courier New" panose="02070309020205020404" pitchFamily="49" charset="0"/>
              </a:rPr>
              <a:t>   Married~1;</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result&lt;-</a:t>
            </a:r>
            <a:r>
              <a:rPr lang="en-US" sz="1600" b="1" dirty="0" err="1">
                <a:latin typeface="Courier New" panose="02070309020205020404" pitchFamily="49" charset="0"/>
                <a:cs typeface="Courier New" panose="02070309020205020404" pitchFamily="49" charset="0"/>
              </a:rPr>
              <a:t>lavaan</a:t>
            </a:r>
            <a:r>
              <a:rPr lang="en-US" sz="1600" b="1" dirty="0">
                <a:latin typeface="Courier New" panose="02070309020205020404" pitchFamily="49" charset="0"/>
                <a:cs typeface="Courier New" panose="02070309020205020404" pitchFamily="49" charset="0"/>
              </a:rPr>
              <a:t>(model, data=</a:t>
            </a:r>
            <a:r>
              <a:rPr lang="en-US" sz="1600" b="1" dirty="0" err="1">
                <a:latin typeface="Courier New" panose="02070309020205020404" pitchFamily="49" charset="0"/>
                <a:cs typeface="Courier New" panose="02070309020205020404" pitchFamily="49" charset="0"/>
              </a:rPr>
              <a:t>modelData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fixed.x</a:t>
            </a:r>
            <a:r>
              <a:rPr lang="en-US" sz="1600" b="1" dirty="0">
                <a:latin typeface="Courier New" panose="02070309020205020404" pitchFamily="49" charset="0"/>
                <a:cs typeface="Courier New" panose="02070309020205020404" pitchFamily="49" charset="0"/>
              </a:rPr>
              <a:t>=FALSE, missing="FIML");</a:t>
            </a:r>
          </a:p>
          <a:p>
            <a:r>
              <a:rPr lang="en-US" sz="1600" b="1" dirty="0">
                <a:latin typeface="Courier New" panose="02070309020205020404" pitchFamily="49" charset="0"/>
                <a:cs typeface="Courier New" panose="02070309020205020404" pitchFamily="49" charset="0"/>
              </a:rPr>
              <a:t>summary(result, </a:t>
            </a:r>
            <a:r>
              <a:rPr lang="en-US" sz="1600" b="1" dirty="0" err="1">
                <a:latin typeface="Courier New" panose="02070309020205020404" pitchFamily="49" charset="0"/>
                <a:cs typeface="Courier New" panose="02070309020205020404" pitchFamily="49" charset="0"/>
              </a:rPr>
              <a:t>fit.measures</a:t>
            </a:r>
            <a:r>
              <a:rPr lang="en-US" sz="1600" b="1" dirty="0">
                <a:latin typeface="Courier New" panose="02070309020205020404" pitchFamily="49" charset="0"/>
                <a:cs typeface="Courier New" panose="02070309020205020404" pitchFamily="49" charset="0"/>
              </a:rPr>
              <a:t>=TRUE);</a:t>
            </a:r>
          </a:p>
        </p:txBody>
      </p:sp>
      <p:pic>
        <p:nvPicPr>
          <p:cNvPr id="2" name="Picture 1"/>
          <p:cNvPicPr>
            <a:picLocks noChangeAspect="1"/>
          </p:cNvPicPr>
          <p:nvPr/>
        </p:nvPicPr>
        <p:blipFill>
          <a:blip r:embed="rId3"/>
          <a:stretch>
            <a:fillRect/>
          </a:stretch>
        </p:blipFill>
        <p:spPr>
          <a:xfrm>
            <a:off x="7759182" y="0"/>
            <a:ext cx="4343400" cy="2047875"/>
          </a:xfrm>
          <a:prstGeom prst="rect">
            <a:avLst/>
          </a:prstGeom>
        </p:spPr>
      </p:pic>
    </p:spTree>
    <p:extLst>
      <p:ext uri="{BB962C8B-B14F-4D97-AF65-F5344CB8AC3E}">
        <p14:creationId xmlns:p14="http://schemas.microsoft.com/office/powerpoint/2010/main" val="409327272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886869" cy="585398"/>
          </a:xfrm>
          <a:noFill/>
          <a:ln/>
        </p:spPr>
        <p:txBody>
          <a:bodyPr>
            <a:normAutofit fontScale="90000"/>
          </a:bodyPr>
          <a:lstStyle/>
          <a:p>
            <a:r>
              <a:rPr lang="en-US" altLang="en-US" sz="3600" dirty="0" err="1" smtClean="0"/>
              <a:t>OpenMx</a:t>
            </a:r>
            <a:r>
              <a:rPr lang="en-US" altLang="en-US" sz="3600" dirty="0" smtClean="0"/>
              <a:t> code for lazy folk: From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74645" y="2103757"/>
            <a:ext cx="1211735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This model specification was automatically generated by Onyx</a:t>
            </a:r>
          </a:p>
          <a:p>
            <a:r>
              <a:rPr lang="en-US" sz="1500" b="1" dirty="0" smtClean="0">
                <a:latin typeface="Courier New" panose="02070309020205020404" pitchFamily="49" charset="0"/>
                <a:cs typeface="Courier New" panose="02070309020205020404" pitchFamily="49" charset="0"/>
              </a:rPr>
              <a:t>require</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OpenMx</a:t>
            </a:r>
            <a:r>
              <a:rPr lang="en-US" sz="1500" b="1" dirty="0">
                <a:latin typeface="Courier New" panose="02070309020205020404" pitchFamily="49" charset="0"/>
                <a:cs typeface="Courier New" panose="02070309020205020404" pitchFamily="49" charset="0"/>
              </a:rPr>
              <a:t>");</a:t>
            </a:r>
          </a:p>
          <a:p>
            <a:r>
              <a:rPr lang="en-US" sz="1500" b="1" dirty="0" err="1">
                <a:latin typeface="Courier New" panose="02070309020205020404" pitchFamily="49" charset="0"/>
                <a:cs typeface="Courier New" panose="02070309020205020404" pitchFamily="49" charset="0"/>
              </a:rPr>
              <a:t>modelData</a:t>
            </a:r>
            <a:r>
              <a:rPr lang="en-US" sz="1500" b="1" dirty="0">
                <a:latin typeface="Courier New" panose="02070309020205020404" pitchFamily="49" charset="0"/>
                <a:cs typeface="Courier New" panose="02070309020205020404" pitchFamily="49" charset="0"/>
              </a:rPr>
              <a:t> &lt;- </a:t>
            </a:r>
            <a:r>
              <a:rPr lang="en-US" sz="1500" b="1" dirty="0" err="1">
                <a:latin typeface="Courier New" panose="02070309020205020404" pitchFamily="49" charset="0"/>
                <a:cs typeface="Courier New" panose="02070309020205020404" pitchFamily="49" charset="0"/>
              </a:rPr>
              <a:t>read.table</a:t>
            </a:r>
            <a:r>
              <a:rPr lang="en-US" sz="1500" b="1" dirty="0">
                <a:latin typeface="Courier New" panose="02070309020205020404" pitchFamily="49" charset="0"/>
                <a:cs typeface="Courier New" panose="02070309020205020404" pitchFamily="49" charset="0"/>
              </a:rPr>
              <a:t>(DATAFILENAME, header = TRUE) </a:t>
            </a:r>
          </a:p>
          <a:p>
            <a:r>
              <a:rPr lang="en-US" sz="1500" b="1" dirty="0">
                <a:latin typeface="Courier New" panose="02070309020205020404" pitchFamily="49" charset="0"/>
                <a:cs typeface="Courier New" panose="02070309020205020404" pitchFamily="49" charset="0"/>
              </a:rPr>
              <a:t>manifests&lt;-c("BMICa0","Married")</a:t>
            </a:r>
          </a:p>
          <a:p>
            <a:r>
              <a:rPr lang="en-US" sz="1500" b="1" dirty="0" err="1">
                <a:latin typeface="Courier New" panose="02070309020205020404" pitchFamily="49" charset="0"/>
                <a:cs typeface="Courier New" panose="02070309020205020404" pitchFamily="49" charset="0"/>
              </a:rPr>
              <a:t>latents</a:t>
            </a:r>
            <a:r>
              <a:rPr lang="en-US" sz="1500" b="1" dirty="0">
                <a:latin typeface="Courier New" panose="02070309020205020404" pitchFamily="49" charset="0"/>
                <a:cs typeface="Courier New" panose="02070309020205020404" pitchFamily="49" charset="0"/>
              </a:rPr>
              <a:t>&lt;-c()</a:t>
            </a:r>
          </a:p>
          <a:p>
            <a:r>
              <a:rPr lang="en-US" sz="1500" b="1" dirty="0">
                <a:latin typeface="Courier New" panose="02070309020205020404" pitchFamily="49" charset="0"/>
                <a:cs typeface="Courier New" panose="02070309020205020404" pitchFamily="49" charset="0"/>
              </a:rPr>
              <a:t>model &lt;- </a:t>
            </a:r>
            <a:r>
              <a:rPr lang="en-US" sz="1500" b="1" dirty="0" err="1">
                <a:latin typeface="Courier New" panose="02070309020205020404" pitchFamily="49" charset="0"/>
                <a:cs typeface="Courier New" panose="02070309020205020404" pitchFamily="49" charset="0"/>
              </a:rPr>
              <a:t>mxModel</a:t>
            </a:r>
            <a:r>
              <a:rPr lang="en-US" sz="1500" b="1" dirty="0">
                <a:latin typeface="Courier New" panose="02070309020205020404" pitchFamily="49" charset="0"/>
                <a:cs typeface="Courier New" panose="02070309020205020404" pitchFamily="49" charset="0"/>
              </a:rPr>
              <a:t>("_</a:t>
            </a:r>
            <a:r>
              <a:rPr lang="en-US" sz="1500" b="1" dirty="0" err="1">
                <a:latin typeface="Courier New" panose="02070309020205020404" pitchFamily="49" charset="0"/>
                <a:cs typeface="Courier New" panose="02070309020205020404" pitchFamily="49" charset="0"/>
              </a:rPr>
              <a:t>t_test</a:t>
            </a:r>
            <a:r>
              <a:rPr lang="en-US" sz="1500" b="1" dirty="0">
                <a:latin typeface="Courier New" panose="02070309020205020404" pitchFamily="49" charset="0"/>
                <a:cs typeface="Courier New" panose="02070309020205020404" pitchFamily="49" charset="0"/>
              </a:rPr>
              <a:t>_", </a:t>
            </a:r>
          </a:p>
          <a:p>
            <a:r>
              <a:rPr lang="en-US" sz="1500" b="1" dirty="0">
                <a:latin typeface="Courier New" panose="02070309020205020404" pitchFamily="49" charset="0"/>
                <a:cs typeface="Courier New" panose="02070309020205020404" pitchFamily="49" charset="0"/>
              </a:rPr>
              <a:t>type="RAM",</a:t>
            </a:r>
          </a:p>
          <a:p>
            <a:r>
              <a:rPr lang="en-US" sz="1500" b="1" dirty="0" err="1">
                <a:latin typeface="Courier New" panose="02070309020205020404" pitchFamily="49" charset="0"/>
                <a:cs typeface="Courier New" panose="02070309020205020404" pitchFamily="49" charset="0"/>
              </a:rPr>
              <a:t>manifestVars</a:t>
            </a:r>
            <a:r>
              <a:rPr lang="en-US" sz="1500" b="1" dirty="0">
                <a:latin typeface="Courier New" panose="02070309020205020404" pitchFamily="49" charset="0"/>
                <a:cs typeface="Courier New" panose="02070309020205020404" pitchFamily="49" charset="0"/>
              </a:rPr>
              <a:t> = manifests,</a:t>
            </a:r>
          </a:p>
          <a:p>
            <a:r>
              <a:rPr lang="en-US" sz="1500" b="1" dirty="0" err="1">
                <a:latin typeface="Courier New" panose="02070309020205020404" pitchFamily="49" charset="0"/>
                <a:cs typeface="Courier New" panose="02070309020205020404" pitchFamily="49" charset="0"/>
              </a:rPr>
              <a:t>latentVars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latents</a:t>
            </a:r>
            <a:r>
              <a:rPr lang="en-US" sz="1500" b="1" dirty="0">
                <a:latin typeface="Courier New" panose="02070309020205020404" pitchFamily="49" charset="0"/>
                <a:cs typeface="Courier New" panose="02070309020205020404" pitchFamily="49" charset="0"/>
              </a:rPr>
              <a:t>,</a:t>
            </a:r>
          </a:p>
          <a:p>
            <a:r>
              <a:rPr lang="en-US" sz="1500" b="1" dirty="0" err="1">
                <a:latin typeface="Courier New" panose="02070309020205020404" pitchFamily="49" charset="0"/>
                <a:cs typeface="Courier New" panose="02070309020205020404" pitchFamily="49" charset="0"/>
              </a:rPr>
              <a:t>mxPath</a:t>
            </a:r>
            <a:r>
              <a:rPr lang="en-US" sz="1500" b="1" dirty="0">
                <a:latin typeface="Courier New" panose="02070309020205020404" pitchFamily="49" charset="0"/>
                <a:cs typeface="Courier New" panose="02070309020205020404" pitchFamily="49" charset="0"/>
              </a:rPr>
              <a:t>(from="</a:t>
            </a:r>
            <a:r>
              <a:rPr lang="en-US" sz="1500" b="1" dirty="0" err="1">
                <a:latin typeface="Courier New" panose="02070309020205020404" pitchFamily="49" charset="0"/>
                <a:cs typeface="Courier New" panose="02070309020205020404" pitchFamily="49" charset="0"/>
              </a:rPr>
              <a:t>Married",to</a:t>
            </a:r>
            <a:r>
              <a:rPr lang="en-US" sz="1500" b="1" dirty="0">
                <a:latin typeface="Courier New" panose="02070309020205020404" pitchFamily="49" charset="0"/>
                <a:cs typeface="Courier New" panose="02070309020205020404" pitchFamily="49" charset="0"/>
              </a:rPr>
              <a:t>=c("BMICa0"), free=c(TRUE), value=c(1.0) , arrows=1, label=c("Married__BMICa0") ),</a:t>
            </a:r>
          </a:p>
          <a:p>
            <a:r>
              <a:rPr lang="en-US" sz="1500" b="1" dirty="0" err="1">
                <a:latin typeface="Courier New" panose="02070309020205020404" pitchFamily="49" charset="0"/>
                <a:cs typeface="Courier New" panose="02070309020205020404" pitchFamily="49" charset="0"/>
              </a:rPr>
              <a:t>mxPath</a:t>
            </a:r>
            <a:r>
              <a:rPr lang="en-US" sz="1500" b="1" dirty="0">
                <a:latin typeface="Courier New" panose="02070309020205020404" pitchFamily="49" charset="0"/>
                <a:cs typeface="Courier New" panose="02070309020205020404" pitchFamily="49" charset="0"/>
              </a:rPr>
              <a:t>(from="BMICa0",to=c("BMICa0"), free=c(TRUE), value=c(1.0) , arrows=2, label=c("VAR_BMICa0") ),</a:t>
            </a:r>
          </a:p>
          <a:p>
            <a:r>
              <a:rPr lang="en-US" sz="1500" b="1" dirty="0" err="1">
                <a:latin typeface="Courier New" panose="02070309020205020404" pitchFamily="49" charset="0"/>
                <a:cs typeface="Courier New" panose="02070309020205020404" pitchFamily="49" charset="0"/>
              </a:rPr>
              <a:t>mxPath</a:t>
            </a:r>
            <a:r>
              <a:rPr lang="en-US" sz="1500" b="1" dirty="0">
                <a:latin typeface="Courier New" panose="02070309020205020404" pitchFamily="49" charset="0"/>
                <a:cs typeface="Courier New" panose="02070309020205020404" pitchFamily="49" charset="0"/>
              </a:rPr>
              <a:t>(from="</a:t>
            </a:r>
            <a:r>
              <a:rPr lang="en-US" sz="1500" b="1" dirty="0" err="1">
                <a:latin typeface="Courier New" panose="02070309020205020404" pitchFamily="49" charset="0"/>
                <a:cs typeface="Courier New" panose="02070309020205020404" pitchFamily="49" charset="0"/>
              </a:rPr>
              <a:t>Married",to</a:t>
            </a:r>
            <a:r>
              <a:rPr lang="en-US" sz="1500" b="1" dirty="0">
                <a:latin typeface="Courier New" panose="02070309020205020404" pitchFamily="49" charset="0"/>
                <a:cs typeface="Courier New" panose="02070309020205020404" pitchFamily="49" charset="0"/>
              </a:rPr>
              <a:t>=c("Married"), free=c(TRUE), value=c(1.0) , arrows=2, label=c("</a:t>
            </a:r>
            <a:r>
              <a:rPr lang="en-US" sz="1500" b="1" dirty="0" err="1">
                <a:latin typeface="Courier New" panose="02070309020205020404" pitchFamily="49" charset="0"/>
                <a:cs typeface="Courier New" panose="02070309020205020404" pitchFamily="49" charset="0"/>
              </a:rPr>
              <a:t>VAR_Married</a:t>
            </a:r>
            <a:r>
              <a:rPr lang="en-US" sz="1500" b="1" dirty="0">
                <a:latin typeface="Courier New" panose="02070309020205020404" pitchFamily="49" charset="0"/>
                <a:cs typeface="Courier New" panose="02070309020205020404" pitchFamily="49" charset="0"/>
              </a:rPr>
              <a:t>") ),</a:t>
            </a:r>
          </a:p>
          <a:p>
            <a:r>
              <a:rPr lang="en-US" sz="1500" b="1" dirty="0" err="1">
                <a:latin typeface="Courier New" panose="02070309020205020404" pitchFamily="49" charset="0"/>
                <a:cs typeface="Courier New" panose="02070309020205020404" pitchFamily="49" charset="0"/>
              </a:rPr>
              <a:t>mxPath</a:t>
            </a:r>
            <a:r>
              <a:rPr lang="en-US" sz="1500" b="1" dirty="0">
                <a:latin typeface="Courier New" panose="02070309020205020404" pitchFamily="49" charset="0"/>
                <a:cs typeface="Courier New" panose="02070309020205020404" pitchFamily="49" charset="0"/>
              </a:rPr>
              <a:t>(from="</a:t>
            </a:r>
            <a:r>
              <a:rPr lang="en-US" sz="1500" b="1" dirty="0" err="1">
                <a:latin typeface="Courier New" panose="02070309020205020404" pitchFamily="49" charset="0"/>
                <a:cs typeface="Courier New" panose="02070309020205020404" pitchFamily="49" charset="0"/>
              </a:rPr>
              <a:t>one",to</a:t>
            </a:r>
            <a:r>
              <a:rPr lang="en-US" sz="1500" b="1" dirty="0">
                <a:latin typeface="Courier New" panose="02070309020205020404" pitchFamily="49" charset="0"/>
                <a:cs typeface="Courier New" panose="02070309020205020404" pitchFamily="49" charset="0"/>
              </a:rPr>
              <a:t>=c("BMICa0","Married"), free=F, value=0, arrows=1),</a:t>
            </a:r>
          </a:p>
          <a:p>
            <a:r>
              <a:rPr lang="en-US" sz="1500" b="1" dirty="0" err="1">
                <a:latin typeface="Courier New" panose="02070309020205020404" pitchFamily="49" charset="0"/>
                <a:cs typeface="Courier New" panose="02070309020205020404" pitchFamily="49" charset="0"/>
              </a:rPr>
              <a:t>mxData</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modelData</a:t>
            </a:r>
            <a:r>
              <a:rPr lang="en-US" sz="1500" b="1" dirty="0">
                <a:latin typeface="Courier New" panose="02070309020205020404" pitchFamily="49" charset="0"/>
                <a:cs typeface="Courier New" panose="02070309020205020404" pitchFamily="49" charset="0"/>
              </a:rPr>
              <a:t>, type = "raw")</a:t>
            </a:r>
          </a:p>
          <a:p>
            <a:r>
              <a:rPr lang="en-US" sz="1500" b="1" dirty="0">
                <a:latin typeface="Courier New" panose="02070309020205020404" pitchFamily="49" charset="0"/>
                <a:cs typeface="Courier New" panose="02070309020205020404" pitchFamily="49" charset="0"/>
              </a:rPr>
              <a:t>);</a:t>
            </a:r>
          </a:p>
          <a:p>
            <a:r>
              <a:rPr lang="en-US" sz="1500" b="1" dirty="0" smtClean="0">
                <a:latin typeface="Courier New" panose="02070309020205020404" pitchFamily="49" charset="0"/>
                <a:cs typeface="Courier New" panose="02070309020205020404" pitchFamily="49" charset="0"/>
              </a:rPr>
              <a:t>result </a:t>
            </a:r>
            <a:r>
              <a:rPr lang="en-US" sz="1500" b="1" dirty="0">
                <a:latin typeface="Courier New" panose="02070309020205020404" pitchFamily="49" charset="0"/>
                <a:cs typeface="Courier New" panose="02070309020205020404" pitchFamily="49" charset="0"/>
              </a:rPr>
              <a:t>&lt;- </a:t>
            </a:r>
            <a:r>
              <a:rPr lang="en-US" sz="1500" b="1" dirty="0" err="1">
                <a:latin typeface="Courier New" panose="02070309020205020404" pitchFamily="49" charset="0"/>
                <a:cs typeface="Courier New" panose="02070309020205020404" pitchFamily="49" charset="0"/>
              </a:rPr>
              <a:t>mxRun</a:t>
            </a:r>
            <a:r>
              <a:rPr lang="en-US" sz="1500" b="1" dirty="0">
                <a:latin typeface="Courier New" panose="02070309020205020404" pitchFamily="49" charset="0"/>
                <a:cs typeface="Courier New" panose="02070309020205020404" pitchFamily="49" charset="0"/>
              </a:rPr>
              <a:t>(model)</a:t>
            </a:r>
          </a:p>
          <a:p>
            <a:r>
              <a:rPr lang="en-US" sz="1500" b="1" dirty="0">
                <a:latin typeface="Courier New" panose="02070309020205020404" pitchFamily="49" charset="0"/>
                <a:cs typeface="Courier New" panose="02070309020205020404" pitchFamily="49" charset="0"/>
              </a:rPr>
              <a:t>summary(result)</a:t>
            </a:r>
          </a:p>
        </p:txBody>
      </p:sp>
      <p:pic>
        <p:nvPicPr>
          <p:cNvPr id="2" name="Picture 1"/>
          <p:cNvPicPr>
            <a:picLocks noChangeAspect="1"/>
          </p:cNvPicPr>
          <p:nvPr/>
        </p:nvPicPr>
        <p:blipFill>
          <a:blip r:embed="rId3"/>
          <a:stretch>
            <a:fillRect/>
          </a:stretch>
        </p:blipFill>
        <p:spPr>
          <a:xfrm>
            <a:off x="7759182" y="0"/>
            <a:ext cx="4343400" cy="2047875"/>
          </a:xfrm>
          <a:prstGeom prst="rect">
            <a:avLst/>
          </a:prstGeom>
        </p:spPr>
      </p:pic>
    </p:spTree>
    <p:extLst>
      <p:ext uri="{BB962C8B-B14F-4D97-AF65-F5344CB8AC3E}">
        <p14:creationId xmlns:p14="http://schemas.microsoft.com/office/powerpoint/2010/main" val="119068731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020235" y="198373"/>
            <a:ext cx="6103291" cy="585398"/>
          </a:xfrm>
          <a:noFill/>
          <a:ln/>
        </p:spPr>
        <p:txBody>
          <a:bodyPr>
            <a:normAutofit/>
          </a:bodyPr>
          <a:lstStyle/>
          <a:p>
            <a:r>
              <a:rPr lang="en-US" altLang="en-US" sz="3600" dirty="0" smtClean="0"/>
              <a:t>Appendix: a 2 versions of t tests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130628" y="840875"/>
            <a:ext cx="1165608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t.test</a:t>
            </a:r>
            <a:r>
              <a:rPr lang="en-US" sz="1400" b="1" dirty="0">
                <a:latin typeface="Courier New" panose="02070309020205020404" pitchFamily="49" charset="0"/>
                <a:cs typeface="Courier New" panose="02070309020205020404" pitchFamily="49" charset="0"/>
              </a:rPr>
              <a:t>(dpp_36males_Hartford_fewer$BMICa0~dpp_36males_Hartford_fewer$married,var.equal=TRUE)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Two Sample t-test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data:  dpp_36males_Hartford_fewer$BMICa0 by dpp_36males_Hartford_fewer$married</a:t>
            </a:r>
          </a:p>
          <a:p>
            <a:r>
              <a:rPr lang="en-US" sz="1400" b="1" dirty="0">
                <a:latin typeface="Courier New" panose="02070309020205020404" pitchFamily="49" charset="0"/>
                <a:cs typeface="Courier New" panose="02070309020205020404" pitchFamily="49" charset="0"/>
              </a:rPr>
              <a:t>t = -2.1028, </a:t>
            </a:r>
            <a:r>
              <a:rPr lang="en-US" sz="1400" b="1" dirty="0" err="1">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 34</a:t>
            </a:r>
            <a:r>
              <a:rPr lang="en-US" sz="1400" b="1" dirty="0">
                <a:latin typeface="Courier New" panose="02070309020205020404" pitchFamily="49" charset="0"/>
                <a:cs typeface="Courier New" panose="02070309020205020404" pitchFamily="49" charset="0"/>
              </a:rPr>
              <a:t>, p-value = </a:t>
            </a:r>
            <a:r>
              <a:rPr lang="en-US" sz="1400" b="1" u="sng" dirty="0">
                <a:solidFill>
                  <a:srgbClr val="00B050"/>
                </a:solidFill>
                <a:latin typeface="Courier New" panose="02070309020205020404" pitchFamily="49" charset="0"/>
                <a:cs typeface="Courier New" panose="02070309020205020404" pitchFamily="49" charset="0"/>
              </a:rPr>
              <a:t>0.04296</a:t>
            </a:r>
          </a:p>
          <a:p>
            <a:r>
              <a:rPr lang="en-US" sz="1400" b="1" dirty="0">
                <a:latin typeface="Courier New" panose="02070309020205020404" pitchFamily="49" charset="0"/>
                <a:cs typeface="Courier New" panose="02070309020205020404" pitchFamily="49" charset="0"/>
              </a:rPr>
              <a:t>alternative hypothesis: true difference in means is not equal to 0</a:t>
            </a:r>
          </a:p>
          <a:p>
            <a:r>
              <a:rPr lang="en-US" sz="1400" b="1" dirty="0">
                <a:latin typeface="Courier New" panose="02070309020205020404" pitchFamily="49" charset="0"/>
                <a:cs typeface="Courier New" panose="02070309020205020404" pitchFamily="49" charset="0"/>
              </a:rPr>
              <a:t>95 percent confidence interval:</a:t>
            </a:r>
          </a:p>
          <a:p>
            <a:r>
              <a:rPr lang="en-US" sz="1400" b="1" dirty="0">
                <a:latin typeface="Courier New" panose="02070309020205020404" pitchFamily="49" charset="0"/>
                <a:cs typeface="Courier New" panose="02070309020205020404" pitchFamily="49" charset="0"/>
              </a:rPr>
              <a:t> -8.1703995 -0.1393522</a:t>
            </a:r>
          </a:p>
          <a:p>
            <a:r>
              <a:rPr lang="en-US" sz="1400" b="1" dirty="0">
                <a:latin typeface="Courier New" panose="02070309020205020404" pitchFamily="49" charset="0"/>
                <a:cs typeface="Courier New" panose="02070309020205020404" pitchFamily="49" charset="0"/>
              </a:rPr>
              <a:t>sample estimates:</a:t>
            </a:r>
          </a:p>
          <a:p>
            <a:r>
              <a:rPr lang="en-US" sz="1400" b="1" dirty="0">
                <a:latin typeface="Courier New" panose="02070309020205020404" pitchFamily="49" charset="0"/>
                <a:cs typeface="Courier New" panose="02070309020205020404" pitchFamily="49" charset="0"/>
              </a:rPr>
              <a:t>mean in group 0 mean in group 1 </a:t>
            </a:r>
          </a:p>
          <a:p>
            <a:r>
              <a:rPr lang="en-US" sz="1400" b="1" dirty="0">
                <a:latin typeface="Courier New" panose="02070309020205020404" pitchFamily="49" charset="0"/>
                <a:cs typeface="Courier New" panose="02070309020205020404" pitchFamily="49" charset="0"/>
              </a:rPr>
              <a:t>       30.56842        34.72329 </a:t>
            </a:r>
            <a:endParaRPr lang="en-US" sz="1400" b="1" dirty="0" smtClean="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vs. </a:t>
            </a:r>
            <a:r>
              <a:rPr lang="en-US" sz="1400" b="1" dirty="0">
                <a:solidFill>
                  <a:srgbClr val="0070C0"/>
                </a:solidFill>
                <a:latin typeface="Courier New" panose="02070309020205020404" pitchFamily="49" charset="0"/>
                <a:cs typeface="Courier New" panose="02070309020205020404" pitchFamily="49" charset="0"/>
              </a:rPr>
              <a:t>Welch </a:t>
            </a:r>
            <a:r>
              <a:rPr lang="en-US" sz="1400" b="1" dirty="0" smtClean="0">
                <a:solidFill>
                  <a:srgbClr val="FF0000"/>
                </a:solidFill>
                <a:latin typeface="Courier New" panose="02070309020205020404" pitchFamily="49" charset="0"/>
                <a:cs typeface="Courier New" panose="02070309020205020404" pitchFamily="49" charset="0"/>
              </a:rPr>
              <a:t>t-test</a:t>
            </a:r>
          </a:p>
          <a:p>
            <a:r>
              <a:rPr lang="en-US" sz="1400" b="1" dirty="0" smtClean="0">
                <a:solidFill>
                  <a:srgbClr val="0070C0"/>
                </a:solidFill>
                <a:latin typeface="Courier New" panose="02070309020205020404" pitchFamily="49" charset="0"/>
                <a:cs typeface="Courier New" panose="02070309020205020404" pitchFamily="49" charset="0"/>
              </a:rPr>
              <a:t>Welch </a:t>
            </a:r>
            <a:r>
              <a:rPr lang="en-US" sz="1400" b="1" dirty="0">
                <a:solidFill>
                  <a:srgbClr val="0070C0"/>
                </a:solidFill>
                <a:latin typeface="Courier New" panose="02070309020205020404" pitchFamily="49" charset="0"/>
                <a:cs typeface="Courier New" panose="02070309020205020404" pitchFamily="49" charset="0"/>
              </a:rPr>
              <a:t>Two Sample t-test</a:t>
            </a:r>
          </a:p>
          <a:p>
            <a:r>
              <a:rPr lang="en-US" sz="1400" b="1" dirty="0" smtClean="0">
                <a:solidFill>
                  <a:srgbClr val="0070C0"/>
                </a:solidFill>
                <a:latin typeface="Courier New" panose="02070309020205020404" pitchFamily="49" charset="0"/>
                <a:cs typeface="Courier New" panose="02070309020205020404" pitchFamily="49" charset="0"/>
              </a:rPr>
              <a:t>data</a:t>
            </a:r>
            <a:r>
              <a:rPr lang="en-US" sz="1400" b="1" dirty="0">
                <a:solidFill>
                  <a:srgbClr val="0070C0"/>
                </a:solidFill>
                <a:latin typeface="Courier New" panose="02070309020205020404" pitchFamily="49" charset="0"/>
                <a:cs typeface="Courier New" panose="02070309020205020404" pitchFamily="49" charset="0"/>
              </a:rPr>
              <a:t>:  dpp_36males_Hartford_fewer$BMICa0 by dpp_36males_Hartford_fewer$married</a:t>
            </a:r>
          </a:p>
          <a:p>
            <a:r>
              <a:rPr lang="en-US" sz="1400" b="1" dirty="0">
                <a:solidFill>
                  <a:srgbClr val="0070C0"/>
                </a:solidFill>
                <a:latin typeface="Courier New" panose="02070309020205020404" pitchFamily="49" charset="0"/>
                <a:cs typeface="Courier New" panose="02070309020205020404" pitchFamily="49" charset="0"/>
              </a:rPr>
              <a:t>t =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accent2">
                    <a:lumMod val="75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00B050"/>
                </a:solidFill>
                <a:latin typeface="Courier New" panose="02070309020205020404" pitchFamily="49" charset="0"/>
                <a:cs typeface="Courier New" panose="02070309020205020404" pitchFamily="49" charset="0"/>
              </a:rPr>
              <a:t>0.03266</a:t>
            </a:r>
          </a:p>
          <a:p>
            <a:r>
              <a:rPr lang="en-US" sz="1400" b="1" dirty="0">
                <a:solidFill>
                  <a:srgbClr val="0070C0"/>
                </a:solidFill>
                <a:latin typeface="Courier New" panose="02070309020205020404" pitchFamily="49" charset="0"/>
                <a:cs typeface="Courier New" panose="02070309020205020404" pitchFamily="49" charset="0"/>
              </a:rPr>
              <a:t>alternative hypothesis: true difference in means is not equal to 0</a:t>
            </a:r>
          </a:p>
          <a:p>
            <a:r>
              <a:rPr lang="en-US" sz="1400" b="1" dirty="0">
                <a:solidFill>
                  <a:srgbClr val="0070C0"/>
                </a:solidFill>
                <a:latin typeface="Courier New" panose="02070309020205020404" pitchFamily="49" charset="0"/>
                <a:cs typeface="Courier New" panose="02070309020205020404" pitchFamily="49" charset="0"/>
              </a:rPr>
              <a:t>95 percent confidence interval:</a:t>
            </a:r>
          </a:p>
          <a:p>
            <a:r>
              <a:rPr lang="en-US" sz="1400" b="1" dirty="0">
                <a:solidFill>
                  <a:srgbClr val="0070C0"/>
                </a:solidFill>
                <a:latin typeface="Courier New" panose="02070309020205020404" pitchFamily="49" charset="0"/>
                <a:cs typeface="Courier New" panose="02070309020205020404" pitchFamily="49" charset="0"/>
              </a:rPr>
              <a:t> -7.9434686 -0.3662831</a:t>
            </a:r>
          </a:p>
          <a:p>
            <a:r>
              <a:rPr lang="en-US" sz="1400" b="1" dirty="0">
                <a:solidFill>
                  <a:srgbClr val="0070C0"/>
                </a:solidFill>
                <a:latin typeface="Courier New" panose="02070309020205020404" pitchFamily="49" charset="0"/>
                <a:cs typeface="Courier New" panose="02070309020205020404" pitchFamily="49" charset="0"/>
              </a:rPr>
              <a:t>sample 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30.56842        </a:t>
            </a:r>
            <a:r>
              <a:rPr lang="en-US" sz="1400" b="1" dirty="0" smtClean="0">
                <a:solidFill>
                  <a:srgbClr val="0070C0"/>
                </a:solidFill>
                <a:latin typeface="Courier New" panose="02070309020205020404" pitchFamily="49" charset="0"/>
                <a:cs typeface="Courier New" panose="02070309020205020404" pitchFamily="49" charset="0"/>
              </a:rPr>
              <a:t>34.72329</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24192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103291" cy="585398"/>
          </a:xfrm>
          <a:noFill/>
          <a:ln/>
        </p:spPr>
        <p:txBody>
          <a:bodyPr>
            <a:normAutofit fontScale="90000"/>
          </a:bodyPr>
          <a:lstStyle/>
          <a:p>
            <a:r>
              <a:rPr lang="en-US" altLang="en-US" sz="3600" dirty="0" err="1" smtClean="0"/>
              <a:t>Mplus</a:t>
            </a:r>
            <a:r>
              <a:rPr lang="en-US" altLang="en-US" sz="3600" dirty="0" smtClean="0"/>
              <a:t> code for lazy folk: From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353686" y="573455"/>
            <a:ext cx="1122159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sz="1600" b="1" dirty="0">
                <a:latin typeface="Courier New" panose="02070309020205020404" pitchFamily="49" charset="0"/>
                <a:cs typeface="Courier New" panose="02070309020205020404" pitchFamily="49" charset="0"/>
              </a:rPr>
              <a:t>Variables: BMICa0, </a:t>
            </a:r>
            <a:r>
              <a:rPr lang="es-ES" sz="1600" b="1" dirty="0" err="1">
                <a:latin typeface="Courier New" panose="02070309020205020404" pitchFamily="49" charset="0"/>
                <a:cs typeface="Courier New" panose="02070309020205020404" pitchFamily="49" charset="0"/>
              </a:rPr>
              <a:t>Married</a:t>
            </a:r>
            <a:endParaRPr lang="es-ES" sz="1600" b="1" dirty="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37.0385	1.0259	</a:t>
            </a:r>
          </a:p>
          <a:p>
            <a:r>
              <a:rPr lang="es-ES" sz="1600" b="1" dirty="0">
                <a:latin typeface="Courier New" panose="02070309020205020404" pitchFamily="49" charset="0"/>
                <a:cs typeface="Courier New" panose="02070309020205020404" pitchFamily="49" charset="0"/>
              </a:rPr>
              <a:t>1.0259	</a:t>
            </a:r>
            <a:r>
              <a:rPr lang="es-ES" sz="1600" b="1" dirty="0" smtClean="0">
                <a:latin typeface="Courier New" panose="02070309020205020404" pitchFamily="49" charset="0"/>
                <a:cs typeface="Courier New" panose="02070309020205020404" pitchFamily="49" charset="0"/>
              </a:rPr>
              <a:t>0.2469</a:t>
            </a:r>
          </a:p>
          <a:p>
            <a:endParaRPr lang="es-ES" sz="1600" b="1" dirty="0" smtClean="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a:t>
            </a:r>
            <a:r>
              <a:rPr lang="es-ES" sz="1600" b="1" dirty="0" err="1">
                <a:latin typeface="Courier New" panose="02070309020205020404" pitchFamily="49" charset="0"/>
                <a:cs typeface="Courier New" panose="02070309020205020404" pitchFamily="49" charset="0"/>
              </a:rPr>
              <a:t>This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model</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specification</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was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automatically</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created</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by</a:t>
            </a:r>
            <a:r>
              <a:rPr lang="es-ES" sz="1600" b="1" dirty="0">
                <a:latin typeface="Courier New" panose="02070309020205020404" pitchFamily="49" charset="0"/>
                <a:cs typeface="Courier New" panose="02070309020205020404" pitchFamily="49" charset="0"/>
              </a:rPr>
              <a:t> Onyx</a:t>
            </a:r>
          </a:p>
          <a:p>
            <a:r>
              <a:rPr lang="es-ES" sz="1600" b="1" dirty="0">
                <a:latin typeface="Courier New" panose="02070309020205020404" pitchFamily="49" charset="0"/>
                <a:cs typeface="Courier New" panose="02070309020205020404" pitchFamily="49" charset="0"/>
              </a:rPr>
              <a:t>TITLE:</a:t>
            </a:r>
          </a:p>
          <a:p>
            <a:r>
              <a:rPr lang="es-ES" sz="1600" b="1" dirty="0">
                <a:latin typeface="Courier New" panose="02070309020205020404" pitchFamily="49" charset="0"/>
                <a:cs typeface="Courier New" panose="02070309020205020404" pitchFamily="49" charset="0"/>
              </a:rPr>
              <a:t>   "t-test"</a:t>
            </a:r>
          </a:p>
          <a:p>
            <a:r>
              <a:rPr lang="es-ES" sz="1600" b="1" dirty="0">
                <a:latin typeface="Courier New" panose="02070309020205020404" pitchFamily="49" charset="0"/>
                <a:cs typeface="Courier New" panose="02070309020205020404" pitchFamily="49" charset="0"/>
              </a:rPr>
              <a:t>DATA:</a:t>
            </a:r>
          </a:p>
          <a:p>
            <a:r>
              <a:rPr lang="es-ES" sz="1600" b="1" dirty="0">
                <a:latin typeface="Courier New" panose="02070309020205020404" pitchFamily="49" charset="0"/>
                <a:cs typeface="Courier New" panose="02070309020205020404" pitchFamily="49" charset="0"/>
              </a:rPr>
              <a:t>   FILE IS "DATAFILENAME";</a:t>
            </a:r>
          </a:p>
          <a:p>
            <a:r>
              <a:rPr lang="es-ES" sz="1600" b="1" dirty="0">
                <a:latin typeface="Courier New" panose="02070309020205020404" pitchFamily="49" charset="0"/>
                <a:cs typeface="Courier New" panose="02070309020205020404" pitchFamily="49" charset="0"/>
              </a:rPr>
              <a:t>VARIABLE:   NAMES ARE BMICA0 MARRIED ;</a:t>
            </a:r>
          </a:p>
          <a:p>
            <a:r>
              <a:rPr lang="es-ES" sz="1600" b="1" dirty="0">
                <a:latin typeface="Courier New" panose="02070309020205020404" pitchFamily="49" charset="0"/>
                <a:cs typeface="Courier New" panose="02070309020205020404" pitchFamily="49" charset="0"/>
              </a:rPr>
              <a:t>   USEVARIABLES ARE BMICA0 MARRIED ;</a:t>
            </a:r>
          </a:p>
          <a:p>
            <a:r>
              <a:rPr lang="es-ES" sz="1600" b="1" dirty="0">
                <a:latin typeface="Courier New" panose="02070309020205020404" pitchFamily="49" charset="0"/>
                <a:cs typeface="Courier New" panose="02070309020205020404" pitchFamily="49" charset="0"/>
              </a:rPr>
              <a:t>MODEL:</a:t>
            </a:r>
          </a:p>
          <a:p>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regressions</a:t>
            </a:r>
            <a:r>
              <a:rPr lang="es-ES" sz="1600" b="1" dirty="0">
                <a:latin typeface="Courier New" panose="02070309020205020404" pitchFamily="49" charset="0"/>
                <a:cs typeface="Courier New" panose="02070309020205020404" pitchFamily="49" charset="0"/>
              </a:rPr>
              <a:t> of </a:t>
            </a:r>
            <a:r>
              <a:rPr lang="es-ES" sz="1600" b="1" dirty="0" err="1">
                <a:latin typeface="Courier New" panose="02070309020205020404" pitchFamily="49" charset="0"/>
                <a:cs typeface="Courier New" panose="02070309020205020404" pitchFamily="49" charset="0"/>
              </a:rPr>
              <a:t>latents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on</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manifest</a:t>
            </a:r>
            <a:endParaRPr lang="es-ES" sz="1600" b="1" dirty="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regressions</a:t>
            </a:r>
            <a:r>
              <a:rPr lang="es-ES" sz="1600" b="1" dirty="0">
                <a:latin typeface="Courier New" panose="02070309020205020404" pitchFamily="49" charset="0"/>
                <a:cs typeface="Courier New" panose="02070309020205020404" pitchFamily="49" charset="0"/>
              </a:rPr>
              <a:t> of </a:t>
            </a:r>
            <a:r>
              <a:rPr lang="es-ES" sz="1600" b="1" dirty="0" err="1">
                <a:latin typeface="Courier New" panose="02070309020205020404" pitchFamily="49" charset="0"/>
                <a:cs typeface="Courier New" panose="02070309020205020404" pitchFamily="49" charset="0"/>
              </a:rPr>
              <a:t>manifest</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on</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manifest</a:t>
            </a:r>
            <a:endParaRPr lang="es-ES" sz="1600" b="1" dirty="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   BMICA0 ON MARRIED*1.0;</a:t>
            </a:r>
          </a:p>
          <a:p>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regressions</a:t>
            </a:r>
            <a:r>
              <a:rPr lang="es-ES" sz="1600" b="1" dirty="0">
                <a:latin typeface="Courier New" panose="02070309020205020404" pitchFamily="49" charset="0"/>
                <a:cs typeface="Courier New" panose="02070309020205020404" pitchFamily="49" charset="0"/>
              </a:rPr>
              <a:t> of </a:t>
            </a:r>
            <a:r>
              <a:rPr lang="es-ES" sz="1600" b="1" dirty="0" err="1">
                <a:latin typeface="Courier New" panose="02070309020205020404" pitchFamily="49" charset="0"/>
                <a:cs typeface="Courier New" panose="02070309020205020404" pitchFamily="49" charset="0"/>
              </a:rPr>
              <a:t>latents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on</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latents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or</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manifests</a:t>
            </a:r>
            <a:endParaRPr lang="es-ES" sz="1600" b="1" dirty="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residuals</a:t>
            </a:r>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variances</a:t>
            </a:r>
            <a:r>
              <a:rPr lang="es-ES" sz="1600" b="1" dirty="0">
                <a:latin typeface="Courier New" panose="02070309020205020404" pitchFamily="49" charset="0"/>
                <a:cs typeface="Courier New" panose="02070309020205020404" pitchFamily="49" charset="0"/>
              </a:rPr>
              <a:t> and </a:t>
            </a:r>
            <a:r>
              <a:rPr lang="es-ES" sz="1600" b="1" dirty="0" err="1">
                <a:latin typeface="Courier New" panose="02070309020205020404" pitchFamily="49" charset="0"/>
                <a:cs typeface="Courier New" panose="02070309020205020404" pitchFamily="49" charset="0"/>
              </a:rPr>
              <a:t>covariances</a:t>
            </a:r>
            <a:endParaRPr lang="es-ES" sz="1600" b="1" dirty="0">
              <a:latin typeface="Courier New" panose="02070309020205020404" pitchFamily="49" charset="0"/>
              <a:cs typeface="Courier New" panose="02070309020205020404" pitchFamily="49" charset="0"/>
            </a:endParaRPr>
          </a:p>
          <a:p>
            <a:r>
              <a:rPr lang="es-ES" sz="1600" b="1" dirty="0">
                <a:latin typeface="Courier New" panose="02070309020205020404" pitchFamily="49" charset="0"/>
                <a:cs typeface="Courier New" panose="02070309020205020404" pitchFamily="49" charset="0"/>
              </a:rPr>
              <a:t>   BMICA0*1.0;</a:t>
            </a:r>
          </a:p>
          <a:p>
            <a:r>
              <a:rPr lang="es-ES" sz="1600" b="1" dirty="0">
                <a:latin typeface="Courier New" panose="02070309020205020404" pitchFamily="49" charset="0"/>
                <a:cs typeface="Courier New" panose="02070309020205020404" pitchFamily="49" charset="0"/>
              </a:rPr>
              <a:t>   MARRIED*1.0;</a:t>
            </a:r>
          </a:p>
          <a:p>
            <a:r>
              <a:rPr lang="es-ES" sz="1600" b="1" dirty="0">
                <a:latin typeface="Courier New" panose="02070309020205020404" pitchFamily="49" charset="0"/>
                <a:cs typeface="Courier New" panose="02070309020205020404" pitchFamily="49" charset="0"/>
              </a:rPr>
              <a:t>ANALYSIS:</a:t>
            </a:r>
          </a:p>
          <a:p>
            <a:r>
              <a:rPr lang="es-ES" sz="1600" b="1" dirty="0">
                <a:latin typeface="Courier New" panose="02070309020205020404" pitchFamily="49" charset="0"/>
                <a:cs typeface="Courier New" panose="02070309020205020404" pitchFamily="49" charset="0"/>
              </a:rPr>
              <a:t>   TYPE = general;</a:t>
            </a:r>
          </a:p>
          <a:p>
            <a:r>
              <a:rPr lang="es-ES" sz="1600" b="1" dirty="0">
                <a:latin typeface="Courier New" panose="02070309020205020404" pitchFamily="49" charset="0"/>
                <a:cs typeface="Courier New" panose="02070309020205020404" pitchFamily="49" charset="0"/>
              </a:rPr>
              <a:t>   ESTIMATOR = ml;</a:t>
            </a:r>
          </a:p>
          <a:p>
            <a:r>
              <a:rPr lang="es-ES" sz="1600" b="1" dirty="0">
                <a:latin typeface="Courier New" panose="02070309020205020404" pitchFamily="49" charset="0"/>
                <a:cs typeface="Courier New" panose="02070309020205020404" pitchFamily="49" charset="0"/>
              </a:rPr>
              <a:t>OUTPUT:</a:t>
            </a:r>
          </a:p>
          <a:p>
            <a:r>
              <a:rPr lang="es-ES" sz="1600" b="1" dirty="0">
                <a:latin typeface="Courier New" panose="02070309020205020404" pitchFamily="49" charset="0"/>
                <a:cs typeface="Courier New" panose="02070309020205020404" pitchFamily="49" charset="0"/>
              </a:rPr>
              <a:t>   </a:t>
            </a:r>
            <a:r>
              <a:rPr lang="es-ES" sz="1600" b="1" dirty="0" err="1">
                <a:latin typeface="Courier New" panose="02070309020205020404" pitchFamily="49" charset="0"/>
                <a:cs typeface="Courier New" panose="02070309020205020404" pitchFamily="49" charset="0"/>
              </a:rPr>
              <a:t>sampstat</a:t>
            </a:r>
            <a:r>
              <a:rPr lang="es-ES" sz="1600" b="1"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7759182" y="0"/>
            <a:ext cx="4343400" cy="2047875"/>
          </a:xfrm>
          <a:prstGeom prst="rect">
            <a:avLst/>
          </a:prstGeom>
        </p:spPr>
      </p:pic>
    </p:spTree>
    <p:extLst>
      <p:ext uri="{BB962C8B-B14F-4D97-AF65-F5344CB8AC3E}">
        <p14:creationId xmlns:p14="http://schemas.microsoft.com/office/powerpoint/2010/main" val="134596970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3686" y="148967"/>
            <a:ext cx="6103291" cy="585398"/>
          </a:xfrm>
          <a:noFill/>
          <a:ln/>
        </p:spPr>
        <p:txBody>
          <a:bodyPr>
            <a:normAutofit/>
          </a:bodyPr>
          <a:lstStyle/>
          <a:p>
            <a:r>
              <a:rPr lang="en-US" altLang="en-US" sz="3600" dirty="0" smtClean="0"/>
              <a:t>A more informed model: </a:t>
            </a:r>
            <a:r>
              <a:rPr lang="el-GR" altLang="en-US" sz="3600" dirty="0" smtClean="0"/>
              <a:t>Ω</a:t>
            </a:r>
            <a:r>
              <a:rPr lang="en-US" altLang="en-US" sz="3600" dirty="0" smtClean="0"/>
              <a:t>nix</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148412" y="987381"/>
            <a:ext cx="58418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sz="1600" b="1" dirty="0" err="1" smtClean="0">
                <a:latin typeface="Courier New" panose="02070309020205020404" pitchFamily="49" charset="0"/>
                <a:cs typeface="Courier New" panose="02070309020205020404" pitchFamily="49" charset="0"/>
              </a:rPr>
              <a:t>There</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is</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likely</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an</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indirect</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effect</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too</a:t>
            </a:r>
            <a:r>
              <a:rPr lang="es-ES" sz="1600" b="1" dirty="0" smtClean="0">
                <a:latin typeface="Courier New" panose="02070309020205020404" pitchFamily="49" charset="0"/>
                <a:cs typeface="Courier New" panose="02070309020205020404" pitchFamily="49" charset="0"/>
              </a:rPr>
              <a:t> </a:t>
            </a:r>
            <a:r>
              <a:rPr lang="es-ES" sz="1600" b="1" dirty="0" err="1" smtClean="0">
                <a:latin typeface="Courier New" panose="02070309020205020404" pitchFamily="49" charset="0"/>
                <a:cs typeface="Courier New" panose="02070309020205020404" pitchFamily="49" charset="0"/>
              </a:rPr>
              <a:t>here</a:t>
            </a:r>
            <a:r>
              <a:rPr lang="es-ES" sz="1600" b="1" dirty="0" smtClean="0">
                <a:latin typeface="Courier New" panose="02070309020205020404" pitchFamily="49" charset="0"/>
                <a:cs typeface="Courier New" panose="02070309020205020404" pitchFamily="49" charset="0"/>
              </a:rPr>
              <a:t>.</a:t>
            </a:r>
            <a:r>
              <a:rPr lang="es-ES" sz="1600" b="1"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6810375" y="0"/>
            <a:ext cx="5381625" cy="4791075"/>
          </a:xfrm>
          <a:prstGeom prst="rect">
            <a:avLst/>
          </a:prstGeom>
        </p:spPr>
      </p:pic>
    </p:spTree>
    <p:extLst>
      <p:ext uri="{BB962C8B-B14F-4D97-AF65-F5344CB8AC3E}">
        <p14:creationId xmlns:p14="http://schemas.microsoft.com/office/powerpoint/2010/main" val="400040425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601390" y="198373"/>
            <a:ext cx="2522136" cy="585398"/>
          </a:xfrm>
          <a:noFill/>
          <a:ln/>
        </p:spPr>
        <p:txBody>
          <a:bodyPr>
            <a:normAutofit/>
          </a:bodyPr>
          <a:lstStyle/>
          <a:p>
            <a:r>
              <a:rPr lang="en-US" altLang="en-US" sz="3600" dirty="0" smtClean="0"/>
              <a:t>Appendix: a</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130628" y="-20898"/>
            <a:ext cx="11656088"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Courier New" panose="02070309020205020404" pitchFamily="49" charset="0"/>
                <a:cs typeface="Courier New" panose="02070309020205020404" pitchFamily="49" charset="0"/>
              </a:rPr>
              <a:t>fit &lt;- </a:t>
            </a:r>
            <a:r>
              <a:rPr lang="en-US" sz="1400" b="1" dirty="0" err="1">
                <a:latin typeface="Courier New" panose="02070309020205020404" pitchFamily="49" charset="0"/>
                <a:cs typeface="Courier New" panose="02070309020205020404" pitchFamily="49" charset="0"/>
              </a:rPr>
              <a:t>sem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SEMJaccApp_d</a:t>
            </a:r>
            <a:r>
              <a:rPr lang="en-US" sz="1400" b="1" dirty="0">
                <a:latin typeface="Courier New" panose="02070309020205020404" pitchFamily="49" charset="0"/>
                <a:cs typeface="Courier New" panose="02070309020205020404" pitchFamily="49" charset="0"/>
              </a:rPr>
              <a:t>, data = dpp_36males_Hartford_fewer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summary(fit, </a:t>
            </a:r>
            <a:r>
              <a:rPr lang="en-US" sz="1400" b="1" dirty="0" err="1">
                <a:latin typeface="Courier New" panose="02070309020205020404" pitchFamily="49" charset="0"/>
                <a:cs typeface="Courier New" panose="02070309020205020404" pitchFamily="49" charset="0"/>
              </a:rPr>
              <a:t>rsq</a:t>
            </a:r>
            <a:r>
              <a:rPr lang="en-US" sz="1400" b="1" dirty="0">
                <a:latin typeface="Courier New" panose="02070309020205020404" pitchFamily="49" charset="0"/>
                <a:cs typeface="Courier New" panose="02070309020205020404" pitchFamily="49" charset="0"/>
              </a:rPr>
              <a:t> = T)</a:t>
            </a:r>
          </a:p>
          <a:p>
            <a:r>
              <a:rPr lang="en-US" sz="1400" b="1" dirty="0" err="1">
                <a:latin typeface="Courier New" panose="02070309020205020404" pitchFamily="49" charset="0"/>
                <a:cs typeface="Courier New" panose="02070309020205020404" pitchFamily="49" charset="0"/>
              </a:rPr>
              <a:t>lavaan</a:t>
            </a:r>
            <a:r>
              <a:rPr lang="en-US" sz="1400" b="1" dirty="0">
                <a:latin typeface="Courier New" panose="02070309020205020404" pitchFamily="49" charset="0"/>
                <a:cs typeface="Courier New" panose="02070309020205020404" pitchFamily="49" charset="0"/>
              </a:rPr>
              <a:t> (0.5-23.1097) converged normally after  17 iterations</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 of observations                            </a:t>
            </a:r>
            <a:r>
              <a:rPr lang="en-US" sz="1400" b="1" dirty="0" smtClean="0">
                <a:latin typeface="Courier New" panose="02070309020205020404" pitchFamily="49" charset="0"/>
                <a:cs typeface="Courier New" panose="02070309020205020404" pitchFamily="49" charset="0"/>
              </a:rPr>
              <a:t>36</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Estimator                                         ML</a:t>
            </a:r>
          </a:p>
          <a:p>
            <a:r>
              <a:rPr lang="en-US" sz="1400" b="1" dirty="0">
                <a:latin typeface="Courier New" panose="02070309020205020404" pitchFamily="49" charset="0"/>
                <a:cs typeface="Courier New" panose="02070309020205020404" pitchFamily="49" charset="0"/>
              </a:rPr>
              <a:t>  Minimum Function Test Statistic                0.000</a:t>
            </a:r>
          </a:p>
          <a:p>
            <a:r>
              <a:rPr lang="en-US" sz="1400" b="1" dirty="0">
                <a:latin typeface="Courier New" panose="02070309020205020404" pitchFamily="49" charset="0"/>
                <a:cs typeface="Courier New" panose="02070309020205020404" pitchFamily="49" charset="0"/>
              </a:rPr>
              <a:t>  Degrees of freedom                                 </a:t>
            </a:r>
            <a:r>
              <a:rPr lang="en-US" sz="1400" b="1" dirty="0" smtClean="0">
                <a:latin typeface="Courier New" panose="02070309020205020404" pitchFamily="49" charset="0"/>
                <a:cs typeface="Courier New" panose="02070309020205020404" pitchFamily="49" charset="0"/>
              </a:rPr>
              <a:t>0</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Parameter Estimates</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Information                                 Expected</a:t>
            </a:r>
          </a:p>
          <a:p>
            <a:r>
              <a:rPr lang="en-US" sz="1400" b="1" dirty="0">
                <a:latin typeface="Courier New" panose="02070309020205020404" pitchFamily="49" charset="0"/>
                <a:cs typeface="Courier New" panose="02070309020205020404" pitchFamily="49" charset="0"/>
              </a:rPr>
              <a:t>  Standard Errors                             </a:t>
            </a:r>
            <a:r>
              <a:rPr lang="en-US" sz="1400" b="1" dirty="0" smtClean="0">
                <a:latin typeface="Courier New" panose="02070309020205020404" pitchFamily="49" charset="0"/>
                <a:cs typeface="Courier New" panose="02070309020205020404" pitchFamily="49" charset="0"/>
              </a:rPr>
              <a:t>Standard</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Regressions:</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   Std.lv  </a:t>
            </a:r>
            <a:r>
              <a:rPr lang="en-US" sz="1400" b="1" dirty="0" err="1" smtClean="0">
                <a:latin typeface="Courier New" panose="02070309020205020404" pitchFamily="49" charset="0"/>
                <a:cs typeface="Courier New" panose="02070309020205020404" pitchFamily="49" charset="0"/>
              </a:rPr>
              <a:t>Std.all</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BMICa0 ~                                                              </a:t>
            </a:r>
          </a:p>
          <a:p>
            <a:r>
              <a:rPr lang="en-US" sz="1400" b="1" dirty="0">
                <a:latin typeface="Courier New" panose="02070309020205020404" pitchFamily="49" charset="0"/>
                <a:cs typeface="Courier New" panose="02070309020205020404" pitchFamily="49" charset="0"/>
              </a:rPr>
              <a:t>    married           4.155    1.920    2.164    0.030    4.155    </a:t>
            </a:r>
            <a:r>
              <a:rPr lang="en-US" sz="1400" b="1" dirty="0" smtClean="0">
                <a:latin typeface="Courier New" panose="02070309020205020404" pitchFamily="49" charset="0"/>
                <a:cs typeface="Courier New" panose="02070309020205020404" pitchFamily="49" charset="0"/>
              </a:rPr>
              <a:t>0.339</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Variances:</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   Std.lv  </a:t>
            </a:r>
            <a:r>
              <a:rPr lang="en-US" sz="1400" b="1" dirty="0" err="1">
                <a:latin typeface="Courier New" panose="02070309020205020404" pitchFamily="49" charset="0"/>
                <a:cs typeface="Courier New" panose="02070309020205020404" pitchFamily="49" charset="0"/>
              </a:rPr>
              <a:t>Std.all</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.BMICa0           32.776    7.725    4.243    0.000   32.776    </a:t>
            </a:r>
            <a:r>
              <a:rPr lang="en-US" sz="1400" b="1" dirty="0" smtClean="0">
                <a:latin typeface="Courier New" panose="02070309020205020404" pitchFamily="49" charset="0"/>
                <a:cs typeface="Courier New" panose="02070309020205020404" pitchFamily="49" charset="0"/>
              </a:rPr>
              <a:t>0.885</a:t>
            </a:r>
          </a:p>
          <a:p>
            <a:r>
              <a:rPr lang="en-US" sz="1400" b="1" dirty="0" smtClean="0">
                <a:solidFill>
                  <a:srgbClr val="7030A0"/>
                </a:solidFill>
                <a:latin typeface="Courier New" panose="02070309020205020404" pitchFamily="49" charset="0"/>
                <a:cs typeface="Courier New" panose="02070309020205020404" pitchFamily="49" charset="0"/>
              </a:rPr>
              <a:t>[only 1 variance estimated: but we have 2 groups…]</a:t>
            </a:r>
            <a:endParaRPr lang="en-US" sz="1400" b="1" dirty="0">
              <a:solidFill>
                <a:srgbClr val="7030A0"/>
              </a:solidFill>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R-Square:</a:t>
            </a:r>
          </a:p>
          <a:p>
            <a:r>
              <a:rPr lang="en-US" sz="1400" b="1" dirty="0">
                <a:latin typeface="Courier New" panose="02070309020205020404" pitchFamily="49" charset="0"/>
                <a:cs typeface="Courier New" panose="02070309020205020404" pitchFamily="49" charset="0"/>
              </a:rPr>
              <a:t>                   Estimate</a:t>
            </a:r>
          </a:p>
          <a:p>
            <a:r>
              <a:rPr lang="en-US" sz="1400" b="1" dirty="0">
                <a:latin typeface="Courier New" panose="02070309020205020404" pitchFamily="49" charset="0"/>
                <a:cs typeface="Courier New" panose="02070309020205020404" pitchFamily="49" charset="0"/>
              </a:rPr>
              <a:t>    BMICa0            </a:t>
            </a:r>
            <a:r>
              <a:rPr lang="en-US" sz="1400" b="1" dirty="0" smtClean="0">
                <a:latin typeface="Courier New" panose="02070309020205020404" pitchFamily="49" charset="0"/>
                <a:cs typeface="Courier New" panose="02070309020205020404" pitchFamily="49" charset="0"/>
              </a:rPr>
              <a:t>0.115</a:t>
            </a:r>
          </a:p>
          <a:p>
            <a:r>
              <a:rPr lang="en-US" sz="1400" b="1" dirty="0">
                <a:latin typeface="Courier New" panose="02070309020205020404" pitchFamily="49" charset="0"/>
                <a:cs typeface="Courier New" panose="02070309020205020404" pitchFamily="49" charset="0"/>
              </a:rPr>
              <a:t>vs. </a:t>
            </a:r>
            <a:r>
              <a:rPr lang="en-US" sz="1400" b="1" dirty="0">
                <a:solidFill>
                  <a:srgbClr val="0070C0"/>
                </a:solidFill>
                <a:latin typeface="Courier New" panose="02070309020205020404" pitchFamily="49" charset="0"/>
                <a:cs typeface="Courier New" panose="02070309020205020404" pitchFamily="49" charset="0"/>
              </a:rPr>
              <a:t>Welch </a:t>
            </a:r>
            <a:r>
              <a:rPr lang="en-US" sz="1400" b="1" dirty="0">
                <a:solidFill>
                  <a:srgbClr val="FF0000"/>
                </a:solidFill>
                <a:latin typeface="Courier New" panose="02070309020205020404" pitchFamily="49" charset="0"/>
                <a:cs typeface="Courier New" panose="02070309020205020404" pitchFamily="49" charset="0"/>
              </a:rPr>
              <a:t>t-test</a:t>
            </a:r>
          </a:p>
          <a:p>
            <a:r>
              <a:rPr lang="en-US" sz="1400" b="1" dirty="0">
                <a:solidFill>
                  <a:srgbClr val="0070C0"/>
                </a:solidFill>
                <a:latin typeface="Courier New" panose="02070309020205020404" pitchFamily="49" charset="0"/>
                <a:cs typeface="Courier New" panose="02070309020205020404" pitchFamily="49" charset="0"/>
              </a:rPr>
              <a:t>Welch Two Sample t-test</a:t>
            </a:r>
          </a:p>
          <a:p>
            <a:r>
              <a:rPr lang="en-US" sz="1400" b="1" dirty="0">
                <a:solidFill>
                  <a:srgbClr val="0070C0"/>
                </a:solidFill>
                <a:latin typeface="Courier New" panose="02070309020205020404" pitchFamily="49" charset="0"/>
                <a:cs typeface="Courier New" panose="02070309020205020404" pitchFamily="49" charset="0"/>
              </a:rPr>
              <a:t>data:  dpp_36males_Hartford_fewer$BMICa0 by dpp_36males_Hartford_fewer$married</a:t>
            </a:r>
          </a:p>
          <a:p>
            <a:r>
              <a:rPr lang="en-US" sz="1400" b="1" dirty="0">
                <a:solidFill>
                  <a:srgbClr val="0070C0"/>
                </a:solidFill>
                <a:latin typeface="Courier New" panose="02070309020205020404" pitchFamily="49" charset="0"/>
                <a:cs typeface="Courier New" panose="02070309020205020404" pitchFamily="49" charset="0"/>
              </a:rPr>
              <a:t>t =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accent2">
                    <a:lumMod val="75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7030A0"/>
                </a:solidFill>
                <a:latin typeface="Courier New" panose="02070309020205020404" pitchFamily="49" charset="0"/>
                <a:cs typeface="Courier New" panose="02070309020205020404" pitchFamily="49" charset="0"/>
              </a:rPr>
              <a:t>0.03266</a:t>
            </a:r>
          </a:p>
          <a:p>
            <a:r>
              <a:rPr lang="en-US" sz="1400" b="1" dirty="0">
                <a:solidFill>
                  <a:srgbClr val="0070C0"/>
                </a:solidFill>
                <a:latin typeface="Courier New" panose="02070309020205020404" pitchFamily="49" charset="0"/>
                <a:cs typeface="Courier New" panose="02070309020205020404" pitchFamily="49" charset="0"/>
              </a:rPr>
              <a:t>alternative hypothesis: true difference in means is not equal to 0</a:t>
            </a:r>
          </a:p>
          <a:p>
            <a:r>
              <a:rPr lang="en-US" sz="1400" b="1" dirty="0">
                <a:solidFill>
                  <a:srgbClr val="0070C0"/>
                </a:solidFill>
                <a:latin typeface="Courier New" panose="02070309020205020404" pitchFamily="49" charset="0"/>
                <a:cs typeface="Courier New" panose="02070309020205020404" pitchFamily="49" charset="0"/>
              </a:rPr>
              <a:t>95 percent confidence interval:</a:t>
            </a:r>
          </a:p>
          <a:p>
            <a:r>
              <a:rPr lang="en-US" sz="1400" b="1" dirty="0">
                <a:solidFill>
                  <a:srgbClr val="0070C0"/>
                </a:solidFill>
                <a:latin typeface="Courier New" panose="02070309020205020404" pitchFamily="49" charset="0"/>
                <a:cs typeface="Courier New" panose="02070309020205020404" pitchFamily="49" charset="0"/>
              </a:rPr>
              <a:t> -7.9434686 -0.3662831</a:t>
            </a:r>
          </a:p>
          <a:p>
            <a:r>
              <a:rPr lang="en-US" sz="1400" b="1" dirty="0">
                <a:solidFill>
                  <a:srgbClr val="0070C0"/>
                </a:solidFill>
                <a:latin typeface="Courier New" panose="02070309020205020404" pitchFamily="49" charset="0"/>
                <a:cs typeface="Courier New" panose="02070309020205020404" pitchFamily="49" charset="0"/>
              </a:rPr>
              <a:t>sample 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30.56842</a:t>
            </a:r>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34.72329</a:t>
            </a:r>
          </a:p>
        </p:txBody>
      </p:sp>
    </p:spTree>
    <p:extLst>
      <p:ext uri="{BB962C8B-B14F-4D97-AF65-F5344CB8AC3E}">
        <p14:creationId xmlns:p14="http://schemas.microsoft.com/office/powerpoint/2010/main" val="5152816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679610" y="198373"/>
            <a:ext cx="2522136" cy="585398"/>
          </a:xfrm>
          <a:noFill/>
          <a:ln/>
        </p:spPr>
        <p:txBody>
          <a:bodyPr>
            <a:normAutofit/>
          </a:bodyPr>
          <a:lstStyle/>
          <a:p>
            <a:r>
              <a:rPr lang="en-US" altLang="en-US" sz="3600" dirty="0" smtClean="0"/>
              <a:t>Appendix: a</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0" y="521536"/>
            <a:ext cx="5990254"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smtClean="0">
                <a:latin typeface="Courier New" panose="02070309020205020404" pitchFamily="49" charset="0"/>
                <a:cs typeface="Courier New" panose="02070309020205020404" pitchFamily="49" charset="0"/>
              </a:rPr>
              <a:t>SEMJaccApp_a2 </a:t>
            </a:r>
            <a:r>
              <a:rPr lang="en-US" sz="1400" b="1" dirty="0">
                <a:latin typeface="Courier New" panose="02070309020205020404" pitchFamily="49" charset="0"/>
                <a:cs typeface="Courier New" panose="02070309020205020404" pitchFamily="49" charset="0"/>
              </a:rPr>
              <a:t>&lt;-  '</a:t>
            </a:r>
          </a:p>
          <a:p>
            <a:r>
              <a:rPr lang="en-US" sz="1400" b="1" dirty="0">
                <a:latin typeface="Courier New" panose="02070309020205020404" pitchFamily="49" charset="0"/>
                <a:cs typeface="Courier New" panose="02070309020205020404" pitchFamily="49" charset="0"/>
              </a:rPr>
              <a:t>BMICa0~1</a:t>
            </a:r>
          </a:p>
          <a:p>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fit &lt;- </a:t>
            </a:r>
            <a:r>
              <a:rPr lang="en-US" sz="1400" b="1" dirty="0" err="1">
                <a:latin typeface="Courier New" panose="02070309020205020404" pitchFamily="49" charset="0"/>
                <a:cs typeface="Courier New" panose="02070309020205020404" pitchFamily="49" charset="0"/>
              </a:rPr>
              <a:t>sem</a:t>
            </a:r>
            <a:r>
              <a:rPr lang="en-US" sz="1400" b="1" dirty="0">
                <a:latin typeface="Courier New" panose="02070309020205020404" pitchFamily="49" charset="0"/>
                <a:cs typeface="Courier New" panose="02070309020205020404" pitchFamily="49" charset="0"/>
              </a:rPr>
              <a:t>(SEMJaccApp_a2, </a:t>
            </a:r>
          </a:p>
          <a:p>
            <a:r>
              <a:rPr lang="en-US" sz="1400" b="1" dirty="0">
                <a:latin typeface="Courier New" panose="02070309020205020404" pitchFamily="49" charset="0"/>
                <a:cs typeface="Courier New" panose="02070309020205020404" pitchFamily="49" charset="0"/>
              </a:rPr>
              <a:t>+            data = dpp36,</a:t>
            </a:r>
          </a:p>
          <a:p>
            <a:r>
              <a:rPr lang="en-US" sz="1400" b="1" dirty="0">
                <a:latin typeface="Courier New" panose="02070309020205020404" pitchFamily="49" charset="0"/>
                <a:cs typeface="Courier New" panose="02070309020205020404" pitchFamily="49" charset="0"/>
              </a:rPr>
              <a:t>+            group = "married")</a:t>
            </a:r>
          </a:p>
          <a:p>
            <a:r>
              <a:rPr lang="en-US" sz="1400" b="1" dirty="0" smtClean="0">
                <a:latin typeface="Courier New" panose="02070309020205020404" pitchFamily="49" charset="0"/>
                <a:cs typeface="Courier New" panose="02070309020205020404" pitchFamily="49" charset="0"/>
              </a:rPr>
              <a:t>Estimator                                         </a:t>
            </a:r>
            <a:r>
              <a:rPr lang="en-US" sz="1400" b="1" dirty="0">
                <a:latin typeface="Courier New" panose="02070309020205020404" pitchFamily="49" charset="0"/>
                <a:cs typeface="Courier New" panose="02070309020205020404" pitchFamily="49" charset="0"/>
              </a:rPr>
              <a:t>ML</a:t>
            </a:r>
          </a:p>
          <a:p>
            <a:r>
              <a:rPr lang="en-US" sz="1400" b="1" dirty="0">
                <a:latin typeface="Courier New" panose="02070309020205020404" pitchFamily="49" charset="0"/>
                <a:cs typeface="Courier New" panose="02070309020205020404" pitchFamily="49" charset="0"/>
              </a:rPr>
              <a:t>  Model Fit Test Statistic                       0.000</a:t>
            </a:r>
          </a:p>
          <a:p>
            <a:r>
              <a:rPr lang="en-US" sz="1400" b="1" dirty="0" smtClean="0">
                <a:latin typeface="Courier New" panose="02070309020205020404" pitchFamily="49" charset="0"/>
                <a:cs typeface="Courier New" panose="02070309020205020404" pitchFamily="49" charset="0"/>
              </a:rPr>
              <a:t>  Degrees of freedom                                 0</a:t>
            </a:r>
          </a:p>
          <a:p>
            <a:r>
              <a:rPr lang="en-US" sz="1400" b="1" dirty="0">
                <a:latin typeface="Courier New" panose="02070309020205020404" pitchFamily="49" charset="0"/>
                <a:cs typeface="Courier New" panose="02070309020205020404" pitchFamily="49" charset="0"/>
              </a:rPr>
              <a:t>Number of observations per group         </a:t>
            </a:r>
          </a:p>
          <a:p>
            <a:r>
              <a:rPr lang="en-US" sz="1400" b="1" dirty="0">
                <a:latin typeface="Courier New" panose="02070309020205020404" pitchFamily="49" charset="0"/>
                <a:cs typeface="Courier New" panose="02070309020205020404" pitchFamily="49" charset="0"/>
              </a:rPr>
              <a:t>  0                                                 16</a:t>
            </a:r>
          </a:p>
          <a:p>
            <a:r>
              <a:rPr lang="en-US" sz="1400" b="1" u="sng" dirty="0" smtClean="0">
                <a:solidFill>
                  <a:srgbClr val="FF0000"/>
                </a:solidFill>
                <a:latin typeface="Courier New" panose="02070309020205020404" pitchFamily="49" charset="0"/>
                <a:cs typeface="Courier New" panose="02070309020205020404" pitchFamily="49" charset="0"/>
              </a:rPr>
              <a:t>Group 1 [0]:</a:t>
            </a:r>
          </a:p>
          <a:p>
            <a:r>
              <a:rPr lang="en-US" sz="1400" b="1" dirty="0" smtClean="0">
                <a:latin typeface="Courier New" panose="02070309020205020404" pitchFamily="49" charset="0"/>
                <a:cs typeface="Courier New" panose="02070309020205020404" pitchFamily="49" charset="0"/>
              </a:rPr>
              <a:t>Intercepts:</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a:t>
            </a:r>
            <a:r>
              <a:rPr lang="en-US" sz="1400" b="1" u="sng" dirty="0">
                <a:solidFill>
                  <a:srgbClr val="7030A0"/>
                </a:solidFill>
                <a:latin typeface="Courier New" panose="02070309020205020404" pitchFamily="49" charset="0"/>
                <a:cs typeface="Courier New" panose="02070309020205020404" pitchFamily="49" charset="0"/>
              </a:rPr>
              <a:t>30.568</a:t>
            </a:r>
            <a:r>
              <a:rPr lang="en-US" sz="1400" b="1" dirty="0">
                <a:latin typeface="Courier New" panose="02070309020205020404" pitchFamily="49" charset="0"/>
                <a:cs typeface="Courier New" panose="02070309020205020404" pitchFamily="49" charset="0"/>
              </a:rPr>
              <a:t>    0.929   32.917    0.000</a:t>
            </a:r>
          </a:p>
          <a:p>
            <a:r>
              <a:rPr lang="en-US" sz="1400" b="1" dirty="0" smtClean="0">
                <a:latin typeface="Courier New" panose="02070309020205020404" pitchFamily="49" charset="0"/>
                <a:cs typeface="Courier New" panose="02070309020205020404" pitchFamily="49" charset="0"/>
              </a:rPr>
              <a:t>Variances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13.798    4.878    2.828    0.005</a:t>
            </a:r>
          </a:p>
          <a:p>
            <a:r>
              <a:rPr lang="en-US" sz="1400" b="1" dirty="0" smtClean="0">
                <a:latin typeface="Courier New" panose="02070309020205020404" pitchFamily="49" charset="0"/>
                <a:cs typeface="Courier New" panose="02070309020205020404" pitchFamily="49" charset="0"/>
              </a:rPr>
              <a:t>vs</a:t>
            </a:r>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Welch </a:t>
            </a:r>
            <a:r>
              <a:rPr lang="en-US" sz="1400" b="1" dirty="0">
                <a:solidFill>
                  <a:srgbClr val="FF0000"/>
                </a:solidFill>
                <a:latin typeface="Courier New" panose="02070309020205020404" pitchFamily="49" charset="0"/>
                <a:cs typeface="Courier New" panose="02070309020205020404" pitchFamily="49" charset="0"/>
              </a:rPr>
              <a:t>t-test</a:t>
            </a:r>
          </a:p>
          <a:p>
            <a:r>
              <a:rPr lang="en-US" sz="1400" b="1" dirty="0">
                <a:solidFill>
                  <a:srgbClr val="0070C0"/>
                </a:solidFill>
                <a:latin typeface="Courier New" panose="02070309020205020404" pitchFamily="49" charset="0"/>
                <a:cs typeface="Courier New" panose="02070309020205020404" pitchFamily="49" charset="0"/>
              </a:rPr>
              <a:t>Welch Two Sample t-test</a:t>
            </a:r>
          </a:p>
          <a:p>
            <a:r>
              <a:rPr lang="en-US" sz="1400" b="1" dirty="0" smtClean="0">
                <a:solidFill>
                  <a:srgbClr val="0070C0"/>
                </a:solidFill>
                <a:latin typeface="Courier New" panose="02070309020205020404" pitchFamily="49" charset="0"/>
                <a:cs typeface="Courier New" panose="02070309020205020404" pitchFamily="49" charset="0"/>
              </a:rPr>
              <a:t>t </a:t>
            </a:r>
            <a:r>
              <a:rPr lang="en-US" sz="1400" b="1" dirty="0">
                <a:solidFill>
                  <a:srgbClr val="0070C0"/>
                </a:solidFill>
                <a:latin typeface="Courier New" panose="02070309020205020404" pitchFamily="49" charset="0"/>
                <a:cs typeface="Courier New" panose="02070309020205020404" pitchFamily="49" charset="0"/>
              </a:rPr>
              <a:t>=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7030A0"/>
                </a:solidFill>
                <a:latin typeface="Courier New" panose="02070309020205020404" pitchFamily="49" charset="0"/>
                <a:cs typeface="Courier New" panose="02070309020205020404" pitchFamily="49" charset="0"/>
              </a:rPr>
              <a:t>0.03266</a:t>
            </a:r>
          </a:p>
          <a:p>
            <a:r>
              <a:rPr lang="en-US" sz="1400" b="1" dirty="0">
                <a:solidFill>
                  <a:srgbClr val="0070C0"/>
                </a:solidFill>
                <a:latin typeface="Courier New" panose="02070309020205020404" pitchFamily="49" charset="0"/>
                <a:cs typeface="Courier New" panose="02070309020205020404" pitchFamily="49" charset="0"/>
              </a:rPr>
              <a:t>95 percent confidence interval</a:t>
            </a:r>
            <a:r>
              <a:rPr lang="en-US" sz="1400" b="1" dirty="0" smtClean="0">
                <a:solidFill>
                  <a:srgbClr val="0070C0"/>
                </a:solidFill>
                <a:latin typeface="Courier New" panose="02070309020205020404" pitchFamily="49" charset="0"/>
                <a:cs typeface="Courier New" panose="02070309020205020404" pitchFamily="49" charset="0"/>
              </a:rPr>
              <a:t>:-7.9434686 -0.3662831</a:t>
            </a:r>
          </a:p>
          <a:p>
            <a:r>
              <a:rPr lang="en-US" sz="1400" b="1" dirty="0" smtClean="0">
                <a:solidFill>
                  <a:srgbClr val="0070C0"/>
                </a:solidFill>
                <a:latin typeface="Courier New" panose="02070309020205020404" pitchFamily="49" charset="0"/>
                <a:cs typeface="Courier New" panose="02070309020205020404" pitchFamily="49" charset="0"/>
              </a:rPr>
              <a:t>sample </a:t>
            </a:r>
            <a:r>
              <a:rPr lang="en-US" sz="1400" b="1" dirty="0">
                <a:solidFill>
                  <a:srgbClr val="0070C0"/>
                </a:solidFill>
                <a:latin typeface="Courier New" panose="02070309020205020404" pitchFamily="49" charset="0"/>
                <a:cs typeface="Courier New" panose="02070309020205020404" pitchFamily="49" charset="0"/>
              </a:rPr>
              <a:t>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u="sng" dirty="0">
                <a:solidFill>
                  <a:srgbClr val="7030A0"/>
                </a:solidFill>
                <a:latin typeface="Courier New" panose="02070309020205020404" pitchFamily="49" charset="0"/>
                <a:cs typeface="Courier New" panose="02070309020205020404" pitchFamily="49" charset="0"/>
              </a:rPr>
              <a:t>30.56842</a:t>
            </a:r>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34.72329</a:t>
            </a:r>
          </a:p>
        </p:txBody>
      </p:sp>
      <p:sp>
        <p:nvSpPr>
          <p:cNvPr id="6" name="Rectangle 9"/>
          <p:cNvSpPr>
            <a:spLocks noChangeArrowheads="1"/>
          </p:cNvSpPr>
          <p:nvPr/>
        </p:nvSpPr>
        <p:spPr bwMode="auto">
          <a:xfrm>
            <a:off x="6080448" y="413814"/>
            <a:ext cx="599025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err="1" smtClean="0">
                <a:latin typeface="Courier New" panose="02070309020205020404" pitchFamily="49" charset="0"/>
                <a:cs typeface="Courier New" panose="02070309020205020404" pitchFamily="49" charset="0"/>
              </a:rPr>
              <a:t>lavaan</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0.6-3 ended normally after 15 iterations</a:t>
            </a:r>
          </a:p>
          <a:p>
            <a:r>
              <a:rPr lang="en-US" sz="1400" b="1" dirty="0">
                <a:latin typeface="Courier New" panose="02070309020205020404" pitchFamily="49" charset="0"/>
                <a:cs typeface="Courier New" panose="02070309020205020404" pitchFamily="49" charset="0"/>
              </a:rPr>
              <a:t> Optimization method                           NLMINB</a:t>
            </a:r>
          </a:p>
          <a:p>
            <a:r>
              <a:rPr lang="en-US" sz="1400" b="1" dirty="0">
                <a:latin typeface="Courier New" panose="02070309020205020404" pitchFamily="49" charset="0"/>
                <a:cs typeface="Courier New" panose="02070309020205020404" pitchFamily="49" charset="0"/>
              </a:rPr>
              <a:t>  Number of free parameters                          4</a:t>
            </a:r>
          </a:p>
          <a:p>
            <a:r>
              <a:rPr lang="en-US" sz="1400" b="1" dirty="0" smtClean="0">
                <a:latin typeface="Courier New" panose="02070309020205020404" pitchFamily="49" charset="0"/>
                <a:cs typeface="Courier New" panose="02070309020205020404" pitchFamily="49" charset="0"/>
              </a:rPr>
              <a:t>Chi-square </a:t>
            </a:r>
            <a:r>
              <a:rPr lang="en-US" sz="1400" b="1" dirty="0">
                <a:latin typeface="Courier New" panose="02070309020205020404" pitchFamily="49" charset="0"/>
                <a:cs typeface="Courier New" panose="02070309020205020404" pitchFamily="49" charset="0"/>
              </a:rPr>
              <a:t>for each group:</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0                                              0.000</a:t>
            </a:r>
          </a:p>
          <a:p>
            <a:r>
              <a:rPr lang="en-US" sz="1400" b="1" dirty="0">
                <a:latin typeface="Courier New" panose="02070309020205020404" pitchFamily="49" charset="0"/>
                <a:cs typeface="Courier New" panose="02070309020205020404" pitchFamily="49" charset="0"/>
              </a:rPr>
              <a:t>  1                                              0.000</a:t>
            </a:r>
          </a:p>
          <a:p>
            <a:r>
              <a:rPr lang="en-US" sz="1400" b="1" dirty="0" smtClean="0">
                <a:latin typeface="Courier New" panose="02070309020205020404" pitchFamily="49" charset="0"/>
                <a:cs typeface="Courier New" panose="02070309020205020404" pitchFamily="49" charset="0"/>
              </a:rPr>
              <a:t>Parameter </a:t>
            </a:r>
            <a:r>
              <a:rPr lang="en-US" sz="1400" b="1" dirty="0">
                <a:latin typeface="Courier New" panose="02070309020205020404" pitchFamily="49" charset="0"/>
                <a:cs typeface="Courier New" panose="02070309020205020404" pitchFamily="49" charset="0"/>
              </a:rPr>
              <a:t>Estimates:</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Information                                 Expected</a:t>
            </a:r>
          </a:p>
          <a:p>
            <a:r>
              <a:rPr lang="en-US" sz="1400" b="1" dirty="0">
                <a:latin typeface="Courier New" panose="02070309020205020404" pitchFamily="49" charset="0"/>
                <a:cs typeface="Courier New" panose="02070309020205020404" pitchFamily="49" charset="0"/>
              </a:rPr>
              <a:t>  Information saturated (h1) model          Structured</a:t>
            </a:r>
          </a:p>
          <a:p>
            <a:r>
              <a:rPr lang="en-US" sz="1400" b="1" dirty="0">
                <a:latin typeface="Courier New" panose="02070309020205020404" pitchFamily="49" charset="0"/>
                <a:cs typeface="Courier New" panose="02070309020205020404" pitchFamily="49" charset="0"/>
              </a:rPr>
              <a:t>  Standard Errors                             Standard</a:t>
            </a:r>
          </a:p>
          <a:p>
            <a:r>
              <a:rPr lang="en-US" sz="1400" b="1" dirty="0">
                <a:latin typeface="Courier New" panose="02070309020205020404" pitchFamily="49" charset="0"/>
                <a:cs typeface="Courier New" panose="02070309020205020404" pitchFamily="49" charset="0"/>
              </a:rPr>
              <a:t>Number of observations per group         </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1                                                 20</a:t>
            </a:r>
            <a:endParaRPr lang="en-US" sz="1400" b="1" dirty="0">
              <a:latin typeface="Courier New" panose="02070309020205020404" pitchFamily="49" charset="0"/>
              <a:cs typeface="Courier New" panose="02070309020205020404" pitchFamily="49" charset="0"/>
            </a:endParaRPr>
          </a:p>
          <a:p>
            <a:r>
              <a:rPr lang="en-US" sz="1400" b="1" u="sng" dirty="0" smtClean="0">
                <a:solidFill>
                  <a:srgbClr val="FF0000"/>
                </a:solidFill>
                <a:latin typeface="Courier New" panose="02070309020205020404" pitchFamily="49" charset="0"/>
                <a:cs typeface="Courier New" panose="02070309020205020404" pitchFamily="49" charset="0"/>
              </a:rPr>
              <a:t>Group </a:t>
            </a:r>
            <a:r>
              <a:rPr lang="en-US" sz="1400" b="1" u="sng" dirty="0">
                <a:solidFill>
                  <a:srgbClr val="FF0000"/>
                </a:solidFill>
                <a:latin typeface="Courier New" panose="02070309020205020404" pitchFamily="49" charset="0"/>
                <a:cs typeface="Courier New" panose="02070309020205020404" pitchFamily="49" charset="0"/>
              </a:rPr>
              <a:t>2 [1]:</a:t>
            </a:r>
          </a:p>
          <a:p>
            <a:r>
              <a:rPr lang="en-US" sz="1400" b="1" dirty="0" smtClean="0">
                <a:latin typeface="Courier New" panose="02070309020205020404" pitchFamily="49" charset="0"/>
                <a:cs typeface="Courier New" panose="02070309020205020404" pitchFamily="49" charset="0"/>
              </a:rPr>
              <a:t>Intercepts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a:t>
            </a:r>
            <a:r>
              <a:rPr lang="en-US" sz="1400" b="1" u="sng" dirty="0">
                <a:solidFill>
                  <a:schemeClr val="accent2">
                    <a:lumMod val="75000"/>
                  </a:schemeClr>
                </a:solidFill>
                <a:latin typeface="Courier New" panose="02070309020205020404" pitchFamily="49" charset="0"/>
                <a:cs typeface="Courier New" panose="02070309020205020404" pitchFamily="49" charset="0"/>
              </a:rPr>
              <a:t>34.723</a:t>
            </a:r>
            <a:r>
              <a:rPr lang="en-US" sz="1400" b="1" dirty="0">
                <a:latin typeface="Courier New" panose="02070309020205020404" pitchFamily="49" charset="0"/>
                <a:cs typeface="Courier New" panose="02070309020205020404" pitchFamily="49" charset="0"/>
              </a:rPr>
              <a:t>    1.549   22.424    0.000</a:t>
            </a:r>
          </a:p>
          <a:p>
            <a:r>
              <a:rPr lang="en-US" sz="1400" b="1" dirty="0" smtClean="0">
                <a:latin typeface="Courier New" panose="02070309020205020404" pitchFamily="49" charset="0"/>
                <a:cs typeface="Courier New" panose="02070309020205020404" pitchFamily="49" charset="0"/>
              </a:rPr>
              <a:t>Variances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47.958   15.166    3.162    0.002</a:t>
            </a:r>
          </a:p>
          <a:p>
            <a:r>
              <a:rPr lang="en-US" sz="1400" b="1" dirty="0" smtClean="0">
                <a:latin typeface="Courier New" panose="02070309020205020404" pitchFamily="49" charset="0"/>
                <a:cs typeface="Courier New" panose="02070309020205020404" pitchFamily="49" charset="0"/>
              </a:rPr>
              <a:t>vs</a:t>
            </a:r>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Welch </a:t>
            </a:r>
            <a:r>
              <a:rPr lang="en-US" sz="1400" b="1" dirty="0">
                <a:solidFill>
                  <a:srgbClr val="FF0000"/>
                </a:solidFill>
                <a:latin typeface="Courier New" panose="02070309020205020404" pitchFamily="49" charset="0"/>
                <a:cs typeface="Courier New" panose="02070309020205020404" pitchFamily="49" charset="0"/>
              </a:rPr>
              <a:t>t-test</a:t>
            </a:r>
          </a:p>
          <a:p>
            <a:r>
              <a:rPr lang="en-US" sz="1400" b="1" dirty="0">
                <a:solidFill>
                  <a:srgbClr val="0070C0"/>
                </a:solidFill>
                <a:latin typeface="Courier New" panose="02070309020205020404" pitchFamily="49" charset="0"/>
                <a:cs typeface="Courier New" panose="02070309020205020404" pitchFamily="49" charset="0"/>
              </a:rPr>
              <a:t>Welch Two Sample t-test</a:t>
            </a:r>
          </a:p>
          <a:p>
            <a:r>
              <a:rPr lang="en-US" sz="1400" b="1" dirty="0" smtClean="0">
                <a:solidFill>
                  <a:srgbClr val="0070C0"/>
                </a:solidFill>
                <a:latin typeface="Courier New" panose="02070309020205020404" pitchFamily="49" charset="0"/>
                <a:cs typeface="Courier New" panose="02070309020205020404" pitchFamily="49" charset="0"/>
              </a:rPr>
              <a:t>t </a:t>
            </a:r>
            <a:r>
              <a:rPr lang="en-US" sz="1400" b="1" dirty="0">
                <a:solidFill>
                  <a:srgbClr val="0070C0"/>
                </a:solidFill>
                <a:latin typeface="Courier New" panose="02070309020205020404" pitchFamily="49" charset="0"/>
                <a:cs typeface="Courier New" panose="02070309020205020404" pitchFamily="49" charset="0"/>
              </a:rPr>
              <a:t>=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7030A0"/>
                </a:solidFill>
                <a:latin typeface="Courier New" panose="02070309020205020404" pitchFamily="49" charset="0"/>
                <a:cs typeface="Courier New" panose="02070309020205020404" pitchFamily="49" charset="0"/>
              </a:rPr>
              <a:t>0.03266</a:t>
            </a:r>
          </a:p>
          <a:p>
            <a:r>
              <a:rPr lang="en-US" sz="1400" b="1" dirty="0">
                <a:solidFill>
                  <a:srgbClr val="0070C0"/>
                </a:solidFill>
                <a:latin typeface="Courier New" panose="02070309020205020404" pitchFamily="49" charset="0"/>
                <a:cs typeface="Courier New" panose="02070309020205020404" pitchFamily="49" charset="0"/>
              </a:rPr>
              <a:t>alternative hypothesis: true difference in means is not equal to 0</a:t>
            </a:r>
          </a:p>
          <a:p>
            <a:r>
              <a:rPr lang="en-US" sz="1400" b="1" dirty="0" smtClean="0">
                <a:solidFill>
                  <a:srgbClr val="0070C0"/>
                </a:solidFill>
                <a:latin typeface="Courier New" panose="02070309020205020404" pitchFamily="49" charset="0"/>
                <a:cs typeface="Courier New" panose="02070309020205020404" pitchFamily="49" charset="0"/>
              </a:rPr>
              <a:t>mean </a:t>
            </a:r>
            <a:r>
              <a:rPr lang="en-US" sz="1400" b="1" dirty="0">
                <a:solidFill>
                  <a:srgbClr val="0070C0"/>
                </a:solidFill>
                <a:latin typeface="Courier New" panose="02070309020205020404" pitchFamily="49" charset="0"/>
                <a:cs typeface="Courier New" panose="02070309020205020404" pitchFamily="49" charset="0"/>
              </a:rPr>
              <a:t>in group 0 mean in group 1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rgbClr val="7030A0"/>
                </a:solidFill>
                <a:latin typeface="Courier New" panose="02070309020205020404" pitchFamily="49" charset="0"/>
                <a:cs typeface="Courier New" panose="02070309020205020404" pitchFamily="49" charset="0"/>
              </a:rPr>
              <a:t>30.56842</a:t>
            </a:r>
            <a:r>
              <a:rPr lang="en-US" sz="1400" b="1" dirty="0">
                <a:solidFill>
                  <a:srgbClr val="0070C0"/>
                </a:solidFill>
                <a:latin typeface="Courier New" panose="02070309020205020404" pitchFamily="49" charset="0"/>
                <a:cs typeface="Courier New" panose="02070309020205020404" pitchFamily="49" charset="0"/>
              </a:rPr>
              <a:t>        </a:t>
            </a:r>
            <a:r>
              <a:rPr lang="en-US" sz="1400" b="1" u="sng" dirty="0">
                <a:solidFill>
                  <a:schemeClr val="accent2">
                    <a:lumMod val="75000"/>
                  </a:schemeClr>
                </a:solidFill>
                <a:latin typeface="Courier New" panose="02070309020205020404" pitchFamily="49" charset="0"/>
                <a:cs typeface="Courier New" panose="02070309020205020404" pitchFamily="49" charset="0"/>
              </a:rPr>
              <a:t>34.72329</a:t>
            </a:r>
          </a:p>
        </p:txBody>
      </p:sp>
    </p:spTree>
    <p:extLst>
      <p:ext uri="{BB962C8B-B14F-4D97-AF65-F5344CB8AC3E}">
        <p14:creationId xmlns:p14="http://schemas.microsoft.com/office/powerpoint/2010/main" val="24858243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87778" y="99219"/>
            <a:ext cx="7772400" cy="647700"/>
          </a:xfrm>
          <a:noFill/>
          <a:ln/>
        </p:spPr>
        <p:txBody>
          <a:bodyPr/>
          <a:lstStyle/>
          <a:p>
            <a:r>
              <a:rPr lang="en-US" altLang="en-US" sz="3600" dirty="0" smtClean="0"/>
              <a:t>Main points</a:t>
            </a:r>
            <a:endParaRPr lang="en-US" altLang="en-US" sz="3600" dirty="0"/>
          </a:p>
        </p:txBody>
      </p:sp>
      <p:sp>
        <p:nvSpPr>
          <p:cNvPr id="27" name="Rectangle 6"/>
          <p:cNvSpPr>
            <a:spLocks noChangeArrowheads="1"/>
          </p:cNvSpPr>
          <p:nvPr/>
        </p:nvSpPr>
        <p:spPr bwMode="auto">
          <a:xfrm>
            <a:off x="74645" y="6240501"/>
            <a:ext cx="1211735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b="1" dirty="0" err="1">
                <a:hlinkClick r:id="rId3"/>
              </a:rPr>
              <a:t>DAGitty</a:t>
            </a:r>
            <a:r>
              <a:rPr lang="en-US" sz="1000" b="1" dirty="0">
                <a:hlinkClick r:id="rId3"/>
              </a:rPr>
              <a:t> - drawing and analyzing causal diagrams (DAGs)</a:t>
            </a:r>
          </a:p>
          <a:p>
            <a:pPr>
              <a:buNone/>
            </a:pPr>
            <a:r>
              <a:rPr lang="en-US" sz="1000" b="1" dirty="0" smtClean="0">
                <a:hlinkClick r:id="rId4"/>
              </a:rPr>
              <a:t>Causal Inference In Statistics: A Companion for R Users – </a:t>
            </a:r>
            <a:r>
              <a:rPr lang="en-US" sz="1000" b="1" dirty="0" err="1" smtClean="0">
                <a:hlinkClick r:id="rId4"/>
              </a:rPr>
              <a:t>DAGitty</a:t>
            </a:r>
            <a:endParaRPr lang="en-US" sz="1000" b="1" dirty="0" smtClean="0">
              <a:hlinkClick r:id="rId4"/>
            </a:endParaRPr>
          </a:p>
          <a:p>
            <a:r>
              <a:rPr lang="en-US" sz="1000" b="1" dirty="0" smtClean="0">
                <a:hlinkClick r:id="rId4"/>
              </a:rPr>
              <a:t> </a:t>
            </a:r>
            <a:endParaRPr lang="en-US" sz="1000" b="1" dirty="0">
              <a:hlinkClick r:id="rId4"/>
            </a:endParaRPr>
          </a:p>
        </p:txBody>
      </p:sp>
      <p:sp>
        <p:nvSpPr>
          <p:cNvPr id="2" name="Rectangle 1"/>
          <p:cNvSpPr/>
          <p:nvPr/>
        </p:nvSpPr>
        <p:spPr>
          <a:xfrm>
            <a:off x="370724" y="746919"/>
            <a:ext cx="11105366" cy="5262979"/>
          </a:xfrm>
          <a:prstGeom prst="rect">
            <a:avLst/>
          </a:prstGeom>
        </p:spPr>
        <p:txBody>
          <a:bodyPr wrap="square">
            <a:spAutoFit/>
          </a:bodyPr>
          <a:lstStyle/>
          <a:p>
            <a:pPr marL="514350" indent="-514350">
              <a:buAutoNum type="arabicPeriod"/>
            </a:pPr>
            <a:r>
              <a:rPr lang="en-US" sz="2800" dirty="0" smtClean="0">
                <a:latin typeface="LMRoman10-Regular"/>
              </a:rPr>
              <a:t>Statistical tests are </a:t>
            </a:r>
            <a:r>
              <a:rPr lang="en-US" sz="2800" i="1" dirty="0" smtClean="0">
                <a:latin typeface="LMRoman10-Regular"/>
              </a:rPr>
              <a:t>clueless</a:t>
            </a:r>
            <a:r>
              <a:rPr lang="en-US" sz="2800" dirty="0" smtClean="0">
                <a:latin typeface="LMRoman10-Regular"/>
              </a:rPr>
              <a:t> without a causal model; </a:t>
            </a:r>
          </a:p>
          <a:p>
            <a:pPr marL="971550" lvl="1" indent="-514350">
              <a:buAutoNum type="arabicPeriod"/>
            </a:pPr>
            <a:r>
              <a:rPr lang="en-US" sz="2800" dirty="0" smtClean="0">
                <a:latin typeface="LMRoman10-Regular"/>
              </a:rPr>
              <a:t>Research questions need: info about research design and on a working model of how data is generated by nature (with researcher’s or policy maker’s input sometimes).</a:t>
            </a:r>
          </a:p>
          <a:p>
            <a:pPr marL="971550" lvl="1" indent="-514350">
              <a:buAutoNum type="arabicPeriod"/>
            </a:pPr>
            <a:r>
              <a:rPr lang="en-US" sz="2800" dirty="0" smtClean="0"/>
              <a:t>In Null Hypothesis Significance Testing (NHST) framework: one needs a model for the ‘null’ state.</a:t>
            </a:r>
          </a:p>
          <a:p>
            <a:pPr marL="514350" indent="-514350">
              <a:buAutoNum type="arabicPeriod"/>
            </a:pPr>
            <a:r>
              <a:rPr lang="en-US" sz="2800" dirty="0" smtClean="0"/>
              <a:t>Instead of mere NHST from statistical tests, the focus shifts to causally well-informed models and tests of differences in fit between alternative/nested models.</a:t>
            </a:r>
          </a:p>
          <a:p>
            <a:pPr marL="514350" indent="-514350">
              <a:buAutoNum type="arabicPeriod"/>
            </a:pPr>
            <a:r>
              <a:rPr lang="en-US" sz="2800" dirty="0" smtClean="0"/>
              <a:t>The easiest way to model is graphically: will show how with </a:t>
            </a:r>
            <a:r>
              <a:rPr lang="en-US" sz="2800" i="1" dirty="0" err="1" smtClean="0"/>
              <a:t>lavaan</a:t>
            </a:r>
            <a:r>
              <a:rPr lang="en-US" sz="2800" dirty="0" smtClean="0"/>
              <a:t> and </a:t>
            </a:r>
            <a:r>
              <a:rPr lang="el-GR" sz="2800" i="1" dirty="0" smtClean="0"/>
              <a:t>Ω</a:t>
            </a:r>
            <a:r>
              <a:rPr lang="en-US" sz="2800" i="1" dirty="0" err="1" smtClean="0"/>
              <a:t>nyx</a:t>
            </a:r>
            <a:r>
              <a:rPr lang="en-US" sz="2800" dirty="0" smtClean="0"/>
              <a:t> parametrically (and with data), and with </a:t>
            </a:r>
            <a:r>
              <a:rPr lang="en-US" sz="2800" i="1" dirty="0" err="1" smtClean="0"/>
              <a:t>dagitty</a:t>
            </a:r>
            <a:r>
              <a:rPr lang="en-US" sz="2800" dirty="0" smtClean="0"/>
              <a:t> and </a:t>
            </a:r>
            <a:r>
              <a:rPr lang="en-US" sz="2800" i="1" dirty="0" err="1" smtClean="0"/>
              <a:t>MIIVsem</a:t>
            </a:r>
            <a:r>
              <a:rPr lang="en-US" sz="2800" dirty="0" smtClean="0"/>
              <a:t> </a:t>
            </a:r>
            <a:r>
              <a:rPr lang="en-US" sz="2800" dirty="0" err="1" smtClean="0"/>
              <a:t>nonparametrically</a:t>
            </a:r>
            <a:r>
              <a:rPr lang="en-US" sz="2800" dirty="0" smtClean="0"/>
              <a:t> (data-less).</a:t>
            </a:r>
            <a:endParaRPr lang="en-US" sz="2800" dirty="0"/>
          </a:p>
        </p:txBody>
      </p:sp>
    </p:spTree>
    <p:extLst>
      <p:ext uri="{BB962C8B-B14F-4D97-AF65-F5344CB8AC3E}">
        <p14:creationId xmlns:p14="http://schemas.microsoft.com/office/powerpoint/2010/main" val="14160216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8396" y="49922"/>
            <a:ext cx="2522136" cy="585398"/>
          </a:xfrm>
          <a:noFill/>
          <a:ln/>
        </p:spPr>
        <p:txBody>
          <a:bodyPr>
            <a:normAutofit/>
          </a:bodyPr>
          <a:lstStyle/>
          <a:p>
            <a:r>
              <a:rPr lang="en-US" altLang="en-US" sz="3600" dirty="0" smtClean="0"/>
              <a:t>Appendix: a</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0" y="712395"/>
            <a:ext cx="599025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fiteq</a:t>
            </a:r>
            <a:r>
              <a:rPr lang="en-US" sz="1400" b="1" dirty="0">
                <a:latin typeface="Courier New" panose="02070309020205020404" pitchFamily="49" charset="0"/>
                <a:cs typeface="Courier New" panose="02070309020205020404" pitchFamily="49" charset="0"/>
              </a:rPr>
              <a:t> &lt;- </a:t>
            </a:r>
            <a:r>
              <a:rPr lang="en-US" sz="1400" b="1" dirty="0" err="1">
                <a:latin typeface="Courier New" panose="02070309020205020404" pitchFamily="49" charset="0"/>
                <a:cs typeface="Courier New" panose="02070309020205020404" pitchFamily="49" charset="0"/>
              </a:rPr>
              <a:t>sem</a:t>
            </a:r>
            <a:r>
              <a:rPr lang="en-US" sz="1400" b="1" dirty="0">
                <a:latin typeface="Courier New" panose="02070309020205020404" pitchFamily="49" charset="0"/>
                <a:cs typeface="Courier New" panose="02070309020205020404" pitchFamily="49" charset="0"/>
              </a:rPr>
              <a:t>(SEMJaccApp_a2, </a:t>
            </a:r>
          </a:p>
          <a:p>
            <a:r>
              <a:rPr lang="en-US" sz="1400" b="1" dirty="0" smtClean="0">
                <a:latin typeface="Courier New" panose="02070309020205020404" pitchFamily="49" charset="0"/>
                <a:cs typeface="Courier New" panose="02070309020205020404" pitchFamily="49" charset="0"/>
              </a:rPr>
              <a:t>data </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dpp36, group </a:t>
            </a:r>
            <a:r>
              <a:rPr lang="en-US" sz="1400" b="1" dirty="0">
                <a:latin typeface="Courier New" panose="02070309020205020404" pitchFamily="49" charset="0"/>
                <a:cs typeface="Courier New" panose="02070309020205020404" pitchFamily="49" charset="0"/>
              </a:rPr>
              <a:t>= "married",</a:t>
            </a:r>
          </a:p>
          <a:p>
            <a:r>
              <a:rPr lang="en-US" sz="1400" b="1" dirty="0" err="1" smtClean="0">
                <a:latin typeface="Courier New" panose="02070309020205020404" pitchFamily="49" charset="0"/>
                <a:cs typeface="Courier New" panose="02070309020205020404" pitchFamily="49" charset="0"/>
              </a:rPr>
              <a:t>group.equal</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c("intercepts</a:t>
            </a:r>
            <a:r>
              <a:rPr lang="en-US" sz="1400" b="1" dirty="0" smtClean="0">
                <a:latin typeface="Courier New" panose="02070309020205020404" pitchFamily="49" charset="0"/>
                <a:cs typeface="Courier New" panose="02070309020205020404" pitchFamily="49" charset="0"/>
              </a:rPr>
              <a:t>"))</a:t>
            </a:r>
          </a:p>
          <a:p>
            <a:r>
              <a:rPr lang="en-US" sz="1400" b="1" dirty="0" err="1" smtClean="0">
                <a:latin typeface="Courier New" panose="02070309020205020404" pitchFamily="49" charset="0"/>
                <a:cs typeface="Courier New" panose="02070309020205020404" pitchFamily="49" charset="0"/>
              </a:rPr>
              <a:t>lavaan</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0.6-3 ended normally after 15 iterations</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Optimization method                           NLMINB</a:t>
            </a:r>
          </a:p>
          <a:p>
            <a:r>
              <a:rPr lang="en-US" sz="1400" b="1" dirty="0">
                <a:latin typeface="Courier New" panose="02070309020205020404" pitchFamily="49" charset="0"/>
                <a:cs typeface="Courier New" panose="02070309020205020404" pitchFamily="49" charset="0"/>
              </a:rPr>
              <a:t>  Number of free parameters                          4</a:t>
            </a:r>
          </a:p>
          <a:p>
            <a:r>
              <a:rPr lang="en-US" sz="1400" b="1" dirty="0">
                <a:latin typeface="Courier New" panose="02070309020205020404" pitchFamily="49" charset="0"/>
                <a:cs typeface="Courier New" panose="02070309020205020404" pitchFamily="49" charset="0"/>
              </a:rPr>
              <a:t> Estimator                                         ML</a:t>
            </a:r>
          </a:p>
          <a:p>
            <a:r>
              <a:rPr lang="en-US" sz="1400" b="1" dirty="0">
                <a:latin typeface="Courier New" panose="02070309020205020404" pitchFamily="49" charset="0"/>
                <a:cs typeface="Courier New" panose="02070309020205020404" pitchFamily="49" charset="0"/>
              </a:rPr>
              <a:t>  </a:t>
            </a:r>
            <a:r>
              <a:rPr lang="en-US" sz="1400" b="1" u="sng" dirty="0">
                <a:latin typeface="Courier New" panose="02070309020205020404" pitchFamily="49" charset="0"/>
                <a:cs typeface="Courier New" panose="02070309020205020404" pitchFamily="49" charset="0"/>
              </a:rPr>
              <a:t>Model Fit Test Statistic                       4.891</a:t>
            </a:r>
          </a:p>
          <a:p>
            <a:r>
              <a:rPr lang="en-US" sz="1400" b="1" dirty="0">
                <a:latin typeface="Courier New" panose="02070309020205020404" pitchFamily="49" charset="0"/>
                <a:cs typeface="Courier New" panose="02070309020205020404" pitchFamily="49" charset="0"/>
              </a:rPr>
              <a:t>  Degrees of freedom                                 1</a:t>
            </a:r>
          </a:p>
          <a:p>
            <a:r>
              <a:rPr lang="en-US" sz="1400" b="1" dirty="0">
                <a:latin typeface="Courier New" panose="02070309020205020404" pitchFamily="49" charset="0"/>
                <a:cs typeface="Courier New" panose="02070309020205020404" pitchFamily="49" charset="0"/>
              </a:rPr>
              <a:t>  </a:t>
            </a:r>
            <a:r>
              <a:rPr lang="en-US" sz="1400" b="1" u="sng" dirty="0">
                <a:latin typeface="Courier New" panose="02070309020205020404" pitchFamily="49" charset="0"/>
                <a:cs typeface="Courier New" panose="02070309020205020404" pitchFamily="49" charset="0"/>
              </a:rPr>
              <a:t>P-value (Chi-square)                           </a:t>
            </a:r>
            <a:r>
              <a:rPr lang="en-US" sz="1400" b="1" u="sng" dirty="0" smtClean="0">
                <a:latin typeface="Courier New" panose="02070309020205020404" pitchFamily="49" charset="0"/>
                <a:cs typeface="Courier New" panose="02070309020205020404" pitchFamily="49" charset="0"/>
              </a:rPr>
              <a:t>0.027</a:t>
            </a:r>
          </a:p>
          <a:p>
            <a:r>
              <a:rPr lang="en-US" sz="1400" b="1" dirty="0" smtClean="0">
                <a:latin typeface="Courier New" panose="02070309020205020404" pitchFamily="49" charset="0"/>
                <a:cs typeface="Courier New" panose="02070309020205020404" pitchFamily="49" charset="0"/>
              </a:rPr>
              <a:t>Number </a:t>
            </a:r>
            <a:r>
              <a:rPr lang="en-US" sz="1400" b="1" dirty="0">
                <a:latin typeface="Courier New" panose="02070309020205020404" pitchFamily="49" charset="0"/>
                <a:cs typeface="Courier New" panose="02070309020205020404" pitchFamily="49" charset="0"/>
              </a:rPr>
              <a:t>of observations per group         </a:t>
            </a:r>
          </a:p>
          <a:p>
            <a:r>
              <a:rPr lang="en-US" sz="1400" b="1" dirty="0">
                <a:latin typeface="Courier New" panose="02070309020205020404" pitchFamily="49" charset="0"/>
                <a:cs typeface="Courier New" panose="02070309020205020404" pitchFamily="49" charset="0"/>
              </a:rPr>
              <a:t>  0                                                 16</a:t>
            </a:r>
          </a:p>
          <a:p>
            <a:r>
              <a:rPr lang="en-US" sz="1400" b="1" u="sng" dirty="0" smtClean="0">
                <a:solidFill>
                  <a:srgbClr val="FF0000"/>
                </a:solidFill>
                <a:latin typeface="Courier New" panose="02070309020205020404" pitchFamily="49" charset="0"/>
                <a:cs typeface="Courier New" panose="02070309020205020404" pitchFamily="49" charset="0"/>
              </a:rPr>
              <a:t>Group 1 [0]:</a:t>
            </a:r>
          </a:p>
          <a:p>
            <a:r>
              <a:rPr lang="en-US" sz="1400" b="1" dirty="0">
                <a:latin typeface="Courier New" panose="02070309020205020404" pitchFamily="49" charset="0"/>
                <a:cs typeface="Courier New" panose="02070309020205020404" pitchFamily="49" charset="0"/>
              </a:rPr>
              <a:t>Intercepts:</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(.p1.)   </a:t>
            </a:r>
            <a:r>
              <a:rPr lang="en-US" sz="1400" b="1" u="sng" dirty="0">
                <a:solidFill>
                  <a:srgbClr val="33CC33"/>
                </a:solidFill>
                <a:latin typeface="Courier New" panose="02070309020205020404" pitchFamily="49" charset="0"/>
                <a:cs typeface="Courier New" panose="02070309020205020404" pitchFamily="49" charset="0"/>
              </a:rPr>
              <a:t>31.576</a:t>
            </a:r>
            <a:r>
              <a:rPr lang="en-US" sz="1400" b="1" dirty="0">
                <a:latin typeface="Courier New" panose="02070309020205020404" pitchFamily="49" charset="0"/>
                <a:cs typeface="Courier New" panose="02070309020205020404" pitchFamily="49" charset="0"/>
              </a:rPr>
              <a:t>    0.837   37.703    0.000</a:t>
            </a:r>
          </a:p>
          <a:p>
            <a:r>
              <a:rPr lang="en-US" sz="1400" b="1" dirty="0" smtClean="0">
                <a:latin typeface="Courier New" panose="02070309020205020404" pitchFamily="49" charset="0"/>
                <a:cs typeface="Courier New" panose="02070309020205020404" pitchFamily="49" charset="0"/>
              </a:rPr>
              <a:t>Variances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14.813    5.237    2.828    </a:t>
            </a:r>
            <a:r>
              <a:rPr lang="en-US" sz="1400" b="1" dirty="0" smtClean="0">
                <a:latin typeface="Courier New" panose="02070309020205020404" pitchFamily="49" charset="0"/>
                <a:cs typeface="Courier New" panose="02070309020205020404" pitchFamily="49" charset="0"/>
              </a:rPr>
              <a:t>0.005</a:t>
            </a:r>
          </a:p>
          <a:p>
            <a:r>
              <a:rPr lang="en-US" sz="1400" b="1" dirty="0" smtClean="0">
                <a:latin typeface="Courier New" panose="02070309020205020404" pitchFamily="49" charset="0"/>
                <a:cs typeface="Courier New" panose="02070309020205020404" pitchFamily="49" charset="0"/>
              </a:rPr>
              <a:t>vs</a:t>
            </a:r>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Welch </a:t>
            </a:r>
            <a:r>
              <a:rPr lang="en-US" sz="1400" b="1" dirty="0">
                <a:solidFill>
                  <a:srgbClr val="FF0000"/>
                </a:solidFill>
                <a:latin typeface="Courier New" panose="02070309020205020404" pitchFamily="49" charset="0"/>
                <a:cs typeface="Courier New" panose="02070309020205020404" pitchFamily="49" charset="0"/>
              </a:rPr>
              <a:t>t-test</a:t>
            </a:r>
          </a:p>
          <a:p>
            <a:r>
              <a:rPr lang="en-US" sz="1400" b="1" dirty="0">
                <a:solidFill>
                  <a:srgbClr val="0070C0"/>
                </a:solidFill>
                <a:latin typeface="Courier New" panose="02070309020205020404" pitchFamily="49" charset="0"/>
                <a:cs typeface="Courier New" panose="02070309020205020404" pitchFamily="49" charset="0"/>
              </a:rPr>
              <a:t>Welch Two Sample t-test</a:t>
            </a:r>
          </a:p>
          <a:p>
            <a:r>
              <a:rPr lang="en-US" sz="1400" b="1" dirty="0" smtClean="0">
                <a:solidFill>
                  <a:srgbClr val="0070C0"/>
                </a:solidFill>
                <a:latin typeface="Courier New" panose="02070309020205020404" pitchFamily="49" charset="0"/>
                <a:cs typeface="Courier New" panose="02070309020205020404" pitchFamily="49" charset="0"/>
              </a:rPr>
              <a:t>t </a:t>
            </a:r>
            <a:r>
              <a:rPr lang="en-US" sz="1400" b="1" dirty="0">
                <a:solidFill>
                  <a:srgbClr val="0070C0"/>
                </a:solidFill>
                <a:latin typeface="Courier New" panose="02070309020205020404" pitchFamily="49" charset="0"/>
                <a:cs typeface="Courier New" panose="02070309020205020404" pitchFamily="49" charset="0"/>
              </a:rPr>
              <a:t>=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7030A0"/>
                </a:solidFill>
                <a:latin typeface="Courier New" panose="02070309020205020404" pitchFamily="49" charset="0"/>
                <a:cs typeface="Courier New" panose="02070309020205020404" pitchFamily="49" charset="0"/>
              </a:rPr>
              <a:t>0.03266</a:t>
            </a:r>
          </a:p>
          <a:p>
            <a:r>
              <a:rPr lang="en-US" sz="1400" b="1" dirty="0" smtClean="0">
                <a:solidFill>
                  <a:srgbClr val="0070C0"/>
                </a:solidFill>
                <a:latin typeface="Courier New" panose="02070309020205020404" pitchFamily="49" charset="0"/>
                <a:cs typeface="Courier New" panose="02070309020205020404" pitchFamily="49" charset="0"/>
              </a:rPr>
              <a:t>95 percent confidence interval:</a:t>
            </a:r>
          </a:p>
          <a:p>
            <a:r>
              <a:rPr lang="en-US" sz="1400" b="1" dirty="0" smtClean="0">
                <a:solidFill>
                  <a:srgbClr val="0070C0"/>
                </a:solidFill>
                <a:latin typeface="Courier New" panose="02070309020205020404" pitchFamily="49" charset="0"/>
                <a:cs typeface="Courier New" panose="02070309020205020404" pitchFamily="49" charset="0"/>
              </a:rPr>
              <a:t> -7.9434686 -0.3662831</a:t>
            </a:r>
          </a:p>
          <a:p>
            <a:r>
              <a:rPr lang="en-US" sz="1400" b="1" dirty="0" smtClean="0">
                <a:solidFill>
                  <a:srgbClr val="0070C0"/>
                </a:solidFill>
                <a:latin typeface="Courier New" panose="02070309020205020404" pitchFamily="49" charset="0"/>
                <a:cs typeface="Courier New" panose="02070309020205020404" pitchFamily="49" charset="0"/>
              </a:rPr>
              <a:t>sample </a:t>
            </a:r>
            <a:r>
              <a:rPr lang="en-US" sz="1400" b="1" dirty="0">
                <a:solidFill>
                  <a:srgbClr val="0070C0"/>
                </a:solidFill>
                <a:latin typeface="Courier New" panose="02070309020205020404" pitchFamily="49" charset="0"/>
                <a:cs typeface="Courier New" panose="02070309020205020404" pitchFamily="49" charset="0"/>
              </a:rPr>
              <a:t>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u="sng" dirty="0">
                <a:solidFill>
                  <a:srgbClr val="7030A0"/>
                </a:solidFill>
                <a:latin typeface="Courier New" panose="02070309020205020404" pitchFamily="49" charset="0"/>
                <a:cs typeface="Courier New" panose="02070309020205020404" pitchFamily="49" charset="0"/>
              </a:rPr>
              <a:t>30.56842</a:t>
            </a:r>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34.72329</a:t>
            </a:r>
          </a:p>
        </p:txBody>
      </p:sp>
      <p:sp>
        <p:nvSpPr>
          <p:cNvPr id="6" name="Rectangle 9"/>
          <p:cNvSpPr>
            <a:spLocks noChangeArrowheads="1"/>
          </p:cNvSpPr>
          <p:nvPr/>
        </p:nvSpPr>
        <p:spPr bwMode="auto">
          <a:xfrm>
            <a:off x="6201746" y="635320"/>
            <a:ext cx="599025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Chi-square for each group:</a:t>
            </a:r>
          </a:p>
          <a:p>
            <a:r>
              <a:rPr lang="en-US" sz="1400" b="1" dirty="0">
                <a:latin typeface="Courier New" panose="02070309020205020404" pitchFamily="49" charset="0"/>
                <a:cs typeface="Courier New" panose="02070309020205020404" pitchFamily="49" charset="0"/>
              </a:rPr>
              <a:t> 0                                              1.135</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1                                              3.756</a:t>
            </a:r>
          </a:p>
          <a:p>
            <a:r>
              <a:rPr lang="en-US" sz="1400" b="1" dirty="0" smtClean="0">
                <a:latin typeface="Courier New" panose="02070309020205020404" pitchFamily="49" charset="0"/>
                <a:cs typeface="Courier New" panose="02070309020205020404" pitchFamily="49" charset="0"/>
              </a:rPr>
              <a:t>Parameter Estimates:</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Information                                 Expected</a:t>
            </a:r>
          </a:p>
          <a:p>
            <a:r>
              <a:rPr lang="en-US" sz="1400" b="1" dirty="0">
                <a:latin typeface="Courier New" panose="02070309020205020404" pitchFamily="49" charset="0"/>
                <a:cs typeface="Courier New" panose="02070309020205020404" pitchFamily="49" charset="0"/>
              </a:rPr>
              <a:t>  Information saturated (h1) model          Structured</a:t>
            </a:r>
          </a:p>
          <a:p>
            <a:r>
              <a:rPr lang="en-US" sz="1400" b="1" dirty="0">
                <a:latin typeface="Courier New" panose="02070309020205020404" pitchFamily="49" charset="0"/>
                <a:cs typeface="Courier New" panose="02070309020205020404" pitchFamily="49" charset="0"/>
              </a:rPr>
              <a:t>  Standard Errors                             Standard</a:t>
            </a:r>
          </a:p>
          <a:p>
            <a:r>
              <a:rPr lang="en-US" sz="1400" b="1" dirty="0">
                <a:latin typeface="Courier New" panose="02070309020205020404" pitchFamily="49" charset="0"/>
                <a:cs typeface="Courier New" panose="02070309020205020404" pitchFamily="49" charset="0"/>
              </a:rPr>
              <a:t>Number of observations per group         </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1                                                 20</a:t>
            </a:r>
            <a:endParaRPr lang="en-US" sz="1400" b="1" dirty="0">
              <a:latin typeface="Courier New" panose="02070309020205020404" pitchFamily="49" charset="0"/>
              <a:cs typeface="Courier New" panose="02070309020205020404" pitchFamily="49" charset="0"/>
            </a:endParaRPr>
          </a:p>
          <a:p>
            <a:r>
              <a:rPr lang="en-US" sz="1400" b="1" u="sng" dirty="0" smtClean="0">
                <a:solidFill>
                  <a:srgbClr val="FF0000"/>
                </a:solidFill>
                <a:latin typeface="Courier New" panose="02070309020205020404" pitchFamily="49" charset="0"/>
                <a:cs typeface="Courier New" panose="02070309020205020404" pitchFamily="49" charset="0"/>
              </a:rPr>
              <a:t>Group 2 [1]:</a:t>
            </a:r>
          </a:p>
          <a:p>
            <a:r>
              <a:rPr lang="en-US" sz="1400" b="1" dirty="0">
                <a:latin typeface="Courier New" panose="02070309020205020404" pitchFamily="49" charset="0"/>
                <a:cs typeface="Courier New" panose="02070309020205020404" pitchFamily="49" charset="0"/>
              </a:rPr>
              <a:t>Intercepts:</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(.p1.)   </a:t>
            </a:r>
            <a:r>
              <a:rPr lang="en-US" sz="1400" b="1" u="sng" dirty="0">
                <a:solidFill>
                  <a:srgbClr val="33CC33"/>
                </a:solidFill>
                <a:latin typeface="Courier New" panose="02070309020205020404" pitchFamily="49" charset="0"/>
                <a:cs typeface="Courier New" panose="02070309020205020404" pitchFamily="49" charset="0"/>
              </a:rPr>
              <a:t>31.576</a:t>
            </a:r>
            <a:r>
              <a:rPr lang="en-US" sz="1400" b="1" dirty="0">
                <a:latin typeface="Courier New" panose="02070309020205020404" pitchFamily="49" charset="0"/>
                <a:cs typeface="Courier New" panose="02070309020205020404" pitchFamily="49" charset="0"/>
              </a:rPr>
              <a:t>    0.837   37.703    0.000</a:t>
            </a:r>
          </a:p>
          <a:p>
            <a:r>
              <a:rPr lang="en-US" sz="1400" b="1" dirty="0" smtClean="0">
                <a:latin typeface="Courier New" panose="02070309020205020404" pitchFamily="49" charset="0"/>
                <a:cs typeface="Courier New" panose="02070309020205020404" pitchFamily="49" charset="0"/>
              </a:rPr>
              <a:t>Variances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Estimate  </a:t>
            </a:r>
            <a:r>
              <a:rPr lang="en-US" sz="1400" b="1" dirty="0" err="1">
                <a:latin typeface="Courier New" panose="02070309020205020404" pitchFamily="49" charset="0"/>
                <a:cs typeface="Courier New" panose="02070309020205020404" pitchFamily="49" charset="0"/>
              </a:rPr>
              <a:t>Std.Err</a:t>
            </a:r>
            <a:r>
              <a:rPr lang="en-US" sz="1400" b="1" dirty="0">
                <a:latin typeface="Courier New" panose="02070309020205020404" pitchFamily="49" charset="0"/>
                <a:cs typeface="Courier New" panose="02070309020205020404" pitchFamily="49" charset="0"/>
              </a:rPr>
              <a:t>  z-value  P(&gt;|z|)</a:t>
            </a:r>
          </a:p>
          <a:p>
            <a:r>
              <a:rPr lang="en-US" sz="1400" b="1" dirty="0">
                <a:latin typeface="Courier New" panose="02070309020205020404" pitchFamily="49" charset="0"/>
                <a:cs typeface="Courier New" panose="02070309020205020404" pitchFamily="49" charset="0"/>
              </a:rPr>
              <a:t>    BMICa0           57.866   18.299    3.162    </a:t>
            </a:r>
            <a:r>
              <a:rPr lang="en-US" sz="1400" b="1" dirty="0" smtClean="0">
                <a:latin typeface="Courier New" panose="02070309020205020404" pitchFamily="49" charset="0"/>
                <a:cs typeface="Courier New" panose="02070309020205020404" pitchFamily="49" charset="0"/>
              </a:rPr>
              <a:t>0.002</a:t>
            </a:r>
          </a:p>
          <a:p>
            <a:r>
              <a:rPr lang="en-US" sz="1400" b="1" dirty="0" smtClean="0">
                <a:latin typeface="Courier New" panose="02070309020205020404" pitchFamily="49" charset="0"/>
                <a:cs typeface="Courier New" panose="02070309020205020404" pitchFamily="49" charset="0"/>
              </a:rPr>
              <a:t>vs. </a:t>
            </a:r>
            <a:r>
              <a:rPr lang="en-US" sz="1400" b="1" dirty="0" smtClean="0">
                <a:solidFill>
                  <a:srgbClr val="0070C0"/>
                </a:solidFill>
                <a:latin typeface="Courier New" panose="02070309020205020404" pitchFamily="49" charset="0"/>
                <a:cs typeface="Courier New" panose="02070309020205020404" pitchFamily="49" charset="0"/>
              </a:rPr>
              <a:t>Welch </a:t>
            </a:r>
            <a:r>
              <a:rPr lang="en-US" sz="1400" b="1" dirty="0" smtClean="0">
                <a:solidFill>
                  <a:srgbClr val="FF0000"/>
                </a:solidFill>
                <a:latin typeface="Courier New" panose="02070309020205020404" pitchFamily="49" charset="0"/>
                <a:cs typeface="Courier New" panose="02070309020205020404" pitchFamily="49" charset="0"/>
              </a:rPr>
              <a:t>t-test</a:t>
            </a:r>
          </a:p>
          <a:p>
            <a:r>
              <a:rPr lang="en-US" sz="1400" b="1" dirty="0" smtClean="0">
                <a:solidFill>
                  <a:srgbClr val="0070C0"/>
                </a:solidFill>
                <a:latin typeface="Courier New" panose="02070309020205020404" pitchFamily="49" charset="0"/>
                <a:cs typeface="Courier New" panose="02070309020205020404" pitchFamily="49" charset="0"/>
              </a:rPr>
              <a:t>Welch </a:t>
            </a:r>
            <a:r>
              <a:rPr lang="en-US" sz="1400" b="1" dirty="0">
                <a:solidFill>
                  <a:srgbClr val="0070C0"/>
                </a:solidFill>
                <a:latin typeface="Courier New" panose="02070309020205020404" pitchFamily="49" charset="0"/>
                <a:cs typeface="Courier New" panose="02070309020205020404" pitchFamily="49" charset="0"/>
              </a:rPr>
              <a:t>Two Sample t-test</a:t>
            </a:r>
          </a:p>
          <a:p>
            <a:r>
              <a:rPr lang="en-US" sz="1400" b="1" dirty="0" smtClean="0">
                <a:solidFill>
                  <a:srgbClr val="0070C0"/>
                </a:solidFill>
                <a:latin typeface="Courier New" panose="02070309020205020404" pitchFamily="49" charset="0"/>
                <a:cs typeface="Courier New" panose="02070309020205020404" pitchFamily="49" charset="0"/>
              </a:rPr>
              <a:t>t </a:t>
            </a:r>
            <a:r>
              <a:rPr lang="en-US" sz="1400" b="1" dirty="0">
                <a:solidFill>
                  <a:srgbClr val="0070C0"/>
                </a:solidFill>
                <a:latin typeface="Courier New" panose="02070309020205020404" pitchFamily="49" charset="0"/>
                <a:cs typeface="Courier New" panose="02070309020205020404" pitchFamily="49" charset="0"/>
              </a:rPr>
              <a:t>= -2.2389, </a:t>
            </a:r>
            <a:r>
              <a:rPr lang="en-US" sz="1400" b="1" dirty="0" err="1">
                <a:solidFill>
                  <a:srgbClr val="0070C0"/>
                </a:solidFill>
                <a:latin typeface="Courier New" panose="02070309020205020404" pitchFamily="49" charset="0"/>
                <a:cs typeface="Courier New" panose="02070309020205020404" pitchFamily="49" charset="0"/>
              </a:rPr>
              <a:t>df</a:t>
            </a:r>
            <a:r>
              <a:rPr lang="en-US" sz="1400" b="1" dirty="0">
                <a:solidFill>
                  <a:srgbClr val="0070C0"/>
                </a:solidFill>
                <a:latin typeface="Courier New" panose="02070309020205020404" pitchFamily="49" charset="0"/>
                <a:cs typeface="Courier New" panose="02070309020205020404" pitchFamily="49" charset="0"/>
              </a:rPr>
              <a:t> = </a:t>
            </a:r>
            <a:r>
              <a:rPr lang="en-US" sz="1400" b="1" dirty="0">
                <a:solidFill>
                  <a:schemeClr val="tx1">
                    <a:lumMod val="50000"/>
                    <a:lumOff val="50000"/>
                  </a:schemeClr>
                </a:solidFill>
                <a:latin typeface="Courier New" panose="02070309020205020404" pitchFamily="49" charset="0"/>
                <a:cs typeface="Courier New" panose="02070309020205020404" pitchFamily="49" charset="0"/>
              </a:rPr>
              <a:t>30.278</a:t>
            </a:r>
            <a:r>
              <a:rPr lang="en-US" sz="1400" b="1" dirty="0">
                <a:solidFill>
                  <a:srgbClr val="0070C0"/>
                </a:solidFill>
                <a:latin typeface="Courier New" panose="02070309020205020404" pitchFamily="49" charset="0"/>
                <a:cs typeface="Courier New" panose="02070309020205020404" pitchFamily="49" charset="0"/>
              </a:rPr>
              <a:t>, p-value = </a:t>
            </a:r>
            <a:r>
              <a:rPr lang="en-US" sz="1400" b="1" u="sng" dirty="0">
                <a:solidFill>
                  <a:srgbClr val="7030A0"/>
                </a:solidFill>
                <a:latin typeface="Courier New" panose="02070309020205020404" pitchFamily="49" charset="0"/>
                <a:cs typeface="Courier New" panose="02070309020205020404" pitchFamily="49" charset="0"/>
              </a:rPr>
              <a:t>0.03266</a:t>
            </a:r>
          </a:p>
          <a:p>
            <a:r>
              <a:rPr lang="en-US" sz="1400" b="1" dirty="0">
                <a:solidFill>
                  <a:srgbClr val="0070C0"/>
                </a:solidFill>
                <a:latin typeface="Courier New" panose="02070309020205020404" pitchFamily="49" charset="0"/>
                <a:cs typeface="Courier New" panose="02070309020205020404" pitchFamily="49" charset="0"/>
              </a:rPr>
              <a:t>alternative hypothesis: true difference in means is not equal to 0</a:t>
            </a:r>
          </a:p>
          <a:p>
            <a:r>
              <a:rPr lang="en-US" sz="1400" b="1" dirty="0" smtClean="0">
                <a:solidFill>
                  <a:srgbClr val="0070C0"/>
                </a:solidFill>
                <a:latin typeface="Courier New" panose="02070309020205020404" pitchFamily="49" charset="0"/>
                <a:cs typeface="Courier New" panose="02070309020205020404" pitchFamily="49" charset="0"/>
              </a:rPr>
              <a:t>sample </a:t>
            </a:r>
            <a:r>
              <a:rPr lang="en-US" sz="1400" b="1" dirty="0">
                <a:solidFill>
                  <a:srgbClr val="0070C0"/>
                </a:solidFill>
                <a:latin typeface="Courier New" panose="02070309020205020404" pitchFamily="49" charset="0"/>
                <a:cs typeface="Courier New" panose="02070309020205020404" pitchFamily="49" charset="0"/>
              </a:rPr>
              <a:t>estimates:</a:t>
            </a:r>
          </a:p>
          <a:p>
            <a:r>
              <a:rPr lang="en-US" sz="1400" b="1" dirty="0">
                <a:solidFill>
                  <a:srgbClr val="0070C0"/>
                </a:solidFill>
                <a:latin typeface="Courier New" panose="02070309020205020404" pitchFamily="49" charset="0"/>
                <a:cs typeface="Courier New" panose="02070309020205020404" pitchFamily="49" charset="0"/>
              </a:rPr>
              <a:t>mean in group 0 mean in group 1 </a:t>
            </a:r>
          </a:p>
          <a:p>
            <a:r>
              <a:rPr lang="en-US" sz="1400" b="1" dirty="0">
                <a:solidFill>
                  <a:srgbClr val="0070C0"/>
                </a:solidFill>
                <a:latin typeface="Courier New" panose="02070309020205020404" pitchFamily="49" charset="0"/>
                <a:cs typeface="Courier New" panose="02070309020205020404" pitchFamily="49" charset="0"/>
              </a:rPr>
              <a:t>       </a:t>
            </a:r>
            <a:r>
              <a:rPr lang="en-US" sz="1400" b="1" dirty="0">
                <a:solidFill>
                  <a:srgbClr val="7030A0"/>
                </a:solidFill>
                <a:latin typeface="Courier New" panose="02070309020205020404" pitchFamily="49" charset="0"/>
                <a:cs typeface="Courier New" panose="02070309020205020404" pitchFamily="49" charset="0"/>
              </a:rPr>
              <a:t>30.56842</a:t>
            </a:r>
            <a:r>
              <a:rPr lang="en-US" sz="1400" b="1" dirty="0">
                <a:solidFill>
                  <a:srgbClr val="0070C0"/>
                </a:solidFill>
                <a:latin typeface="Courier New" panose="02070309020205020404" pitchFamily="49" charset="0"/>
                <a:cs typeface="Courier New" panose="02070309020205020404" pitchFamily="49" charset="0"/>
              </a:rPr>
              <a:t>        </a:t>
            </a:r>
            <a:r>
              <a:rPr lang="en-US" sz="1400" b="1" u="sng" dirty="0">
                <a:solidFill>
                  <a:schemeClr val="accent2">
                    <a:lumMod val="75000"/>
                  </a:schemeClr>
                </a:solidFill>
                <a:latin typeface="Courier New" panose="02070309020205020404" pitchFamily="49" charset="0"/>
                <a:cs typeface="Courier New" panose="02070309020205020404" pitchFamily="49" charset="0"/>
              </a:rPr>
              <a:t>34.72329</a:t>
            </a:r>
          </a:p>
        </p:txBody>
      </p:sp>
      <p:sp>
        <p:nvSpPr>
          <p:cNvPr id="10" name="Rectangle 9"/>
          <p:cNvSpPr>
            <a:spLocks noChangeArrowheads="1"/>
          </p:cNvSpPr>
          <p:nvPr/>
        </p:nvSpPr>
        <p:spPr bwMode="auto">
          <a:xfrm>
            <a:off x="3878665" y="0"/>
            <a:ext cx="6870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solidFill>
                  <a:schemeClr val="accent2">
                    <a:lumMod val="75000"/>
                  </a:schemeClr>
                </a:solidFill>
                <a:latin typeface="Courier New" panose="02070309020205020404" pitchFamily="49" charset="0"/>
                <a:cs typeface="Courier New" panose="02070309020205020404" pitchFamily="49" charset="0"/>
              </a:rPr>
              <a:t>&gt; </a:t>
            </a:r>
            <a:r>
              <a:rPr lang="en-US" sz="1400" b="1" dirty="0" err="1">
                <a:solidFill>
                  <a:schemeClr val="accent2">
                    <a:lumMod val="75000"/>
                  </a:schemeClr>
                </a:solidFill>
                <a:latin typeface="Courier New" panose="02070309020205020404" pitchFamily="49" charset="0"/>
                <a:cs typeface="Courier New" panose="02070309020205020404" pitchFamily="49" charset="0"/>
              </a:rPr>
              <a:t>anova</a:t>
            </a:r>
            <a:r>
              <a:rPr lang="en-US" sz="1400" b="1" dirty="0">
                <a:solidFill>
                  <a:schemeClr val="accent2">
                    <a:lumMod val="75000"/>
                  </a:schemeClr>
                </a:solidFill>
                <a:latin typeface="Courier New" panose="02070309020205020404" pitchFamily="49" charset="0"/>
                <a:cs typeface="Courier New" panose="02070309020205020404" pitchFamily="49" charset="0"/>
              </a:rPr>
              <a:t>(</a:t>
            </a:r>
            <a:r>
              <a:rPr lang="en-US" sz="1400" b="1" dirty="0" err="1">
                <a:solidFill>
                  <a:schemeClr val="accent2">
                    <a:lumMod val="75000"/>
                  </a:schemeClr>
                </a:solidFill>
                <a:latin typeface="Courier New" panose="02070309020205020404" pitchFamily="49" charset="0"/>
                <a:cs typeface="Courier New" panose="02070309020205020404" pitchFamily="49" charset="0"/>
              </a:rPr>
              <a:t>fitdif,fiteq</a:t>
            </a:r>
            <a:r>
              <a:rPr lang="en-US" sz="1400" b="1" dirty="0">
                <a:solidFill>
                  <a:schemeClr val="accent2">
                    <a:lumMod val="75000"/>
                  </a:schemeClr>
                </a:solidFill>
                <a:latin typeface="Courier New" panose="02070309020205020404" pitchFamily="49" charset="0"/>
                <a:cs typeface="Courier New" panose="02070309020205020404" pitchFamily="49" charset="0"/>
              </a:rPr>
              <a:t> )</a:t>
            </a:r>
          </a:p>
          <a:p>
            <a:r>
              <a:rPr lang="en-US" sz="1400" b="1" dirty="0">
                <a:solidFill>
                  <a:schemeClr val="accent2">
                    <a:lumMod val="75000"/>
                  </a:schemeClr>
                </a:solidFill>
                <a:latin typeface="Courier New" panose="02070309020205020404" pitchFamily="49" charset="0"/>
                <a:cs typeface="Courier New" panose="02070309020205020404" pitchFamily="49" charset="0"/>
              </a:rPr>
              <a:t>Chi Square Difference Test</a:t>
            </a:r>
          </a:p>
          <a:p>
            <a:r>
              <a:rPr lang="en-US" sz="1400" b="1" dirty="0" smtClean="0">
                <a:solidFill>
                  <a:schemeClr val="accent2">
                    <a:lumMod val="75000"/>
                  </a:schemeClr>
                </a:solidFill>
                <a:latin typeface="Courier New" panose="02070309020205020404" pitchFamily="49" charset="0"/>
                <a:cs typeface="Courier New" panose="02070309020205020404" pitchFamily="49" charset="0"/>
              </a:rPr>
              <a:t>       </a:t>
            </a:r>
            <a:r>
              <a:rPr lang="en-US" sz="1400" b="1" dirty="0" err="1">
                <a:solidFill>
                  <a:schemeClr val="accent2">
                    <a:lumMod val="75000"/>
                  </a:schemeClr>
                </a:solidFill>
                <a:latin typeface="Courier New" panose="02070309020205020404" pitchFamily="49" charset="0"/>
                <a:cs typeface="Courier New" panose="02070309020205020404" pitchFamily="49" charset="0"/>
              </a:rPr>
              <a:t>Df</a:t>
            </a:r>
            <a:r>
              <a:rPr lang="en-US" sz="1400" b="1" dirty="0">
                <a:solidFill>
                  <a:schemeClr val="accent2">
                    <a:lumMod val="75000"/>
                  </a:schemeClr>
                </a:solidFill>
                <a:latin typeface="Courier New" panose="02070309020205020404" pitchFamily="49" charset="0"/>
                <a:cs typeface="Courier New" panose="02070309020205020404" pitchFamily="49" charset="0"/>
              </a:rPr>
              <a:t>    AIC    BIC  </a:t>
            </a:r>
            <a:r>
              <a:rPr lang="en-US" sz="1400" b="1" dirty="0" err="1">
                <a:solidFill>
                  <a:schemeClr val="accent2">
                    <a:lumMod val="75000"/>
                  </a:schemeClr>
                </a:solidFill>
                <a:latin typeface="Courier New" panose="02070309020205020404" pitchFamily="49" charset="0"/>
                <a:cs typeface="Courier New" panose="02070309020205020404" pitchFamily="49" charset="0"/>
              </a:rPr>
              <a:t>Chisq</a:t>
            </a:r>
            <a:r>
              <a:rPr lang="en-US" sz="1400" b="1" dirty="0">
                <a:solidFill>
                  <a:schemeClr val="accent2">
                    <a:lumMod val="75000"/>
                  </a:schemeClr>
                </a:solidFill>
                <a:latin typeface="Courier New" panose="02070309020205020404" pitchFamily="49" charset="0"/>
                <a:cs typeface="Courier New" panose="02070309020205020404" pitchFamily="49" charset="0"/>
              </a:rPr>
              <a:t> </a:t>
            </a:r>
            <a:r>
              <a:rPr lang="en-US" sz="1400" b="1" dirty="0" err="1">
                <a:solidFill>
                  <a:schemeClr val="accent2">
                    <a:lumMod val="75000"/>
                  </a:schemeClr>
                </a:solidFill>
                <a:latin typeface="Courier New" panose="02070309020205020404" pitchFamily="49" charset="0"/>
                <a:cs typeface="Courier New" panose="02070309020205020404" pitchFamily="49" charset="0"/>
              </a:rPr>
              <a:t>Chisq</a:t>
            </a:r>
            <a:r>
              <a:rPr lang="en-US" sz="1400" b="1" dirty="0">
                <a:solidFill>
                  <a:schemeClr val="accent2">
                    <a:lumMod val="75000"/>
                  </a:schemeClr>
                </a:solidFill>
                <a:latin typeface="Courier New" panose="02070309020205020404" pitchFamily="49" charset="0"/>
                <a:cs typeface="Courier New" panose="02070309020205020404" pitchFamily="49" charset="0"/>
              </a:rPr>
              <a:t> diff </a:t>
            </a:r>
            <a:r>
              <a:rPr lang="en-US" sz="1400" b="1" dirty="0" err="1">
                <a:solidFill>
                  <a:schemeClr val="accent2">
                    <a:lumMod val="75000"/>
                  </a:schemeClr>
                </a:solidFill>
                <a:latin typeface="Courier New" panose="02070309020205020404" pitchFamily="49" charset="0"/>
                <a:cs typeface="Courier New" panose="02070309020205020404" pitchFamily="49" charset="0"/>
              </a:rPr>
              <a:t>Df</a:t>
            </a:r>
            <a:r>
              <a:rPr lang="en-US" sz="1400" b="1" dirty="0">
                <a:solidFill>
                  <a:schemeClr val="accent2">
                    <a:lumMod val="75000"/>
                  </a:schemeClr>
                </a:solidFill>
                <a:latin typeface="Courier New" panose="02070309020205020404" pitchFamily="49" charset="0"/>
                <a:cs typeface="Courier New" panose="02070309020205020404" pitchFamily="49" charset="0"/>
              </a:rPr>
              <a:t> diff </a:t>
            </a:r>
            <a:r>
              <a:rPr lang="en-US" sz="1400" b="1" dirty="0" err="1">
                <a:solidFill>
                  <a:schemeClr val="accent2">
                    <a:lumMod val="75000"/>
                  </a:schemeClr>
                </a:solidFill>
                <a:latin typeface="Courier New" panose="02070309020205020404" pitchFamily="49" charset="0"/>
                <a:cs typeface="Courier New" panose="02070309020205020404" pitchFamily="49" charset="0"/>
              </a:rPr>
              <a:t>Pr</a:t>
            </a:r>
            <a:r>
              <a:rPr lang="en-US" sz="1400" b="1" dirty="0">
                <a:solidFill>
                  <a:schemeClr val="accent2">
                    <a:lumMod val="75000"/>
                  </a:schemeClr>
                </a:solidFill>
                <a:latin typeface="Courier New" panose="02070309020205020404" pitchFamily="49" charset="0"/>
                <a:cs typeface="Courier New" panose="02070309020205020404" pitchFamily="49" charset="0"/>
              </a:rPr>
              <a:t>(&gt;</a:t>
            </a:r>
            <a:r>
              <a:rPr lang="en-US" sz="1400" b="1" dirty="0" err="1">
                <a:solidFill>
                  <a:schemeClr val="accent2">
                    <a:lumMod val="75000"/>
                  </a:schemeClr>
                </a:solidFill>
                <a:latin typeface="Courier New" panose="02070309020205020404" pitchFamily="49" charset="0"/>
                <a:cs typeface="Courier New" panose="02070309020205020404" pitchFamily="49" charset="0"/>
              </a:rPr>
              <a:t>Chisq</a:t>
            </a:r>
            <a:r>
              <a:rPr lang="en-US" sz="1400" b="1" dirty="0">
                <a:solidFill>
                  <a:schemeClr val="accent2">
                    <a:lumMod val="75000"/>
                  </a:schemeClr>
                </a:solidFill>
                <a:latin typeface="Courier New" panose="02070309020205020404" pitchFamily="49" charset="0"/>
                <a:cs typeface="Courier New" panose="02070309020205020404" pitchFamily="49" charset="0"/>
              </a:rPr>
              <a:t>)  </a:t>
            </a:r>
          </a:p>
          <a:p>
            <a:r>
              <a:rPr lang="en-US" sz="1400" b="1" dirty="0" err="1">
                <a:solidFill>
                  <a:schemeClr val="accent2">
                    <a:lumMod val="75000"/>
                  </a:schemeClr>
                </a:solidFill>
                <a:latin typeface="Courier New" panose="02070309020205020404" pitchFamily="49" charset="0"/>
                <a:cs typeface="Courier New" panose="02070309020205020404" pitchFamily="49" charset="0"/>
              </a:rPr>
              <a:t>fitdif</a:t>
            </a:r>
            <a:r>
              <a:rPr lang="en-US" sz="1400" b="1" dirty="0">
                <a:solidFill>
                  <a:schemeClr val="accent2">
                    <a:lumMod val="75000"/>
                  </a:schemeClr>
                </a:solidFill>
                <a:latin typeface="Courier New" panose="02070309020205020404" pitchFamily="49" charset="0"/>
                <a:cs typeface="Courier New" panose="02070309020205020404" pitchFamily="49" charset="0"/>
              </a:rPr>
              <a:t>  0 236.19 239.36 0.0000                                </a:t>
            </a:r>
          </a:p>
          <a:p>
            <a:r>
              <a:rPr lang="en-US" sz="1400" b="1" dirty="0" err="1">
                <a:solidFill>
                  <a:schemeClr val="accent2">
                    <a:lumMod val="75000"/>
                  </a:schemeClr>
                </a:solidFill>
                <a:latin typeface="Courier New" panose="02070309020205020404" pitchFamily="49" charset="0"/>
                <a:cs typeface="Courier New" panose="02070309020205020404" pitchFamily="49" charset="0"/>
              </a:rPr>
              <a:t>fiteq</a:t>
            </a:r>
            <a:r>
              <a:rPr lang="en-US" sz="1400" b="1" dirty="0">
                <a:solidFill>
                  <a:schemeClr val="accent2">
                    <a:lumMod val="75000"/>
                  </a:schemeClr>
                </a:solidFill>
                <a:latin typeface="Courier New" panose="02070309020205020404" pitchFamily="49" charset="0"/>
                <a:cs typeface="Courier New" panose="02070309020205020404" pitchFamily="49" charset="0"/>
              </a:rPr>
              <a:t>   1 232.45 237.20 4.8911     4.8911       1      0.027 </a:t>
            </a:r>
            <a:r>
              <a:rPr lang="en-US" sz="1400" b="1" dirty="0" smtClean="0">
                <a:solidFill>
                  <a:schemeClr val="accent2">
                    <a:lumMod val="75000"/>
                  </a:schemeClr>
                </a:solidFill>
                <a:latin typeface="Courier New" panose="02070309020205020404" pitchFamily="49" charset="0"/>
                <a:cs typeface="Courier New" panose="02070309020205020404" pitchFamily="49" charset="0"/>
              </a:rPr>
              <a:t>*</a:t>
            </a:r>
            <a:endParaRPr lang="en-US" sz="1400" b="1" dirty="0">
              <a:solidFill>
                <a:schemeClr val="accent2">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9827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61033" y="191281"/>
            <a:ext cx="10327792" cy="585398"/>
          </a:xfrm>
          <a:noFill/>
          <a:ln/>
        </p:spPr>
        <p:txBody>
          <a:bodyPr>
            <a:normAutofit/>
          </a:bodyPr>
          <a:lstStyle/>
          <a:p>
            <a:r>
              <a:rPr lang="en-US" altLang="en-US" sz="3600" dirty="0" smtClean="0"/>
              <a:t>Appendix a : Compare means in 2 independent groups</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2402632" y="776679"/>
            <a:ext cx="703994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u="sng" dirty="0" smtClean="0">
                <a:solidFill>
                  <a:schemeClr val="accent2">
                    <a:lumMod val="75000"/>
                  </a:schemeClr>
                </a:solidFill>
                <a:latin typeface="Courier New" panose="02070309020205020404" pitchFamily="49" charset="0"/>
                <a:cs typeface="Courier New" panose="02070309020205020404" pitchFamily="49" charset="0"/>
              </a:rPr>
              <a:t>Classic</a:t>
            </a:r>
          </a:p>
          <a:p>
            <a:r>
              <a:rPr lang="en-US" sz="2800" b="1" dirty="0" smtClean="0">
                <a:solidFill>
                  <a:schemeClr val="accent2">
                    <a:lumMod val="75000"/>
                  </a:schemeClr>
                </a:solidFill>
                <a:latin typeface="Courier New" panose="02070309020205020404" pitchFamily="49" charset="0"/>
                <a:cs typeface="Courier New" panose="02070309020205020404" pitchFamily="49" charset="0"/>
              </a:rPr>
              <a:t>Model is… a t-test</a:t>
            </a:r>
          </a:p>
          <a:p>
            <a:r>
              <a:rPr lang="en-US" sz="2800" b="1" dirty="0" smtClean="0">
                <a:solidFill>
                  <a:schemeClr val="accent2">
                    <a:lumMod val="75000"/>
                  </a:schemeClr>
                </a:solidFill>
                <a:latin typeface="Courier New" panose="02070309020205020404" pitchFamily="49" charset="0"/>
                <a:cs typeface="Courier New" panose="02070309020205020404" pitchFamily="49" charset="0"/>
              </a:rPr>
              <a:t>Welch </a:t>
            </a:r>
            <a:r>
              <a:rPr lang="en-US" sz="2800" b="1" dirty="0">
                <a:solidFill>
                  <a:schemeClr val="accent2">
                    <a:lumMod val="75000"/>
                  </a:schemeClr>
                </a:solidFill>
                <a:latin typeface="Courier New" panose="02070309020205020404" pitchFamily="49" charset="0"/>
                <a:cs typeface="Courier New" panose="02070309020205020404" pitchFamily="49" charset="0"/>
              </a:rPr>
              <a:t>Two Sample t-test</a:t>
            </a:r>
          </a:p>
          <a:p>
            <a:r>
              <a:rPr lang="en-US" sz="2800" b="1" dirty="0" smtClean="0">
                <a:solidFill>
                  <a:schemeClr val="accent2">
                    <a:lumMod val="75000"/>
                  </a:schemeClr>
                </a:solidFill>
                <a:latin typeface="Courier New" panose="02070309020205020404" pitchFamily="49" charset="0"/>
                <a:cs typeface="Courier New" panose="02070309020205020404" pitchFamily="49" charset="0"/>
              </a:rPr>
              <a:t>t(</a:t>
            </a:r>
            <a:r>
              <a:rPr lang="en-US" sz="2800" b="1" dirty="0" err="1" smtClean="0">
                <a:solidFill>
                  <a:schemeClr val="accent2">
                    <a:lumMod val="75000"/>
                  </a:schemeClr>
                </a:solidFill>
                <a:latin typeface="Courier New" panose="02070309020205020404" pitchFamily="49" charset="0"/>
                <a:cs typeface="Courier New" panose="02070309020205020404" pitchFamily="49" charset="0"/>
              </a:rPr>
              <a:t>df</a:t>
            </a:r>
            <a:r>
              <a:rPr lang="en-US" sz="2800" b="1" dirty="0" smtClean="0">
                <a:solidFill>
                  <a:schemeClr val="accent2">
                    <a:lumMod val="75000"/>
                  </a:schemeClr>
                </a:solidFill>
                <a:latin typeface="Courier New" panose="02070309020205020404" pitchFamily="49" charset="0"/>
                <a:cs typeface="Courier New" panose="02070309020205020404" pitchFamily="49" charset="0"/>
              </a:rPr>
              <a:t>=1) = </a:t>
            </a:r>
            <a:r>
              <a:rPr lang="en-US" sz="2800" b="1" dirty="0">
                <a:solidFill>
                  <a:schemeClr val="accent2">
                    <a:lumMod val="75000"/>
                  </a:schemeClr>
                </a:solidFill>
                <a:latin typeface="Courier New" panose="02070309020205020404" pitchFamily="49" charset="0"/>
                <a:cs typeface="Courier New" panose="02070309020205020404" pitchFamily="49" charset="0"/>
              </a:rPr>
              <a:t>-2.2389, </a:t>
            </a:r>
            <a:r>
              <a:rPr lang="en-US" sz="2800" b="1" dirty="0" smtClean="0">
                <a:solidFill>
                  <a:schemeClr val="accent2">
                    <a:lumMod val="75000"/>
                  </a:schemeClr>
                </a:solidFill>
                <a:latin typeface="Courier New" panose="02070309020205020404" pitchFamily="49" charset="0"/>
                <a:cs typeface="Courier New" panose="02070309020205020404" pitchFamily="49" charset="0"/>
              </a:rPr>
              <a:t>p = 0.033</a:t>
            </a:r>
            <a:endParaRPr lang="en-US" sz="2800" b="1" dirty="0">
              <a:solidFill>
                <a:schemeClr val="accent2">
                  <a:lumMod val="75000"/>
                </a:schemeClr>
              </a:solidFill>
              <a:latin typeface="Courier New" panose="02070309020205020404" pitchFamily="49" charset="0"/>
              <a:cs typeface="Courier New" panose="02070309020205020404" pitchFamily="49" charset="0"/>
            </a:endParaRPr>
          </a:p>
        </p:txBody>
      </p:sp>
      <p:sp>
        <p:nvSpPr>
          <p:cNvPr id="10" name="Rectangle 9"/>
          <p:cNvSpPr>
            <a:spLocks noChangeArrowheads="1"/>
          </p:cNvSpPr>
          <p:nvPr/>
        </p:nvSpPr>
        <p:spPr bwMode="auto">
          <a:xfrm>
            <a:off x="458396" y="3369697"/>
            <a:ext cx="1069168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u="sng" dirty="0" smtClean="0">
                <a:solidFill>
                  <a:schemeClr val="accent6">
                    <a:lumMod val="75000"/>
                  </a:schemeClr>
                </a:solidFill>
                <a:latin typeface="Courier New" panose="02070309020205020404" pitchFamily="49" charset="0"/>
                <a:cs typeface="Courier New" panose="02070309020205020404" pitchFamily="49" charset="0"/>
              </a:rPr>
              <a:t>Modern</a:t>
            </a:r>
          </a:p>
          <a:p>
            <a:r>
              <a:rPr lang="en-US" sz="2800" b="1" dirty="0" smtClean="0">
                <a:solidFill>
                  <a:schemeClr val="accent6">
                    <a:lumMod val="75000"/>
                  </a:schemeClr>
                </a:solidFill>
                <a:latin typeface="Courier New" panose="02070309020205020404" pitchFamily="49" charset="0"/>
                <a:cs typeface="Courier New" panose="02070309020205020404" pitchFamily="49" charset="0"/>
              </a:rPr>
              <a:t>Model is a 2 group 1 effect variable (no cause)</a:t>
            </a:r>
          </a:p>
          <a:p>
            <a:r>
              <a:rPr lang="en-US" sz="2800" b="1" dirty="0" smtClean="0">
                <a:solidFill>
                  <a:schemeClr val="accent6">
                    <a:lumMod val="75000"/>
                  </a:schemeClr>
                </a:solidFill>
                <a:latin typeface="Courier New" panose="02070309020205020404" pitchFamily="49" charset="0"/>
                <a:cs typeface="Courier New" panose="02070309020205020404" pitchFamily="49" charset="0"/>
              </a:rPr>
              <a:t>[ContinuousEffect</a:t>
            </a:r>
            <a:r>
              <a:rPr lang="en-US" sz="2800" b="1" baseline="-25000" dirty="0" smtClean="0">
                <a:solidFill>
                  <a:schemeClr val="accent6">
                    <a:lumMod val="75000"/>
                  </a:schemeClr>
                </a:solidFill>
                <a:latin typeface="Courier New" panose="02070309020205020404" pitchFamily="49" charset="0"/>
                <a:cs typeface="Courier New" panose="02070309020205020404" pitchFamily="49" charset="0"/>
              </a:rPr>
              <a:t>Group</a:t>
            </a:r>
            <a:r>
              <a:rPr lang="en-US" sz="2800" b="1" baseline="-25000" dirty="0" smtClean="0">
                <a:solidFill>
                  <a:schemeClr val="accent2">
                    <a:lumMod val="75000"/>
                  </a:schemeClr>
                </a:solidFill>
                <a:latin typeface="Courier New" panose="02070309020205020404" pitchFamily="49" charset="0"/>
                <a:cs typeface="Courier New" panose="02070309020205020404" pitchFamily="49" charset="0"/>
              </a:rPr>
              <a:t>1</a:t>
            </a:r>
            <a:r>
              <a:rPr lang="en-US" sz="2800" b="1" dirty="0" smtClean="0">
                <a:solidFill>
                  <a:schemeClr val="accent6">
                    <a:lumMod val="75000"/>
                  </a:schemeClr>
                </a:solidFill>
                <a:latin typeface="Courier New" panose="02070309020205020404" pitchFamily="49" charset="0"/>
                <a:cs typeface="Courier New" panose="02070309020205020404" pitchFamily="49" charset="0"/>
              </a:rPr>
              <a:t> &amp; ContinousEffect</a:t>
            </a:r>
            <a:r>
              <a:rPr lang="en-US" sz="2800" b="1" baseline="-25000" dirty="0" smtClean="0">
                <a:solidFill>
                  <a:schemeClr val="accent6">
                    <a:lumMod val="75000"/>
                  </a:schemeClr>
                </a:solidFill>
                <a:latin typeface="Courier New" panose="02070309020205020404" pitchFamily="49" charset="0"/>
                <a:cs typeface="Courier New" panose="02070309020205020404" pitchFamily="49" charset="0"/>
              </a:rPr>
              <a:t>Group</a:t>
            </a:r>
            <a:r>
              <a:rPr lang="en-US" sz="2800" b="1" baseline="-25000" dirty="0" smtClean="0">
                <a:solidFill>
                  <a:schemeClr val="accent2">
                    <a:lumMod val="75000"/>
                  </a:schemeClr>
                </a:solidFill>
                <a:latin typeface="Courier New" panose="02070309020205020404" pitchFamily="49" charset="0"/>
                <a:cs typeface="Courier New" panose="02070309020205020404" pitchFamily="49" charset="0"/>
              </a:rPr>
              <a:t>2</a:t>
            </a:r>
            <a:r>
              <a:rPr lang="en-US" sz="2800" b="1" dirty="0" smtClean="0">
                <a:solidFill>
                  <a:schemeClr val="accent6">
                    <a:lumMod val="75000"/>
                  </a:schemeClr>
                </a:solidFill>
                <a:latin typeface="Courier New" panose="02070309020205020404" pitchFamily="49" charset="0"/>
                <a:cs typeface="Courier New" panose="02070309020205020404" pitchFamily="49" charset="0"/>
              </a:rPr>
              <a:t>] </a:t>
            </a:r>
          </a:p>
          <a:p>
            <a:endParaRPr lang="en-US" sz="2800" b="1" dirty="0">
              <a:solidFill>
                <a:schemeClr val="accent6">
                  <a:lumMod val="75000"/>
                </a:schemeClr>
              </a:solidFill>
              <a:latin typeface="Courier New" panose="02070309020205020404" pitchFamily="49" charset="0"/>
              <a:cs typeface="Courier New" panose="02070309020205020404" pitchFamily="49" charset="0"/>
            </a:endParaRPr>
          </a:p>
          <a:p>
            <a:r>
              <a:rPr lang="en-US" sz="2800" b="1" dirty="0" smtClean="0">
                <a:solidFill>
                  <a:schemeClr val="accent6">
                    <a:lumMod val="75000"/>
                  </a:schemeClr>
                </a:solidFill>
                <a:latin typeface="Courier New" panose="02070309020205020404" pitchFamily="49" charset="0"/>
                <a:cs typeface="Courier New" panose="02070309020205020404" pitchFamily="49" charset="0"/>
              </a:rPr>
              <a:t>Chi </a:t>
            </a:r>
            <a:r>
              <a:rPr lang="en-US" sz="2800" b="1" dirty="0">
                <a:solidFill>
                  <a:schemeClr val="accent6">
                    <a:lumMod val="75000"/>
                  </a:schemeClr>
                </a:solidFill>
                <a:latin typeface="Courier New" panose="02070309020205020404" pitchFamily="49" charset="0"/>
                <a:cs typeface="Courier New" panose="02070309020205020404" pitchFamily="49" charset="0"/>
              </a:rPr>
              <a:t>Square Difference Test</a:t>
            </a:r>
          </a:p>
          <a:p>
            <a:r>
              <a:rPr lang="el-GR" sz="2800" b="1" dirty="0" smtClean="0">
                <a:solidFill>
                  <a:schemeClr val="accent6">
                    <a:lumMod val="75000"/>
                  </a:schemeClr>
                </a:solidFill>
                <a:latin typeface="Courier New" panose="02070309020205020404" pitchFamily="49" charset="0"/>
                <a:cs typeface="Courier New" panose="02070309020205020404" pitchFamily="49" charset="0"/>
              </a:rPr>
              <a:t>χ</a:t>
            </a:r>
            <a:r>
              <a:rPr lang="en-US" sz="2800" b="1" baseline="30000" dirty="0" smtClean="0">
                <a:solidFill>
                  <a:schemeClr val="accent6">
                    <a:lumMod val="75000"/>
                  </a:schemeClr>
                </a:solidFill>
                <a:latin typeface="Courier New" panose="02070309020205020404" pitchFamily="49" charset="0"/>
                <a:cs typeface="Courier New" panose="02070309020205020404" pitchFamily="49" charset="0"/>
              </a:rPr>
              <a:t>2</a:t>
            </a:r>
            <a:r>
              <a:rPr lang="en-US" sz="2800" b="1" dirty="0" smtClean="0">
                <a:solidFill>
                  <a:schemeClr val="accent6">
                    <a:lumMod val="75000"/>
                  </a:schemeClr>
                </a:solidFill>
                <a:latin typeface="Courier New" panose="02070309020205020404" pitchFamily="49" charset="0"/>
                <a:cs typeface="Courier New" panose="02070309020205020404" pitchFamily="49" charset="0"/>
              </a:rPr>
              <a:t>diff(</a:t>
            </a:r>
            <a:r>
              <a:rPr lang="en-US" sz="2800" b="1" dirty="0" err="1" smtClean="0">
                <a:solidFill>
                  <a:schemeClr val="accent6">
                    <a:lumMod val="75000"/>
                  </a:schemeClr>
                </a:solidFill>
                <a:latin typeface="Courier New" panose="02070309020205020404" pitchFamily="49" charset="0"/>
                <a:cs typeface="Courier New" panose="02070309020205020404" pitchFamily="49" charset="0"/>
              </a:rPr>
              <a:t>df</a:t>
            </a:r>
            <a:r>
              <a:rPr lang="en-US" sz="2800" b="1" dirty="0" smtClean="0">
                <a:solidFill>
                  <a:schemeClr val="accent6">
                    <a:lumMod val="75000"/>
                  </a:schemeClr>
                </a:solidFill>
                <a:latin typeface="Courier New" panose="02070309020205020404" pitchFamily="49" charset="0"/>
                <a:cs typeface="Courier New" panose="02070309020205020404" pitchFamily="49" charset="0"/>
              </a:rPr>
              <a:t>=1) = 4.8911 , p= 0.027  </a:t>
            </a:r>
            <a:endParaRPr lang="en-US" sz="28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66107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912" t="37746" r="517" b="39124"/>
          <a:stretch/>
        </p:blipFill>
        <p:spPr>
          <a:xfrm>
            <a:off x="4358470" y="5035940"/>
            <a:ext cx="7833530" cy="1204095"/>
          </a:xfrm>
          <a:prstGeom prst="rect">
            <a:avLst/>
          </a:prstGeom>
        </p:spPr>
      </p:pic>
      <p:sp>
        <p:nvSpPr>
          <p:cNvPr id="9218" name="Rectangle 2"/>
          <p:cNvSpPr>
            <a:spLocks noGrp="1" noChangeArrowheads="1"/>
          </p:cNvSpPr>
          <p:nvPr>
            <p:ph type="title"/>
          </p:nvPr>
        </p:nvSpPr>
        <p:spPr>
          <a:xfrm>
            <a:off x="655594" y="146676"/>
            <a:ext cx="10961018" cy="585398"/>
          </a:xfrm>
          <a:noFill/>
          <a:ln/>
        </p:spPr>
        <p:txBody>
          <a:bodyPr>
            <a:normAutofit/>
          </a:bodyPr>
          <a:lstStyle/>
          <a:p>
            <a:r>
              <a:rPr lang="en-US" sz="3600" b="1" dirty="0" smtClean="0">
                <a:latin typeface="Courier New" panose="02070309020205020404" pitchFamily="49" charset="0"/>
                <a:cs typeface="Courier New" panose="02070309020205020404" pitchFamily="49" charset="0"/>
              </a:rPr>
              <a:t>Pre-data</a:t>
            </a:r>
            <a:r>
              <a:rPr lang="en-US" sz="3600" b="1" dirty="0">
                <a:latin typeface="Courier New" panose="02070309020205020404" pitchFamily="49" charset="0"/>
                <a:cs typeface="Courier New" panose="02070309020205020404" pitchFamily="49" charset="0"/>
              </a:rPr>
              <a:t>: in DAG world</a:t>
            </a:r>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0" y="6315503"/>
            <a:ext cx="12153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200" dirty="0"/>
              <a:t>Johannes </a:t>
            </a:r>
            <a:r>
              <a:rPr lang="en-US" altLang="en-US" sz="1200" dirty="0" err="1"/>
              <a:t>Textor</a:t>
            </a:r>
            <a:r>
              <a:rPr lang="en-US" altLang="en-US" sz="1200" dirty="0"/>
              <a:t>, Andrew Forney, and Judea Pearl (2016). Causal Inference In Statistics: A Companion for R Users</a:t>
            </a:r>
          </a:p>
          <a:p>
            <a:r>
              <a:rPr lang="en-US" altLang="en-US" sz="1200" dirty="0" err="1" smtClean="0"/>
              <a:t>Banack</a:t>
            </a:r>
            <a:r>
              <a:rPr lang="en-US" altLang="en-US" sz="1200" dirty="0"/>
              <a:t>, H. R., &amp; Kaufman, J. S. (2015). From bad to worse: collider stratification amplifies confounding bias in the “obesity paradox”. </a:t>
            </a:r>
            <a:r>
              <a:rPr lang="en-US" altLang="en-US" sz="1200" i="1" dirty="0"/>
              <a:t>European journal of epidemiology, 1-4. </a:t>
            </a:r>
          </a:p>
        </p:txBody>
      </p:sp>
      <p:sp>
        <p:nvSpPr>
          <p:cNvPr id="11" name="Rectangle 1"/>
          <p:cNvSpPr>
            <a:spLocks noChangeArrowheads="1"/>
          </p:cNvSpPr>
          <p:nvPr/>
        </p:nvSpPr>
        <p:spPr bwMode="auto">
          <a:xfrm>
            <a:off x="130628" y="732074"/>
            <a:ext cx="10814179"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2400" dirty="0">
                <a:solidFill>
                  <a:srgbClr val="333333"/>
                </a:solidFill>
                <a:latin typeface="Courier New" panose="02070309020205020404" pitchFamily="49" charset="0"/>
              </a:rPr>
              <a:t># 2 DAG</a:t>
            </a:r>
          </a:p>
          <a:p>
            <a:r>
              <a:rPr lang="en-US" altLang="en-US" sz="2400" dirty="0">
                <a:solidFill>
                  <a:srgbClr val="333333"/>
                </a:solidFill>
                <a:latin typeface="Courier New" panose="02070309020205020404" pitchFamily="49" charset="0"/>
              </a:rPr>
              <a:t>DagJaccApp_a2 &lt;- </a:t>
            </a:r>
            <a:r>
              <a:rPr lang="en-US" altLang="en-US" sz="2400" dirty="0" err="1">
                <a:solidFill>
                  <a:srgbClr val="333333"/>
                </a:solidFill>
                <a:latin typeface="Courier New" panose="02070309020205020404" pitchFamily="49" charset="0"/>
              </a:rPr>
              <a:t>dagitty</a:t>
            </a:r>
            <a:r>
              <a:rPr lang="en-US" altLang="en-US" sz="2400" dirty="0">
                <a:solidFill>
                  <a:srgbClr val="333333"/>
                </a:solidFill>
                <a:latin typeface="Courier New" panose="02070309020205020404" pitchFamily="49" charset="0"/>
              </a:rPr>
              <a:t>('dag {</a:t>
            </a:r>
          </a:p>
          <a:p>
            <a:r>
              <a:rPr lang="en-US" altLang="en-US" sz="2400" dirty="0">
                <a:solidFill>
                  <a:srgbClr val="333333"/>
                </a:solidFill>
                <a:latin typeface="Courier New" panose="02070309020205020404" pitchFamily="49" charset="0"/>
              </a:rPr>
              <a:t>Married[</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="1,2"] </a:t>
            </a:r>
          </a:p>
          <a:p>
            <a:r>
              <a:rPr lang="en-US" altLang="en-US" sz="2400" dirty="0">
                <a:solidFill>
                  <a:srgbClr val="333333"/>
                </a:solidFill>
                <a:latin typeface="Courier New" panose="02070309020205020404" pitchFamily="49" charset="0"/>
              </a:rPr>
              <a:t>BMI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="2,2"] </a:t>
            </a:r>
          </a:p>
          <a:p>
            <a:r>
              <a:rPr lang="en-US" altLang="en-US" sz="2400" dirty="0">
                <a:solidFill>
                  <a:srgbClr val="333333"/>
                </a:solidFill>
                <a:latin typeface="Courier New" panose="02070309020205020404" pitchFamily="49" charset="0"/>
              </a:rPr>
              <a:t>Married-&gt; BMI  </a:t>
            </a:r>
          </a:p>
          <a:p>
            <a:r>
              <a:rPr lang="en-US" altLang="en-US" sz="2400" dirty="0">
                <a:solidFill>
                  <a:srgbClr val="333333"/>
                </a:solidFill>
                <a:latin typeface="Courier New" panose="02070309020205020404" pitchFamily="49" charset="0"/>
              </a:rPr>
              <a:t>}')</a:t>
            </a:r>
          </a:p>
          <a:p>
            <a:endParaRPr lang="en-US" altLang="en-US" sz="2400" dirty="0">
              <a:solidFill>
                <a:srgbClr val="333333"/>
              </a:solidFill>
              <a:latin typeface="Courier New" panose="02070309020205020404" pitchFamily="49" charset="0"/>
            </a:endParaRPr>
          </a:p>
          <a:p>
            <a:r>
              <a:rPr lang="en-US" altLang="en-US" sz="2400" dirty="0">
                <a:solidFill>
                  <a:srgbClr val="333333"/>
                </a:solidFill>
                <a:latin typeface="Courier New" panose="02070309020205020404" pitchFamily="49" charset="0"/>
              </a:rPr>
              <a:t>plot (DagJaccApp_a2</a:t>
            </a:r>
            <a:r>
              <a:rPr lang="en-US" altLang="en-US" sz="2400" dirty="0" smtClean="0">
                <a:solidFill>
                  <a:srgbClr val="333333"/>
                </a:solidFill>
                <a:latin typeface="Courier New" panose="02070309020205020404" pitchFamily="49" charset="0"/>
              </a:rPr>
              <a:t>)</a:t>
            </a:r>
          </a:p>
          <a:p>
            <a:endParaRPr lang="en-US" altLang="en-US" sz="2400" dirty="0">
              <a:solidFill>
                <a:srgbClr val="333333"/>
              </a:solidFill>
              <a:latin typeface="Courier New" panose="02070309020205020404" pitchFamily="49" charset="0"/>
            </a:endParaRPr>
          </a:p>
          <a:p>
            <a:r>
              <a:rPr lang="en-US" altLang="en-US" sz="2400" dirty="0" smtClean="0">
                <a:solidFill>
                  <a:srgbClr val="333333"/>
                </a:solidFill>
                <a:latin typeface="Courier New" panose="02070309020205020404" pitchFamily="49" charset="0"/>
              </a:rPr>
              <a:t>#then can technically </a:t>
            </a:r>
            <a:r>
              <a:rPr lang="en-US" altLang="en-US" sz="2400" dirty="0">
                <a:solidFill>
                  <a:srgbClr val="333333"/>
                </a:solidFill>
                <a:latin typeface="Courier New" panose="02070309020205020404" pitchFamily="49" charset="0"/>
              </a:rPr>
              <a:t>simulate </a:t>
            </a:r>
            <a:r>
              <a:rPr lang="en-US" altLang="en-US" sz="2400" dirty="0" smtClean="0">
                <a:solidFill>
                  <a:srgbClr val="333333"/>
                </a:solidFill>
                <a:latin typeface="Courier New" panose="02070309020205020404" pitchFamily="49" charset="0"/>
              </a:rPr>
              <a:t>data DID NOT WORK </a:t>
            </a:r>
          </a:p>
          <a:p>
            <a:r>
              <a:rPr lang="en-US" altLang="en-US" sz="2400" dirty="0" smtClean="0">
                <a:solidFill>
                  <a:srgbClr val="333333"/>
                </a:solidFill>
                <a:latin typeface="Courier New" panose="02070309020205020404" pitchFamily="49" charset="0"/>
              </a:rPr>
              <a:t>DagJaccApp_a2 </a:t>
            </a:r>
            <a:r>
              <a:rPr lang="en-US" altLang="en-US" sz="2400" dirty="0">
                <a:solidFill>
                  <a:srgbClr val="333333"/>
                </a:solidFill>
                <a:latin typeface="Courier New" panose="02070309020205020404" pitchFamily="49" charset="0"/>
              </a:rPr>
              <a:t>&lt;- </a:t>
            </a:r>
            <a:r>
              <a:rPr lang="en-US" altLang="en-US" sz="2400" dirty="0" err="1">
                <a:solidFill>
                  <a:srgbClr val="333333"/>
                </a:solidFill>
                <a:latin typeface="Courier New" panose="02070309020205020404" pitchFamily="49" charset="0"/>
              </a:rPr>
              <a:t>simulateSEM</a:t>
            </a:r>
            <a:r>
              <a:rPr lang="en-US" altLang="en-US" sz="2400" dirty="0">
                <a:solidFill>
                  <a:srgbClr val="333333"/>
                </a:solidFill>
                <a:latin typeface="Courier New" panose="02070309020205020404" pitchFamily="49" charset="0"/>
              </a:rPr>
              <a:t>( g, .2, .3)</a:t>
            </a:r>
          </a:p>
          <a:p>
            <a:r>
              <a:rPr lang="en-US" altLang="en-US" sz="2400" dirty="0" err="1">
                <a:solidFill>
                  <a:srgbClr val="333333"/>
                </a:solidFill>
                <a:latin typeface="Courier New" panose="02070309020205020404" pitchFamily="49" charset="0"/>
              </a:rPr>
              <a:t>coef</a:t>
            </a:r>
            <a:r>
              <a:rPr lang="en-US" altLang="en-US" sz="2400" dirty="0">
                <a:solidFill>
                  <a:srgbClr val="333333"/>
                </a:solidFill>
                <a:latin typeface="Courier New" panose="02070309020205020404" pitchFamily="49" charset="0"/>
              </a:rPr>
              <a:t>( summary( lm( BMI ~ Married, DagJaccApp_a2 ) ) ) </a:t>
            </a:r>
            <a:endParaRPr lang="en-US" altLang="en-US" sz="2400" dirty="0" smtClean="0">
              <a:solidFill>
                <a:srgbClr val="333333"/>
              </a:solidFill>
              <a:latin typeface="Courier New" panose="02070309020205020404" pitchFamily="49" charset="0"/>
            </a:endParaRPr>
          </a:p>
          <a:p>
            <a:endParaRPr lang="en-US" altLang="en-US" sz="2400" dirty="0"/>
          </a:p>
        </p:txBody>
      </p:sp>
    </p:spTree>
    <p:extLst>
      <p:ext uri="{BB962C8B-B14F-4D97-AF65-F5344CB8AC3E}">
        <p14:creationId xmlns:p14="http://schemas.microsoft.com/office/powerpoint/2010/main" val="418386303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912" t="37746" r="517" b="39124"/>
          <a:stretch/>
        </p:blipFill>
        <p:spPr>
          <a:xfrm>
            <a:off x="4423784" y="4479844"/>
            <a:ext cx="7833530" cy="1204095"/>
          </a:xfrm>
          <a:prstGeom prst="rect">
            <a:avLst/>
          </a:prstGeom>
        </p:spPr>
      </p:pic>
      <p:sp>
        <p:nvSpPr>
          <p:cNvPr id="9218" name="Rectangle 2"/>
          <p:cNvSpPr>
            <a:spLocks noGrp="1" noChangeArrowheads="1"/>
          </p:cNvSpPr>
          <p:nvPr>
            <p:ph type="title"/>
          </p:nvPr>
        </p:nvSpPr>
        <p:spPr>
          <a:xfrm>
            <a:off x="655594" y="146676"/>
            <a:ext cx="10961018" cy="585398"/>
          </a:xfrm>
          <a:noFill/>
          <a:ln/>
        </p:spPr>
        <p:txBody>
          <a:bodyPr>
            <a:normAutofit/>
          </a:bodyPr>
          <a:lstStyle/>
          <a:p>
            <a:r>
              <a:rPr lang="en-US" sz="3600" b="1" dirty="0" smtClean="0">
                <a:latin typeface="Courier New" panose="02070309020205020404" pitchFamily="49" charset="0"/>
                <a:cs typeface="Courier New" panose="02070309020205020404" pitchFamily="49" charset="0"/>
              </a:rPr>
              <a:t>Pre-data</a:t>
            </a:r>
            <a:r>
              <a:rPr lang="en-US" sz="3600" b="1" dirty="0">
                <a:latin typeface="Courier New" panose="02070309020205020404" pitchFamily="49" charset="0"/>
                <a:cs typeface="Courier New" panose="02070309020205020404" pitchFamily="49" charset="0"/>
              </a:rPr>
              <a:t>: in </a:t>
            </a:r>
            <a:r>
              <a:rPr lang="en-US" sz="3600" b="1" dirty="0" err="1" smtClean="0">
                <a:latin typeface="Courier New" panose="02070309020205020404" pitchFamily="49" charset="0"/>
                <a:cs typeface="Courier New" panose="02070309020205020404" pitchFamily="49" charset="0"/>
              </a:rPr>
              <a:t>MIIVsem</a:t>
            </a:r>
            <a:r>
              <a:rPr lang="en-US" sz="3600" b="1" dirty="0" smtClean="0">
                <a:latin typeface="Courier New" panose="02070309020205020404" pitchFamily="49" charset="0"/>
                <a:cs typeface="Courier New" panose="02070309020205020404" pitchFamily="49" charset="0"/>
              </a:rPr>
              <a:t> world</a:t>
            </a:r>
            <a:endParaRPr lang="en-US" sz="3600" b="1" dirty="0">
              <a:latin typeface="Courier New" panose="02070309020205020404" pitchFamily="49" charset="0"/>
              <a:cs typeface="Courier New" panose="02070309020205020404" pitchFamily="49" charset="0"/>
            </a:endParaRPr>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38100" y="5683939"/>
            <a:ext cx="12153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sz="1200" b="1" dirty="0">
                <a:hlinkClick r:id="rId4"/>
              </a:rPr>
              <a:t>CRAN - Package </a:t>
            </a:r>
            <a:r>
              <a:rPr lang="en-US" sz="1200" b="1" dirty="0" err="1" smtClean="0">
                <a:hlinkClick r:id="rId4"/>
              </a:rPr>
              <a:t>MIIVsem</a:t>
            </a:r>
            <a:endParaRPr lang="en-US" sz="1200" b="1" dirty="0" smtClean="0">
              <a:hlinkClick r:id="rId4"/>
            </a:endParaRPr>
          </a:p>
          <a:p>
            <a:r>
              <a:rPr lang="en-US" sz="1200" b="1" dirty="0">
                <a:hlinkClick r:id="rId5"/>
              </a:rPr>
              <a:t>GitHub - </a:t>
            </a:r>
            <a:r>
              <a:rPr lang="en-US" sz="1200" b="1" dirty="0" err="1">
                <a:hlinkClick r:id="rId5"/>
              </a:rPr>
              <a:t>zackfisher</a:t>
            </a:r>
            <a:r>
              <a:rPr lang="en-US" sz="1200" b="1" dirty="0">
                <a:hlinkClick r:id="rId5"/>
              </a:rPr>
              <a:t>/</a:t>
            </a:r>
            <a:r>
              <a:rPr lang="en-US" sz="1200" b="1" dirty="0" err="1">
                <a:hlinkClick r:id="rId5"/>
              </a:rPr>
              <a:t>MIIVsem</a:t>
            </a:r>
            <a:endParaRPr lang="en-US" sz="1200" b="1" dirty="0">
              <a:hlinkClick r:id="rId5"/>
            </a:endParaRPr>
          </a:p>
          <a:p>
            <a:r>
              <a:rPr lang="en-US" sz="1200" dirty="0" err="1" smtClean="0"/>
              <a:t>Bollen</a:t>
            </a:r>
            <a:r>
              <a:rPr lang="en-US" sz="1200" dirty="0"/>
              <a:t>, K. A., &amp; Fisher, Z. (2017). </a:t>
            </a:r>
            <a:r>
              <a:rPr lang="en-US" sz="1200" i="1" dirty="0"/>
              <a:t>Model Implied Instrumental Variable (MIIV) Methods using </a:t>
            </a:r>
            <a:r>
              <a:rPr lang="en-US" sz="1200" i="1" dirty="0" err="1"/>
              <a:t>MIIVsem</a:t>
            </a:r>
            <a:r>
              <a:rPr lang="en-US" sz="1200" i="1" dirty="0"/>
              <a:t>: An R Package for Structural </a:t>
            </a:r>
            <a:r>
              <a:rPr lang="en-US" sz="1200" i="1" dirty="0" smtClean="0"/>
              <a:t>Equation </a:t>
            </a:r>
            <a:r>
              <a:rPr lang="en-US" sz="1200" i="1" dirty="0"/>
              <a:t>Models (SEMs). Paper presented at the Modern Modeling Methods (M3) Conference, Storrs, CT. </a:t>
            </a:r>
            <a:endParaRPr lang="en-US" sz="1200" i="1" dirty="0" smtClean="0"/>
          </a:p>
          <a:p>
            <a:r>
              <a:rPr lang="en-US" sz="1200" i="1" dirty="0">
                <a:hlinkClick r:id="rId6"/>
              </a:rPr>
              <a:t>https://miivs.shinyapps.io/miivs</a:t>
            </a:r>
            <a:r>
              <a:rPr lang="en-US" sz="1200" i="1" dirty="0" smtClean="0">
                <a:hlinkClick r:id="rId6"/>
              </a:rPr>
              <a:t>/</a:t>
            </a:r>
            <a:r>
              <a:rPr lang="en-US" sz="1200" i="1" dirty="0" smtClean="0"/>
              <a:t> </a:t>
            </a:r>
          </a:p>
          <a:p>
            <a:r>
              <a:rPr lang="en-US" sz="1200" dirty="0" err="1"/>
              <a:t>Bollen</a:t>
            </a:r>
            <a:r>
              <a:rPr lang="en-US" sz="1200" dirty="0"/>
              <a:t>, K. A. (2018). Model Implied Instrumental Variables (MIIVs): An Alternative Orientation to Structural Equation Modeling. </a:t>
            </a:r>
            <a:r>
              <a:rPr lang="en-US" sz="1200" i="1" dirty="0"/>
              <a:t>Multivariate Behavioral Research, 1-16. </a:t>
            </a:r>
          </a:p>
        </p:txBody>
      </p:sp>
      <p:sp>
        <p:nvSpPr>
          <p:cNvPr id="11" name="Rectangle 1"/>
          <p:cNvSpPr>
            <a:spLocks noChangeArrowheads="1"/>
          </p:cNvSpPr>
          <p:nvPr/>
        </p:nvSpPr>
        <p:spPr bwMode="auto">
          <a:xfrm>
            <a:off x="130628" y="732074"/>
            <a:ext cx="1081417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2400" dirty="0" smtClean="0">
                <a:solidFill>
                  <a:srgbClr val="333333"/>
                </a:solidFill>
                <a:latin typeface="Courier New" panose="02070309020205020404" pitchFamily="49" charset="0"/>
              </a:rPr>
              <a:t>##</a:t>
            </a:r>
            <a:r>
              <a:rPr lang="en-US" altLang="en-US" sz="2400" dirty="0">
                <a:solidFill>
                  <a:srgbClr val="333333"/>
                </a:solidFill>
                <a:latin typeface="Courier New" panose="02070309020205020404" pitchFamily="49" charset="0"/>
              </a:rPr>
              <a:t>1 </a:t>
            </a:r>
            <a:r>
              <a:rPr lang="en-US" altLang="en-US" sz="2400" dirty="0" err="1">
                <a:solidFill>
                  <a:srgbClr val="333333"/>
                </a:solidFill>
                <a:latin typeface="Courier New" panose="02070309020205020404" pitchFamily="49" charset="0"/>
              </a:rPr>
              <a:t>MIIVsem</a:t>
            </a:r>
            <a:endParaRPr lang="en-US" altLang="en-US" sz="2400" dirty="0">
              <a:solidFill>
                <a:srgbClr val="333333"/>
              </a:solidFill>
              <a:latin typeface="Courier New" panose="02070309020205020404" pitchFamily="49" charset="0"/>
            </a:endParaRPr>
          </a:p>
          <a:p>
            <a:r>
              <a:rPr lang="en-US" altLang="en-US" sz="2400" dirty="0" smtClean="0">
                <a:solidFill>
                  <a:srgbClr val="333333"/>
                </a:solidFill>
                <a:latin typeface="Courier New" panose="02070309020205020404" pitchFamily="49" charset="0"/>
              </a:rPr>
              <a:t>model.MiivJaccApp_a2 </a:t>
            </a:r>
            <a:r>
              <a:rPr lang="en-US" altLang="en-US" sz="2400" dirty="0">
                <a:solidFill>
                  <a:srgbClr val="333333"/>
                </a:solidFill>
                <a:latin typeface="Courier New" panose="02070309020205020404" pitchFamily="49" charset="0"/>
              </a:rPr>
              <a:t>&lt;- '</a:t>
            </a:r>
          </a:p>
          <a:p>
            <a:r>
              <a:rPr lang="en-US" altLang="en-US" sz="2400" dirty="0" smtClean="0">
                <a:solidFill>
                  <a:srgbClr val="333333"/>
                </a:solidFill>
                <a:latin typeface="Courier New" panose="02070309020205020404" pitchFamily="49" charset="0"/>
              </a:rPr>
              <a:t>BMI </a:t>
            </a:r>
            <a:r>
              <a:rPr lang="en-US" altLang="en-US" sz="2400" dirty="0">
                <a:solidFill>
                  <a:srgbClr val="333333"/>
                </a:solidFill>
                <a:latin typeface="Courier New" panose="02070309020205020404" pitchFamily="49" charset="0"/>
              </a:rPr>
              <a:t>~ Married</a:t>
            </a:r>
          </a:p>
          <a:p>
            <a:r>
              <a:rPr lang="en-US" altLang="en-US" sz="2400" dirty="0">
                <a:solidFill>
                  <a:srgbClr val="333333"/>
                </a:solidFill>
                <a:latin typeface="Courier New" panose="02070309020205020404" pitchFamily="49" charset="0"/>
              </a:rPr>
              <a:t>+ '</a:t>
            </a:r>
          </a:p>
          <a:p>
            <a:endParaRPr lang="en-US" altLang="en-US" sz="2400" dirty="0" smtClean="0">
              <a:solidFill>
                <a:srgbClr val="333333"/>
              </a:solidFill>
              <a:latin typeface="Courier New" panose="02070309020205020404" pitchFamily="49" charset="0"/>
            </a:endParaRPr>
          </a:p>
          <a:p>
            <a:r>
              <a:rPr lang="en-US" altLang="en-US" sz="2400" dirty="0" err="1" smtClean="0">
                <a:solidFill>
                  <a:srgbClr val="333333"/>
                </a:solidFill>
                <a:latin typeface="Courier New" panose="02070309020205020404" pitchFamily="49" charset="0"/>
              </a:rPr>
              <a:t>miivs</a:t>
            </a:r>
            <a:r>
              <a:rPr lang="en-US" altLang="en-US" sz="2400" dirty="0" smtClean="0">
                <a:solidFill>
                  <a:srgbClr val="333333"/>
                </a:solidFill>
                <a:latin typeface="Courier New" panose="02070309020205020404" pitchFamily="49" charset="0"/>
              </a:rPr>
              <a:t>(model.MiivJaccApp_a2</a:t>
            </a:r>
            <a:r>
              <a:rPr lang="en-US" altLang="en-US" sz="2400" dirty="0">
                <a:solidFill>
                  <a:srgbClr val="333333"/>
                </a:solidFill>
                <a:latin typeface="Courier New" panose="02070309020205020404" pitchFamily="49" charset="0"/>
              </a:rPr>
              <a:t>)</a:t>
            </a:r>
          </a:p>
          <a:p>
            <a:r>
              <a:rPr lang="en-US" altLang="en-US" sz="2400" dirty="0">
                <a:solidFill>
                  <a:srgbClr val="333333"/>
                </a:solidFill>
                <a:latin typeface="Courier New" panose="02070309020205020404" pitchFamily="49" charset="0"/>
              </a:rPr>
              <a:t>Model Equation Information </a:t>
            </a:r>
          </a:p>
          <a:p>
            <a:endParaRPr lang="en-US" altLang="en-US" sz="2400" dirty="0">
              <a:solidFill>
                <a:srgbClr val="333333"/>
              </a:solidFill>
              <a:latin typeface="Courier New" panose="02070309020205020404" pitchFamily="49" charset="0"/>
            </a:endParaRPr>
          </a:p>
          <a:p>
            <a:r>
              <a:rPr lang="en-US" altLang="en-US" sz="2400" dirty="0">
                <a:solidFill>
                  <a:srgbClr val="333333"/>
                </a:solidFill>
                <a:latin typeface="Courier New" panose="02070309020205020404" pitchFamily="49" charset="0"/>
              </a:rPr>
              <a:t> LHS RHS     MIIVs  </a:t>
            </a:r>
          </a:p>
          <a:p>
            <a:r>
              <a:rPr lang="en-US" altLang="en-US" sz="2400" dirty="0">
                <a:solidFill>
                  <a:srgbClr val="333333"/>
                </a:solidFill>
                <a:latin typeface="Courier New" panose="02070309020205020404" pitchFamily="49" charset="0"/>
              </a:rPr>
              <a:t> BMI Married </a:t>
            </a:r>
            <a:r>
              <a:rPr lang="en-US" altLang="en-US" sz="2400" dirty="0" err="1">
                <a:solidFill>
                  <a:srgbClr val="333333"/>
                </a:solidFill>
                <a:latin typeface="Courier New" panose="02070309020205020404" pitchFamily="49" charset="0"/>
              </a:rPr>
              <a:t>Married</a:t>
            </a:r>
            <a:endParaRPr lang="en-US" altLang="en-US" sz="2400" dirty="0">
              <a:solidFill>
                <a:srgbClr val="333333"/>
              </a:solidFill>
              <a:latin typeface="Courier New" panose="02070309020205020404" pitchFamily="49"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1541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112744" y="6481254"/>
            <a:ext cx="1215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200" dirty="0" err="1"/>
              <a:t>Banack</a:t>
            </a:r>
            <a:r>
              <a:rPr lang="en-US" altLang="en-US" sz="1200" dirty="0"/>
              <a:t>, H. R., &amp; Kaufman, J. S. (2015). From bad to worse: collider stratification amplifies confounding bias in the “obesity paradox”. </a:t>
            </a:r>
            <a:r>
              <a:rPr lang="en-US" altLang="en-US" sz="1200" i="1" dirty="0"/>
              <a:t>European journal of epidemiology, 1-4. </a:t>
            </a: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t="41830" r="-876"/>
          <a:stretch>
            <a:fillRect/>
          </a:stretch>
        </p:blipFill>
        <p:spPr bwMode="auto">
          <a:xfrm>
            <a:off x="3940628" y="1379188"/>
            <a:ext cx="7862595" cy="51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655594" y="146676"/>
            <a:ext cx="10961018" cy="585398"/>
          </a:xfrm>
          <a:noFill/>
          <a:ln/>
        </p:spPr>
        <p:txBody>
          <a:bodyPr>
            <a:normAutofit fontScale="90000"/>
          </a:bodyPr>
          <a:lstStyle/>
          <a:p>
            <a:r>
              <a:rPr lang="en-US" altLang="en-US" sz="3600" dirty="0" smtClean="0"/>
              <a:t>Example 2: </a:t>
            </a:r>
            <a:r>
              <a:rPr lang="en-US" altLang="en-US" sz="3600" dirty="0"/>
              <a:t>obesity paradox” </a:t>
            </a:r>
            <a:r>
              <a:rPr lang="en-US" sz="3600" b="1" dirty="0">
                <a:latin typeface="Courier New" panose="02070309020205020404" pitchFamily="49" charset="0"/>
                <a:cs typeface="Courier New" panose="02070309020205020404" pitchFamily="49" charset="0"/>
              </a:rPr>
              <a:t>Pre-data: in DAG world</a:t>
            </a:r>
          </a:p>
        </p:txBody>
      </p:sp>
    </p:spTree>
    <p:extLst>
      <p:ext uri="{BB962C8B-B14F-4D97-AF65-F5344CB8AC3E}">
        <p14:creationId xmlns:p14="http://schemas.microsoft.com/office/powerpoint/2010/main" val="342500816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1959" y="1306285"/>
            <a:ext cx="51784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a:xfrm>
            <a:off x="655594" y="146676"/>
            <a:ext cx="10961018" cy="585398"/>
          </a:xfrm>
          <a:noFill/>
          <a:ln/>
        </p:spPr>
        <p:txBody>
          <a:bodyPr>
            <a:normAutofit fontScale="90000"/>
          </a:bodyPr>
          <a:lstStyle/>
          <a:p>
            <a:r>
              <a:rPr lang="en-US" altLang="en-US" sz="3600" dirty="0" smtClean="0"/>
              <a:t>Obesity </a:t>
            </a:r>
            <a:r>
              <a:rPr lang="en-US" altLang="en-US" sz="3600" dirty="0"/>
              <a:t>paradox” </a:t>
            </a:r>
            <a:r>
              <a:rPr lang="en-US" sz="3600" b="1" dirty="0">
                <a:latin typeface="Courier New" panose="02070309020205020404" pitchFamily="49" charset="0"/>
                <a:cs typeface="Courier New" panose="02070309020205020404" pitchFamily="49" charset="0"/>
              </a:rPr>
              <a:t>Pre-data: in DAG world</a:t>
            </a:r>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0" y="6315503"/>
            <a:ext cx="12153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200" dirty="0"/>
              <a:t>Johannes </a:t>
            </a:r>
            <a:r>
              <a:rPr lang="en-US" altLang="en-US" sz="1200" dirty="0" err="1"/>
              <a:t>Textor</a:t>
            </a:r>
            <a:r>
              <a:rPr lang="en-US" altLang="en-US" sz="1200" dirty="0"/>
              <a:t>, Andrew Forney, and Judea Pearl (2016). Causal Inference In Statistics: A Companion for R Users</a:t>
            </a:r>
          </a:p>
          <a:p>
            <a:r>
              <a:rPr lang="en-US" altLang="en-US" sz="1200" dirty="0" err="1" smtClean="0"/>
              <a:t>Banack</a:t>
            </a:r>
            <a:r>
              <a:rPr lang="en-US" altLang="en-US" sz="1200" dirty="0"/>
              <a:t>, H. R., &amp; Kaufman, J. S. (2015). From bad to worse: collider stratification amplifies confounding bias in the “obesity paradox”. </a:t>
            </a:r>
            <a:r>
              <a:rPr lang="en-US" altLang="en-US" sz="1200" i="1" dirty="0"/>
              <a:t>European journal of epidemiology, 1-4. </a:t>
            </a:r>
          </a:p>
        </p:txBody>
      </p:sp>
      <p:sp>
        <p:nvSpPr>
          <p:cNvPr id="11" name="Rectangle 1"/>
          <p:cNvSpPr>
            <a:spLocks noChangeArrowheads="1"/>
          </p:cNvSpPr>
          <p:nvPr/>
        </p:nvSpPr>
        <p:spPr bwMode="auto">
          <a:xfrm>
            <a:off x="264365" y="1627969"/>
            <a:ext cx="862770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2400" dirty="0">
                <a:solidFill>
                  <a:srgbClr val="333333"/>
                </a:solidFill>
                <a:latin typeface="Courier New" panose="02070309020205020404" pitchFamily="49" charset="0"/>
              </a:rPr>
              <a:t>g &lt;- </a:t>
            </a:r>
            <a:r>
              <a:rPr lang="en-US" altLang="en-US" sz="2400" dirty="0" err="1">
                <a:solidFill>
                  <a:srgbClr val="333333"/>
                </a:solidFill>
                <a:latin typeface="Courier New" panose="02070309020205020404" pitchFamily="49" charset="0"/>
              </a:rPr>
              <a:t>dagitty</a:t>
            </a:r>
            <a:r>
              <a:rPr lang="en-US" altLang="en-US" sz="2400" dirty="0">
                <a:solidFill>
                  <a:srgbClr val="333333"/>
                </a:solidFill>
                <a:latin typeface="Courier New" panose="02070309020205020404" pitchFamily="49" charset="0"/>
              </a:rPr>
              <a:t>('dag {</a:t>
            </a:r>
          </a:p>
          <a:p>
            <a:r>
              <a:rPr lang="en-US" altLang="en-US" sz="2400" dirty="0">
                <a:solidFill>
                  <a:srgbClr val="333333"/>
                </a:solidFill>
                <a:latin typeface="Courier New" panose="02070309020205020404" pitchFamily="49" charset="0"/>
              </a:rPr>
              <a:t>Obesity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="0,1"]</a:t>
            </a:r>
          </a:p>
          <a:p>
            <a:r>
              <a:rPr lang="en-US" altLang="en-US" sz="2400" dirty="0">
                <a:solidFill>
                  <a:srgbClr val="333333"/>
                </a:solidFill>
                <a:latin typeface="Courier New" panose="02070309020205020404" pitchFamily="49" charset="0"/>
              </a:rPr>
              <a:t>CVD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="1,1"]</a:t>
            </a:r>
          </a:p>
          <a:p>
            <a:r>
              <a:rPr lang="en-US" altLang="en-US" sz="2400" dirty="0">
                <a:solidFill>
                  <a:srgbClr val="333333"/>
                </a:solidFill>
                <a:latin typeface="Courier New" panose="02070309020205020404" pitchFamily="49" charset="0"/>
              </a:rPr>
              <a:t>Mortality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="2,1"]</a:t>
            </a:r>
          </a:p>
          <a:p>
            <a:r>
              <a:rPr lang="en-US" altLang="en-US" sz="2400" dirty="0">
                <a:solidFill>
                  <a:srgbClr val="333333"/>
                </a:solidFill>
                <a:latin typeface="Courier New" panose="02070309020205020404" pitchFamily="49" charset="0"/>
              </a:rPr>
              <a:t>Smoking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="1,0"]</a:t>
            </a:r>
          </a:p>
          <a:p>
            <a:r>
              <a:rPr lang="en-US" altLang="en-US" sz="2400" dirty="0" err="1">
                <a:solidFill>
                  <a:srgbClr val="333333"/>
                </a:solidFill>
                <a:latin typeface="Courier New" panose="02070309020205020404" pitchFamily="49" charset="0"/>
              </a:rPr>
              <a:t>MissedConf</a:t>
            </a:r>
            <a:r>
              <a:rPr lang="en-US" altLang="en-US" sz="2400" dirty="0">
                <a:solidFill>
                  <a:srgbClr val="333333"/>
                </a:solidFill>
                <a:latin typeface="Courier New" panose="02070309020205020404" pitchFamily="49" charset="0"/>
              </a:rPr>
              <a:t> [</a:t>
            </a:r>
            <a:r>
              <a:rPr lang="en-US" altLang="en-US" sz="2400" dirty="0" err="1">
                <a:solidFill>
                  <a:srgbClr val="333333"/>
                </a:solidFill>
                <a:latin typeface="Courier New" panose="02070309020205020404" pitchFamily="49" charset="0"/>
              </a:rPr>
              <a:t>pos</a:t>
            </a:r>
            <a:r>
              <a:rPr lang="en-US" altLang="en-US" sz="2400" dirty="0">
                <a:solidFill>
                  <a:srgbClr val="333333"/>
                </a:solidFill>
                <a:latin typeface="Courier New" panose="02070309020205020404" pitchFamily="49" charset="0"/>
              </a:rPr>
              <a:t>="1.5,2"]</a:t>
            </a:r>
          </a:p>
          <a:p>
            <a:r>
              <a:rPr lang="en-US" altLang="en-US" sz="2400" dirty="0">
                <a:solidFill>
                  <a:srgbClr val="333333"/>
                </a:solidFill>
                <a:latin typeface="Courier New" panose="02070309020205020404" pitchFamily="49" charset="0"/>
              </a:rPr>
              <a:t>Obesity  -&gt; CVD  -&gt; Mortality  &lt;- </a:t>
            </a:r>
            <a:r>
              <a:rPr lang="en-US" altLang="en-US" sz="2400" dirty="0" err="1">
                <a:solidFill>
                  <a:srgbClr val="333333"/>
                </a:solidFill>
                <a:latin typeface="Courier New" panose="02070309020205020404" pitchFamily="49" charset="0"/>
              </a:rPr>
              <a:t>MissedConf</a:t>
            </a:r>
            <a:endParaRPr lang="en-US" altLang="en-US" sz="2400" dirty="0">
              <a:solidFill>
                <a:srgbClr val="333333"/>
              </a:solidFill>
              <a:latin typeface="Courier New" panose="02070309020205020404" pitchFamily="49" charset="0"/>
            </a:endParaRPr>
          </a:p>
          <a:p>
            <a:r>
              <a:rPr lang="en-US" altLang="en-US" sz="2400" dirty="0">
                <a:solidFill>
                  <a:srgbClr val="333333"/>
                </a:solidFill>
                <a:latin typeface="Courier New" panose="02070309020205020404" pitchFamily="49" charset="0"/>
              </a:rPr>
              <a:t>Obesity  &lt;- Smoking -&gt; CVD  &lt;- </a:t>
            </a:r>
            <a:r>
              <a:rPr lang="en-US" altLang="en-US" sz="2400" dirty="0" err="1">
                <a:solidFill>
                  <a:srgbClr val="333333"/>
                </a:solidFill>
                <a:latin typeface="Courier New" panose="02070309020205020404" pitchFamily="49" charset="0"/>
              </a:rPr>
              <a:t>MissedConf</a:t>
            </a:r>
            <a:endParaRPr lang="en-US" altLang="en-US" sz="2400" dirty="0">
              <a:solidFill>
                <a:srgbClr val="333333"/>
              </a:solidFill>
              <a:latin typeface="Courier New" panose="02070309020205020404" pitchFamily="49" charset="0"/>
            </a:endParaRPr>
          </a:p>
          <a:p>
            <a:r>
              <a:rPr lang="en-US" altLang="en-US" sz="2400" dirty="0">
                <a:solidFill>
                  <a:srgbClr val="333333"/>
                </a:solidFill>
                <a:latin typeface="Courier New" panose="02070309020205020404" pitchFamily="49" charset="0"/>
              </a:rPr>
              <a:t>Smoking -&gt; Mortality </a:t>
            </a:r>
          </a:p>
          <a:p>
            <a:r>
              <a:rPr lang="en-US" altLang="en-US" sz="2400" dirty="0">
                <a:solidFill>
                  <a:srgbClr val="333333"/>
                </a:solidFill>
                <a:latin typeface="Courier New" panose="02070309020205020404" pitchFamily="49" charset="0"/>
              </a:rPr>
              <a:t>Obesity-&gt; Mortality </a:t>
            </a:r>
          </a:p>
          <a:p>
            <a:r>
              <a:rPr lang="en-US" altLang="en-US" sz="2400" dirty="0">
                <a:solidFill>
                  <a:srgbClr val="333333"/>
                </a:solidFill>
                <a:latin typeface="Courier New" panose="02070309020205020404" pitchFamily="49" charset="0"/>
              </a:rPr>
              <a:t>}')</a:t>
            </a:r>
          </a:p>
          <a:p>
            <a:r>
              <a:rPr lang="en-US" altLang="en-US" sz="2400" dirty="0">
                <a:solidFill>
                  <a:srgbClr val="333333"/>
                </a:solidFill>
                <a:latin typeface="Courier New" panose="02070309020205020404" pitchFamily="49" charset="0"/>
              </a:rPr>
              <a:t>plot(g)</a:t>
            </a:r>
            <a:endParaRPr lang="en-US" altLang="en-US" sz="2400" dirty="0"/>
          </a:p>
        </p:txBody>
      </p:sp>
    </p:spTree>
    <p:extLst>
      <p:ext uri="{BB962C8B-B14F-4D97-AF65-F5344CB8AC3E}">
        <p14:creationId xmlns:p14="http://schemas.microsoft.com/office/powerpoint/2010/main" val="32110555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p:cNvPicPr>
          <p:nvPr/>
        </p:nvPicPr>
        <p:blipFill rotWithShape="1">
          <a:blip r:embed="rId3">
            <a:extLst>
              <a:ext uri="{28A0092B-C50C-407E-A947-70E740481C1C}">
                <a14:useLocalDpi xmlns:a14="http://schemas.microsoft.com/office/drawing/2010/main" val="0"/>
              </a:ext>
            </a:extLst>
          </a:blip>
          <a:srcRect t="41830" r="442" b="19003"/>
          <a:stretch/>
        </p:blipFill>
        <p:spPr bwMode="auto">
          <a:xfrm>
            <a:off x="6307493" y="884666"/>
            <a:ext cx="5635691" cy="249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a:xfrm>
            <a:off x="655594" y="146676"/>
            <a:ext cx="10961018" cy="585398"/>
          </a:xfrm>
          <a:noFill/>
          <a:ln/>
        </p:spPr>
        <p:txBody>
          <a:bodyPr>
            <a:normAutofit/>
          </a:bodyPr>
          <a:lstStyle/>
          <a:p>
            <a:r>
              <a:rPr lang="en-US" altLang="en-US" sz="3600" dirty="0" smtClean="0"/>
              <a:t>Obesity </a:t>
            </a:r>
            <a:r>
              <a:rPr lang="en-US" altLang="en-US" sz="3600" dirty="0"/>
              <a:t>paradox” </a:t>
            </a:r>
            <a:r>
              <a:rPr lang="en-US" sz="3600" b="1" dirty="0">
                <a:latin typeface="Courier New" panose="02070309020205020404" pitchFamily="49" charset="0"/>
                <a:cs typeface="Courier New" panose="02070309020205020404" pitchFamily="49" charset="0"/>
              </a:rPr>
              <a:t>Pre-data: in </a:t>
            </a:r>
            <a:r>
              <a:rPr lang="en-US" sz="3600" b="1" dirty="0" err="1" smtClean="0">
                <a:latin typeface="Courier New" panose="02070309020205020404" pitchFamily="49" charset="0"/>
                <a:cs typeface="Courier New" panose="02070309020205020404" pitchFamily="49" charset="0"/>
              </a:rPr>
              <a:t>MIIVsem</a:t>
            </a:r>
            <a:endParaRPr lang="en-US" sz="3600" b="1" dirty="0">
              <a:latin typeface="Courier New" panose="02070309020205020404" pitchFamily="49" charset="0"/>
              <a:cs typeface="Courier New" panose="02070309020205020404" pitchFamily="49" charset="0"/>
            </a:endParaRPr>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0" y="6315503"/>
            <a:ext cx="1215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sz="1200" b="1" dirty="0">
                <a:hlinkClick r:id="rId4"/>
              </a:rPr>
              <a:t>GitHub - </a:t>
            </a:r>
            <a:r>
              <a:rPr lang="en-US" sz="1200" b="1" dirty="0" err="1">
                <a:hlinkClick r:id="rId4"/>
              </a:rPr>
              <a:t>zackfisher</a:t>
            </a:r>
            <a:r>
              <a:rPr lang="en-US" sz="1200" b="1" dirty="0">
                <a:hlinkClick r:id="rId4"/>
              </a:rPr>
              <a:t>/</a:t>
            </a:r>
            <a:r>
              <a:rPr lang="en-US" sz="1200" b="1" dirty="0" err="1">
                <a:hlinkClick r:id="rId4"/>
              </a:rPr>
              <a:t>MIIVsem</a:t>
            </a:r>
            <a:endParaRPr lang="en-US" sz="1200" b="1" dirty="0">
              <a:hlinkClick r:id="rId4"/>
            </a:endParaRPr>
          </a:p>
        </p:txBody>
      </p:sp>
      <p:sp>
        <p:nvSpPr>
          <p:cNvPr id="11" name="Rectangle 1"/>
          <p:cNvSpPr>
            <a:spLocks noChangeArrowheads="1"/>
          </p:cNvSpPr>
          <p:nvPr/>
        </p:nvSpPr>
        <p:spPr bwMode="auto">
          <a:xfrm>
            <a:off x="111965" y="982031"/>
            <a:ext cx="1208003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2000" dirty="0" err="1">
                <a:solidFill>
                  <a:srgbClr val="333333"/>
                </a:solidFill>
                <a:latin typeface="Courier New" panose="02070309020205020404" pitchFamily="49" charset="0"/>
                <a:cs typeface="Courier New" panose="02070309020205020404" pitchFamily="49" charset="0"/>
              </a:rPr>
              <a:t>model.obesparadox</a:t>
            </a:r>
            <a:r>
              <a:rPr lang="en-US" altLang="en-US" sz="2000" dirty="0">
                <a:solidFill>
                  <a:srgbClr val="333333"/>
                </a:solidFill>
                <a:latin typeface="Courier New" panose="02070309020205020404" pitchFamily="49" charset="0"/>
                <a:cs typeface="Courier New" panose="02070309020205020404" pitchFamily="49" charset="0"/>
              </a:rPr>
              <a:t> &lt;- '</a:t>
            </a:r>
          </a:p>
          <a:p>
            <a:r>
              <a:rPr lang="en-US" altLang="en-US" sz="2000" dirty="0">
                <a:solidFill>
                  <a:srgbClr val="333333"/>
                </a:solidFill>
                <a:latin typeface="Courier New" panose="02070309020205020404" pitchFamily="49" charset="0"/>
                <a:cs typeface="Courier New" panose="02070309020205020404" pitchFamily="49" charset="0"/>
              </a:rPr>
              <a:t> Mortality  ~ CVD  +</a:t>
            </a:r>
            <a:r>
              <a:rPr lang="en-US" altLang="en-US" sz="2000" dirty="0" err="1">
                <a:solidFill>
                  <a:srgbClr val="333333"/>
                </a:solidFill>
                <a:latin typeface="Courier New" panose="02070309020205020404" pitchFamily="49" charset="0"/>
                <a:cs typeface="Courier New" panose="02070309020205020404" pitchFamily="49" charset="0"/>
              </a:rPr>
              <a:t>MissedConf</a:t>
            </a:r>
            <a:r>
              <a:rPr lang="en-US" altLang="en-US" sz="2000" dirty="0">
                <a:solidFill>
                  <a:srgbClr val="333333"/>
                </a:solidFill>
                <a:latin typeface="Courier New" panose="02070309020205020404" pitchFamily="49" charset="0"/>
                <a:cs typeface="Courier New" panose="02070309020205020404" pitchFamily="49" charset="0"/>
              </a:rPr>
              <a:t> + Smoking +Obesity  </a:t>
            </a:r>
          </a:p>
          <a:p>
            <a:r>
              <a:rPr lang="en-US" altLang="en-US" sz="2000" dirty="0">
                <a:solidFill>
                  <a:srgbClr val="333333"/>
                </a:solidFill>
                <a:latin typeface="Courier New" panose="02070309020205020404" pitchFamily="49" charset="0"/>
                <a:cs typeface="Courier New" panose="02070309020205020404" pitchFamily="49" charset="0"/>
              </a:rPr>
              <a:t>CVD   ~ Obesity  + </a:t>
            </a:r>
            <a:r>
              <a:rPr lang="en-US" altLang="en-US" sz="2000" dirty="0" err="1">
                <a:solidFill>
                  <a:srgbClr val="333333"/>
                </a:solidFill>
                <a:latin typeface="Courier New" panose="02070309020205020404" pitchFamily="49" charset="0"/>
                <a:cs typeface="Courier New" panose="02070309020205020404" pitchFamily="49" charset="0"/>
              </a:rPr>
              <a:t>MissedConf</a:t>
            </a:r>
            <a:r>
              <a:rPr lang="en-US" altLang="en-US" sz="2000" dirty="0">
                <a:solidFill>
                  <a:srgbClr val="333333"/>
                </a:solidFill>
                <a:latin typeface="Courier New" panose="02070309020205020404" pitchFamily="49" charset="0"/>
                <a:cs typeface="Courier New" panose="02070309020205020404" pitchFamily="49" charset="0"/>
              </a:rPr>
              <a:t> + Smoking </a:t>
            </a:r>
          </a:p>
          <a:p>
            <a:r>
              <a:rPr lang="en-US" altLang="en-US" sz="2000" dirty="0">
                <a:solidFill>
                  <a:srgbClr val="333333"/>
                </a:solidFill>
                <a:latin typeface="Courier New" panose="02070309020205020404" pitchFamily="49" charset="0"/>
                <a:cs typeface="Courier New" panose="02070309020205020404" pitchFamily="49" charset="0"/>
              </a:rPr>
              <a:t>Obesity  ~ Smoking </a:t>
            </a:r>
          </a:p>
          <a:p>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smtClean="0">
                <a:solidFill>
                  <a:srgbClr val="333333"/>
                </a:solidFill>
                <a:latin typeface="Courier New" panose="02070309020205020404" pitchFamily="49" charset="0"/>
                <a:cs typeface="Courier New" panose="02070309020205020404" pitchFamily="49" charset="0"/>
              </a:rPr>
              <a:t>‘</a:t>
            </a:r>
          </a:p>
          <a:p>
            <a:endParaRPr lang="en-US" altLang="en-US" sz="2000" dirty="0">
              <a:solidFill>
                <a:srgbClr val="333333"/>
              </a:solidFill>
              <a:latin typeface="Courier New" panose="02070309020205020404" pitchFamily="49" charset="0"/>
              <a:cs typeface="Courier New" panose="02070309020205020404" pitchFamily="49" charset="0"/>
            </a:endParaRPr>
          </a:p>
          <a:p>
            <a:endParaRPr lang="en-US" altLang="en-US" sz="2000" dirty="0">
              <a:solidFill>
                <a:srgbClr val="333333"/>
              </a:solidFill>
              <a:latin typeface="Courier New" panose="02070309020205020404" pitchFamily="49" charset="0"/>
              <a:cs typeface="Courier New" panose="02070309020205020404" pitchFamily="49" charset="0"/>
            </a:endParaRPr>
          </a:p>
          <a:p>
            <a:r>
              <a:rPr lang="en-US" altLang="en-US" sz="2000" dirty="0" err="1">
                <a:solidFill>
                  <a:srgbClr val="333333"/>
                </a:solidFill>
                <a:latin typeface="Courier New" panose="02070309020205020404" pitchFamily="49" charset="0"/>
                <a:cs typeface="Courier New" panose="02070309020205020404" pitchFamily="49" charset="0"/>
              </a:rPr>
              <a:t>miivs</a:t>
            </a:r>
            <a:r>
              <a:rPr lang="en-US" altLang="en-US" sz="2000" dirty="0">
                <a:solidFill>
                  <a:srgbClr val="333333"/>
                </a:solidFill>
                <a:latin typeface="Courier New" panose="02070309020205020404" pitchFamily="49" charset="0"/>
                <a:cs typeface="Courier New" panose="02070309020205020404" pitchFamily="49" charset="0"/>
              </a:rPr>
              <a:t>(</a:t>
            </a:r>
            <a:r>
              <a:rPr lang="en-US" altLang="en-US" sz="2000" dirty="0" err="1">
                <a:solidFill>
                  <a:srgbClr val="333333"/>
                </a:solidFill>
                <a:latin typeface="Courier New" panose="02070309020205020404" pitchFamily="49" charset="0"/>
                <a:cs typeface="Courier New" panose="02070309020205020404" pitchFamily="49" charset="0"/>
              </a:rPr>
              <a:t>model.obesparadox</a:t>
            </a:r>
            <a:r>
              <a:rPr lang="en-US" altLang="en-US" sz="2000" dirty="0" smtClean="0">
                <a:solidFill>
                  <a:srgbClr val="333333"/>
                </a:solidFill>
                <a:latin typeface="Courier New" panose="02070309020205020404" pitchFamily="49" charset="0"/>
                <a:cs typeface="Courier New" panose="02070309020205020404" pitchFamily="49" charset="0"/>
              </a:rPr>
              <a:t>)</a:t>
            </a:r>
          </a:p>
          <a:p>
            <a:r>
              <a:rPr lang="en-US" altLang="en-US" sz="2000" dirty="0">
                <a:latin typeface="Courier New" panose="02070309020205020404" pitchFamily="49" charset="0"/>
                <a:cs typeface="Courier New" panose="02070309020205020404" pitchFamily="49" charset="0"/>
              </a:rPr>
              <a:t>Model Equation Information </a:t>
            </a:r>
          </a:p>
          <a:p>
            <a:endParaRPr lang="en-US" altLang="en-US" sz="2000" dirty="0">
              <a:latin typeface="Courier New" panose="02070309020205020404" pitchFamily="49" charset="0"/>
              <a:cs typeface="Courier New" panose="02070309020205020404" pitchFamily="49" charset="0"/>
            </a:endParaRPr>
          </a:p>
          <a:p>
            <a:r>
              <a:rPr lang="en-US" altLang="en-US" sz="2000" dirty="0">
                <a:latin typeface="Courier New" panose="02070309020205020404" pitchFamily="49" charset="0"/>
                <a:cs typeface="Courier New" panose="02070309020205020404" pitchFamily="49" charset="0"/>
              </a:rPr>
              <a:t> LHS       RHS                               MIIVs                            </a:t>
            </a:r>
          </a:p>
          <a:p>
            <a:r>
              <a:rPr lang="en-US" altLang="en-US" sz="2000" dirty="0">
                <a:latin typeface="Courier New" panose="02070309020205020404" pitchFamily="49" charset="0"/>
                <a:cs typeface="Courier New" panose="02070309020205020404" pitchFamily="49" charset="0"/>
              </a:rPr>
              <a:t> Mortality </a:t>
            </a:r>
            <a:r>
              <a:rPr lang="en-US" altLang="en-US" sz="2000" dirty="0" err="1">
                <a:latin typeface="Courier New" panose="02070309020205020404" pitchFamily="49" charset="0"/>
                <a:cs typeface="Courier New" panose="02070309020205020404" pitchFamily="49" charset="0"/>
              </a:rPr>
              <a:t>MissedConf</a:t>
            </a:r>
            <a:r>
              <a:rPr lang="en-US" altLang="en-US" sz="2000" dirty="0">
                <a:latin typeface="Courier New" panose="02070309020205020404" pitchFamily="49" charset="0"/>
                <a:cs typeface="Courier New" panose="02070309020205020404" pitchFamily="49" charset="0"/>
              </a:rPr>
              <a:t>, Smoking, CVD, Obesity CVD, Obesity, </a:t>
            </a:r>
            <a:r>
              <a:rPr lang="en-US" altLang="en-US" sz="2000" dirty="0" err="1">
                <a:latin typeface="Courier New" panose="02070309020205020404" pitchFamily="49" charset="0"/>
                <a:cs typeface="Courier New" panose="02070309020205020404" pitchFamily="49" charset="0"/>
              </a:rPr>
              <a:t>MissedConf</a:t>
            </a:r>
            <a:r>
              <a:rPr lang="en-US" altLang="en-US" sz="2000" dirty="0">
                <a:latin typeface="Courier New" panose="02070309020205020404" pitchFamily="49" charset="0"/>
                <a:cs typeface="Courier New" panose="02070309020205020404" pitchFamily="49" charset="0"/>
              </a:rPr>
              <a:t>, Smoking</a:t>
            </a:r>
          </a:p>
          <a:p>
            <a:r>
              <a:rPr lang="en-US" altLang="en-US" sz="2000" dirty="0">
                <a:latin typeface="Courier New" panose="02070309020205020404" pitchFamily="49" charset="0"/>
                <a:cs typeface="Courier New" panose="02070309020205020404" pitchFamily="49" charset="0"/>
              </a:rPr>
              <a:t> CVD       </a:t>
            </a:r>
            <a:r>
              <a:rPr lang="en-US" altLang="en-US" sz="2000" dirty="0" err="1">
                <a:latin typeface="Courier New" panose="02070309020205020404" pitchFamily="49" charset="0"/>
                <a:cs typeface="Courier New" panose="02070309020205020404" pitchFamily="49" charset="0"/>
              </a:rPr>
              <a:t>MissedConf</a:t>
            </a:r>
            <a:r>
              <a:rPr lang="en-US" altLang="en-US" sz="2000" dirty="0">
                <a:latin typeface="Courier New" panose="02070309020205020404" pitchFamily="49" charset="0"/>
                <a:cs typeface="Courier New" panose="02070309020205020404" pitchFamily="49" charset="0"/>
              </a:rPr>
              <a:t>, Smoking, Obesity      </a:t>
            </a:r>
            <a:r>
              <a:rPr lang="en-US" altLang="en-US" sz="2000" dirty="0" err="1">
                <a:latin typeface="Courier New" panose="02070309020205020404" pitchFamily="49" charset="0"/>
                <a:cs typeface="Courier New" panose="02070309020205020404" pitchFamily="49" charset="0"/>
              </a:rPr>
              <a:t>Obesity</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MissedConf</a:t>
            </a:r>
            <a:r>
              <a:rPr lang="en-US" altLang="en-US" sz="2000" dirty="0">
                <a:latin typeface="Courier New" panose="02070309020205020404" pitchFamily="49" charset="0"/>
                <a:cs typeface="Courier New" panose="02070309020205020404" pitchFamily="49" charset="0"/>
              </a:rPr>
              <a:t>, Smoking     </a:t>
            </a:r>
          </a:p>
          <a:p>
            <a:r>
              <a:rPr lang="en-US" altLang="en-US" sz="2000" dirty="0">
                <a:latin typeface="Courier New" panose="02070309020205020404" pitchFamily="49" charset="0"/>
                <a:cs typeface="Courier New" panose="02070309020205020404" pitchFamily="49" charset="0"/>
              </a:rPr>
              <a:t> Obesity   Smoking                           </a:t>
            </a:r>
            <a:r>
              <a:rPr lang="en-US" altLang="en-US" sz="2000" dirty="0" err="1">
                <a:latin typeface="Courier New" panose="02070309020205020404" pitchFamily="49" charset="0"/>
                <a:cs typeface="Courier New" panose="02070309020205020404" pitchFamily="49" charset="0"/>
              </a:rPr>
              <a:t>MissedConf</a:t>
            </a:r>
            <a:r>
              <a:rPr lang="en-US" altLang="en-US" sz="2000" dirty="0">
                <a:latin typeface="Courier New" panose="02070309020205020404" pitchFamily="49" charset="0"/>
                <a:cs typeface="Courier New" panose="02070309020205020404" pitchFamily="49" charset="0"/>
              </a:rPr>
              <a:t>, Smoking </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627745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4203" y="1213644"/>
            <a:ext cx="51784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a:xfrm>
            <a:off x="655594" y="146676"/>
            <a:ext cx="10961018" cy="585398"/>
          </a:xfrm>
          <a:noFill/>
          <a:ln/>
        </p:spPr>
        <p:txBody>
          <a:bodyPr>
            <a:normAutofit/>
          </a:bodyPr>
          <a:lstStyle/>
          <a:p>
            <a:r>
              <a:rPr lang="en-US" altLang="en-US" sz="3600" dirty="0" smtClean="0"/>
              <a:t>Obesity </a:t>
            </a:r>
            <a:r>
              <a:rPr lang="en-US" altLang="en-US" sz="3600" dirty="0"/>
              <a:t>paradox” Which adjustments are </a:t>
            </a:r>
            <a:r>
              <a:rPr lang="en-US" altLang="en-US" sz="3600" dirty="0" smtClean="0"/>
              <a:t>required</a:t>
            </a:r>
            <a:endParaRPr lang="en-US" sz="3600" b="1" dirty="0">
              <a:latin typeface="Courier New" panose="02070309020205020404" pitchFamily="49" charset="0"/>
              <a:cs typeface="Courier New" panose="02070309020205020404" pitchFamily="49" charset="0"/>
            </a:endParaRPr>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
          <p:cNvSpPr>
            <a:spLocks noChangeArrowheads="1"/>
          </p:cNvSpPr>
          <p:nvPr/>
        </p:nvSpPr>
        <p:spPr bwMode="auto">
          <a:xfrm>
            <a:off x="0" y="6315503"/>
            <a:ext cx="12153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sz="1200" dirty="0"/>
              <a:t>Johannes </a:t>
            </a:r>
            <a:r>
              <a:rPr lang="en-US" altLang="en-US" sz="1200" dirty="0" err="1"/>
              <a:t>Textor</a:t>
            </a:r>
            <a:r>
              <a:rPr lang="en-US" altLang="en-US" sz="1200" dirty="0"/>
              <a:t>, Andrew Forney, and Judea Pearl (2016). Causal Inference In Statistics: A Companion for R Users</a:t>
            </a:r>
          </a:p>
          <a:p>
            <a:r>
              <a:rPr lang="en-US" altLang="en-US" sz="1200" dirty="0" err="1" smtClean="0"/>
              <a:t>Banack</a:t>
            </a:r>
            <a:r>
              <a:rPr lang="en-US" altLang="en-US" sz="1200" dirty="0"/>
              <a:t>, H. R., &amp; Kaufman, J. S. (2015). From bad to worse: collider stratification amplifies confounding bias in the “obesity paradox”. </a:t>
            </a:r>
            <a:r>
              <a:rPr lang="en-US" altLang="en-US" sz="1200" i="1" dirty="0"/>
              <a:t>European journal of epidemiology, 1-4. </a:t>
            </a:r>
          </a:p>
        </p:txBody>
      </p:sp>
      <p:sp>
        <p:nvSpPr>
          <p:cNvPr id="8" name="Rectangle 1"/>
          <p:cNvSpPr>
            <a:spLocks noChangeArrowheads="1"/>
          </p:cNvSpPr>
          <p:nvPr/>
        </p:nvSpPr>
        <p:spPr bwMode="auto">
          <a:xfrm>
            <a:off x="412750" y="2439988"/>
            <a:ext cx="4997450" cy="16621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dirty="0" err="1">
                <a:solidFill>
                  <a:srgbClr val="0000FF"/>
                </a:solidFill>
                <a:latin typeface="Lucida Console" panose="020B0609040504020204" pitchFamily="49" charset="0"/>
              </a:rPr>
              <a:t>adjustmentSets</a:t>
            </a:r>
            <a:r>
              <a:rPr lang="en-US" altLang="en-US" dirty="0">
                <a:solidFill>
                  <a:srgbClr val="0000FF"/>
                </a:solidFill>
                <a:latin typeface="Lucida Console" panose="020B0609040504020204" pitchFamily="49" charset="0"/>
              </a:rPr>
              <a:t>( g, "Obesity", "Mortality", type="all" )</a:t>
            </a:r>
          </a:p>
          <a:p>
            <a:endParaRPr lang="en-US" altLang="en-US" dirty="0">
              <a:solidFill>
                <a:srgbClr val="0000FF"/>
              </a:solidFill>
              <a:latin typeface="Lucida Console" panose="020B0609040504020204" pitchFamily="49" charset="0"/>
            </a:endParaRPr>
          </a:p>
          <a:p>
            <a:endParaRPr lang="en-US" altLang="en-US" dirty="0">
              <a:solidFill>
                <a:srgbClr val="0000FF"/>
              </a:solidFill>
              <a:latin typeface="Lucida Console" panose="020B0609040504020204" pitchFamily="49" charset="0"/>
            </a:endParaRPr>
          </a:p>
          <a:p>
            <a:r>
              <a:rPr lang="en-US" altLang="en-US" dirty="0">
                <a:solidFill>
                  <a:srgbClr val="0000FF"/>
                </a:solidFill>
                <a:latin typeface="Lucida Console" panose="020B0609040504020204" pitchFamily="49" charset="0"/>
              </a:rPr>
              <a:t> { Smoking }</a:t>
            </a:r>
          </a:p>
          <a:p>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MissedConf</a:t>
            </a:r>
            <a:r>
              <a:rPr lang="en-US" altLang="en-US" dirty="0">
                <a:solidFill>
                  <a:srgbClr val="0000FF"/>
                </a:solidFill>
                <a:latin typeface="Lucida Console" panose="020B0609040504020204" pitchFamily="49" charset="0"/>
              </a:rPr>
              <a:t>, Smoking }</a:t>
            </a:r>
            <a:endParaRPr lang="en-US" altLang="en-US" dirty="0">
              <a:solidFill>
                <a:srgbClr val="C00000"/>
              </a:solidFill>
            </a:endParaRPr>
          </a:p>
        </p:txBody>
      </p:sp>
      <p:sp>
        <p:nvSpPr>
          <p:cNvPr id="10" name="Rectangle 3"/>
          <p:cNvSpPr>
            <a:spLocks noChangeArrowheads="1"/>
          </p:cNvSpPr>
          <p:nvPr/>
        </p:nvSpPr>
        <p:spPr bwMode="auto">
          <a:xfrm>
            <a:off x="444500" y="1447800"/>
            <a:ext cx="83947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altLang="en-US" dirty="0">
                <a:solidFill>
                  <a:srgbClr val="333333"/>
                </a:solidFill>
                <a:latin typeface="Courier New" panose="02070309020205020404" pitchFamily="49" charset="0"/>
              </a:rPr>
              <a:t>“</a:t>
            </a:r>
            <a:r>
              <a:rPr lang="en-US" altLang="en-US" dirty="0"/>
              <a:t>List all of the sets of variables that satisfy the backdoor criterion to determine the causal effect of Obesity on </a:t>
            </a:r>
            <a:r>
              <a:rPr lang="en-US" altLang="en-US" i="1" dirty="0"/>
              <a:t>Mortality</a:t>
            </a:r>
            <a:r>
              <a:rPr lang="en-US" altLang="en-US" dirty="0"/>
              <a:t>.”</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is the </a:t>
            </a:r>
            <a:r>
              <a:rPr lang="en-US" altLang="en-US" dirty="0">
                <a:solidFill>
                  <a:srgbClr val="FF0000"/>
                </a:solidFill>
              </a:rPr>
              <a:t>cherry on the cake</a:t>
            </a:r>
            <a:r>
              <a:rPr lang="en-US" altLang="en-US" dirty="0"/>
              <a:t>: </a:t>
            </a:r>
          </a:p>
          <a:p>
            <a:r>
              <a:rPr lang="en-US" altLang="en-US" dirty="0"/>
              <a:t>One </a:t>
            </a:r>
            <a:r>
              <a:rPr lang="en-US" altLang="en-US" b="1" dirty="0"/>
              <a:t>HAS TO </a:t>
            </a:r>
            <a:r>
              <a:rPr lang="en-US" altLang="en-US" b="1" dirty="0" err="1"/>
              <a:t>to</a:t>
            </a:r>
            <a:r>
              <a:rPr lang="en-US" altLang="en-US" b="1" dirty="0"/>
              <a:t> measure </a:t>
            </a:r>
            <a:r>
              <a:rPr lang="en-US" altLang="en-US" dirty="0"/>
              <a:t>smoking, OR smoking and the Missed Confounder, in order to identify the causal effect of Obesity on Mortality.</a:t>
            </a:r>
          </a:p>
          <a:p>
            <a:endParaRPr lang="en-US" altLang="en-US" dirty="0"/>
          </a:p>
        </p:txBody>
      </p:sp>
    </p:spTree>
    <p:extLst>
      <p:ext uri="{BB962C8B-B14F-4D97-AF65-F5344CB8AC3E}">
        <p14:creationId xmlns:p14="http://schemas.microsoft.com/office/powerpoint/2010/main" val="70600654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61033" y="191281"/>
            <a:ext cx="10327792" cy="585398"/>
          </a:xfrm>
          <a:noFill/>
          <a:ln/>
        </p:spPr>
        <p:txBody>
          <a:bodyPr>
            <a:normAutofit/>
          </a:bodyPr>
          <a:lstStyle/>
          <a:p>
            <a:r>
              <a:rPr lang="en-US" altLang="en-US" sz="3600" dirty="0" smtClean="0"/>
              <a:t>Why bother</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453730" y="776679"/>
            <a:ext cx="1069168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u="sng" dirty="0" smtClean="0">
                <a:latin typeface="Courier New" panose="02070309020205020404" pitchFamily="49" charset="0"/>
                <a:cs typeface="Courier New" panose="02070309020205020404" pitchFamily="49" charset="0"/>
              </a:rPr>
              <a:t>Modern</a:t>
            </a:r>
          </a:p>
          <a:p>
            <a:r>
              <a:rPr lang="en-US" sz="2800" b="1" dirty="0" smtClean="0">
                <a:latin typeface="Courier New" panose="02070309020205020404" pitchFamily="49" charset="0"/>
                <a:cs typeface="Courier New" panose="02070309020205020404" pitchFamily="49" charset="0"/>
              </a:rPr>
              <a:t>1. It allows one to think in causal modeling manner</a:t>
            </a:r>
          </a:p>
          <a:p>
            <a:r>
              <a:rPr lang="en-US" sz="2800" b="1" dirty="0" smtClean="0">
                <a:latin typeface="Courier New" panose="02070309020205020404" pitchFamily="49" charset="0"/>
                <a:cs typeface="Courier New" panose="02070309020205020404" pitchFamily="49" charset="0"/>
              </a:rPr>
              <a:t>2. It is more flexible modeling: allows for fewer ‘</a:t>
            </a:r>
            <a:r>
              <a:rPr lang="en-US" sz="2800" b="1" dirty="0" err="1" smtClean="0">
                <a:latin typeface="Courier New" panose="02070309020205020404" pitchFamily="49" charset="0"/>
                <a:cs typeface="Courier New" panose="02070309020205020404" pitchFamily="49" charset="0"/>
              </a:rPr>
              <a:t>unrelaxable</a:t>
            </a:r>
            <a:r>
              <a:rPr lang="en-US" sz="2800" b="1" dirty="0" smtClean="0">
                <a:latin typeface="Courier New" panose="02070309020205020404" pitchFamily="49" charset="0"/>
                <a:cs typeface="Courier New" panose="02070309020205020404" pitchFamily="49" charset="0"/>
              </a:rPr>
              <a:t>’ assumptions, and can test assumptions along the way</a:t>
            </a:r>
          </a:p>
          <a:p>
            <a:r>
              <a:rPr lang="en-US" sz="2800" b="1" dirty="0" smtClean="0">
                <a:latin typeface="Courier New" panose="02070309020205020404" pitchFamily="49" charset="0"/>
                <a:cs typeface="Courier New" panose="02070309020205020404" pitchFamily="49" charset="0"/>
              </a:rPr>
              <a:t>3. The reality operates as different effects in different populations, e.g. health disparities: the effect in income on health differs for races/ethnic groups</a:t>
            </a:r>
          </a:p>
          <a:p>
            <a:r>
              <a:rPr lang="en-US" sz="2800" b="1" dirty="0" smtClean="0">
                <a:latin typeface="Courier New" panose="02070309020205020404" pitchFamily="49" charset="0"/>
                <a:cs typeface="Courier New" panose="02070309020205020404" pitchFamily="49" charset="0"/>
              </a:rPr>
              <a:t>4. It open the doors for formal causal inquiries: when and how can one recover causal effects with simple regressions, e.g.</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60329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74894" y="5335503"/>
            <a:ext cx="10327792" cy="585398"/>
          </a:xfrm>
          <a:noFill/>
          <a:ln/>
        </p:spPr>
        <p:txBody>
          <a:bodyPr>
            <a:normAutofit/>
          </a:bodyPr>
          <a:lstStyle/>
          <a:p>
            <a:r>
              <a:rPr lang="en-US" altLang="en-US" sz="3600" dirty="0" smtClean="0"/>
              <a:t>Next:</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461506" y="5903893"/>
            <a:ext cx="106916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ourier New" panose="02070309020205020404" pitchFamily="49" charset="0"/>
                <a:cs typeface="Courier New" panose="02070309020205020404" pitchFamily="49" charset="0"/>
              </a:rPr>
              <a:t>T</a:t>
            </a:r>
            <a:r>
              <a:rPr lang="en-US" sz="2800" b="1" dirty="0" smtClean="0">
                <a:latin typeface="Courier New" panose="02070309020205020404" pitchFamily="49" charset="0"/>
                <a:cs typeface="Courier New" panose="02070309020205020404" pitchFamily="49" charset="0"/>
              </a:rPr>
              <a:t>he science of cause and effect is ‘complete’: Elias </a:t>
            </a:r>
            <a:r>
              <a:rPr lang="en-US" sz="2800" b="1" dirty="0" err="1" smtClean="0">
                <a:latin typeface="Courier New" panose="02070309020205020404" pitchFamily="49" charset="0"/>
                <a:cs typeface="Courier New" panose="02070309020205020404" pitchFamily="49" charset="0"/>
              </a:rPr>
              <a:t>Bareinboim</a:t>
            </a:r>
            <a:r>
              <a:rPr lang="en-US" sz="2800" b="1" dirty="0" smtClean="0">
                <a:latin typeface="Courier New" panose="02070309020205020404" pitchFamily="49" charset="0"/>
                <a:cs typeface="Courier New" panose="02070309020205020404" pitchFamily="49" charset="0"/>
              </a:rPr>
              <a:t> will come to Storrs to prove it.</a:t>
            </a:r>
            <a:endParaRPr lang="en-US" sz="2800" b="1" dirty="0">
              <a:latin typeface="Courier New" panose="02070309020205020404" pitchFamily="49" charset="0"/>
              <a:cs typeface="Courier New" panose="02070309020205020404" pitchFamily="49" charset="0"/>
            </a:endParaRPr>
          </a:p>
        </p:txBody>
      </p:sp>
      <p:sp>
        <p:nvSpPr>
          <p:cNvPr id="5" name="Rectangle 2"/>
          <p:cNvSpPr txBox="1">
            <a:spLocks noChangeArrowheads="1"/>
          </p:cNvSpPr>
          <p:nvPr/>
        </p:nvSpPr>
        <p:spPr>
          <a:xfrm>
            <a:off x="274894" y="179122"/>
            <a:ext cx="10327792" cy="585398"/>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smtClean="0"/>
              <a:t>What you may have learned</a:t>
            </a:r>
            <a:endParaRPr lang="en-US" altLang="en-US" sz="3600" dirty="0"/>
          </a:p>
        </p:txBody>
      </p:sp>
      <p:sp>
        <p:nvSpPr>
          <p:cNvPr id="6" name="Rectangle 5"/>
          <p:cNvSpPr>
            <a:spLocks noChangeArrowheads="1"/>
          </p:cNvSpPr>
          <p:nvPr/>
        </p:nvSpPr>
        <p:spPr bwMode="auto">
          <a:xfrm>
            <a:off x="461506" y="896039"/>
            <a:ext cx="106916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smtClean="0">
                <a:latin typeface="Courier New" panose="02070309020205020404" pitchFamily="49" charset="0"/>
                <a:cs typeface="Courier New" panose="02070309020205020404" pitchFamily="49" charset="0"/>
              </a:rPr>
              <a:t>1. R is not that scary: nor is causal modeling</a:t>
            </a:r>
          </a:p>
          <a:p>
            <a:r>
              <a:rPr lang="en-US" sz="2800" b="1" dirty="0" smtClean="0">
                <a:latin typeface="Courier New" panose="02070309020205020404" pitchFamily="49" charset="0"/>
                <a:cs typeface="Courier New" panose="02070309020205020404" pitchFamily="49" charset="0"/>
              </a:rPr>
              <a:t>2. Causal calculus’ has been implemented and is easy to use on </a:t>
            </a:r>
            <a:r>
              <a:rPr lang="en-US" sz="2800" b="1" dirty="0" err="1" smtClean="0">
                <a:latin typeface="Courier New" panose="02070309020205020404" pitchFamily="49" charset="0"/>
                <a:cs typeface="Courier New" panose="02070309020205020404" pitchFamily="49" charset="0"/>
              </a:rPr>
              <a:t>dagitty</a:t>
            </a:r>
            <a:endParaRPr lang="en-US" sz="28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3. Several traditions have been merged in designing </a:t>
            </a:r>
            <a:r>
              <a:rPr lang="en-US" sz="2800" b="1" i="1" dirty="0" err="1" smtClean="0">
                <a:latin typeface="Courier New" panose="02070309020205020404" pitchFamily="49" charset="0"/>
                <a:cs typeface="Courier New" panose="02070309020205020404" pitchFamily="49" charset="0"/>
              </a:rPr>
              <a:t>MIIVsem</a:t>
            </a:r>
            <a:r>
              <a:rPr lang="en-US" sz="2800" b="1" dirty="0" smtClean="0">
                <a:latin typeface="Courier New" panose="02070309020205020404" pitchFamily="49" charset="0"/>
                <a:cs typeface="Courier New" panose="02070309020205020404" pitchFamily="49" charset="0"/>
              </a:rPr>
              <a:t> (economics, latent variables)</a:t>
            </a:r>
          </a:p>
          <a:p>
            <a:r>
              <a:rPr lang="en-US" sz="2800" b="1" dirty="0" smtClean="0">
                <a:latin typeface="Courier New" panose="02070309020205020404" pitchFamily="49" charset="0"/>
                <a:cs typeface="Courier New" panose="02070309020205020404" pitchFamily="49" charset="0"/>
              </a:rPr>
              <a:t>4. One can better teach/train by using graphical models: Onyx is there to help.</a:t>
            </a:r>
          </a:p>
          <a:p>
            <a:r>
              <a:rPr lang="en-US" sz="2800" b="1" dirty="0" smtClean="0">
                <a:latin typeface="Courier New" panose="02070309020205020404" pitchFamily="49" charset="0"/>
                <a:cs typeface="Courier New" panose="02070309020205020404" pitchFamily="49" charset="0"/>
              </a:rPr>
              <a:t>5. Answering ‘what if’ questions require solid causal footing: </a:t>
            </a:r>
          </a:p>
          <a:p>
            <a:r>
              <a:rPr lang="en-US" sz="2800" b="1" dirty="0" smtClean="0">
                <a:latin typeface="Courier New" panose="02070309020205020404" pitchFamily="49" charset="0"/>
                <a:cs typeface="Courier New" panose="02070309020205020404" pitchFamily="49" charset="0"/>
              </a:rPr>
              <a:t>the science of cause and effect is </a:t>
            </a:r>
            <a:r>
              <a:rPr lang="en-US" sz="2800" b="1" dirty="0" smtClean="0">
                <a:latin typeface="Courier New" panose="02070309020205020404" pitchFamily="49" charset="0"/>
                <a:cs typeface="Courier New" panose="02070309020205020404" pitchFamily="49" charset="0"/>
              </a:rPr>
              <a:t>here with us</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79757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51323" y="0"/>
            <a:ext cx="1158922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i="1" dirty="0" smtClean="0"/>
              <a:t>Who we are: </a:t>
            </a:r>
          </a:p>
          <a:p>
            <a:r>
              <a:rPr lang="en-US" sz="2400" dirty="0" smtClean="0"/>
              <a:t>-HDI: </a:t>
            </a:r>
            <a:r>
              <a:rPr lang="en-US" sz="2400" u="sng" dirty="0">
                <a:hlinkClick r:id="rId2"/>
              </a:rPr>
              <a:t>UConn Health</a:t>
            </a:r>
            <a:r>
              <a:rPr lang="en-US" sz="2400" dirty="0"/>
              <a:t> Disparities Institute </a:t>
            </a:r>
            <a:endParaRPr lang="en-US" sz="2400" dirty="0" smtClean="0"/>
          </a:p>
          <a:p>
            <a:r>
              <a:rPr lang="en-US" sz="2400" dirty="0" smtClean="0"/>
              <a:t>-</a:t>
            </a:r>
            <a:r>
              <a:rPr lang="en-US" sz="2400" dirty="0" err="1" smtClean="0"/>
              <a:t>BMoC</a:t>
            </a:r>
            <a:r>
              <a:rPr lang="en-US" sz="2400" dirty="0" smtClean="0"/>
              <a:t>: </a:t>
            </a:r>
            <a:r>
              <a:rPr lang="en-US" sz="2400" dirty="0"/>
              <a:t>CT Report Card on </a:t>
            </a:r>
            <a:r>
              <a:rPr lang="en-US" sz="2400" dirty="0" smtClean="0"/>
              <a:t>Health Equity </a:t>
            </a:r>
            <a:r>
              <a:rPr lang="en-US" sz="2400" dirty="0"/>
              <a:t>Among Boys And Men Of </a:t>
            </a:r>
            <a:r>
              <a:rPr lang="en-US" sz="2400" dirty="0" smtClean="0"/>
              <a:t>Color (</a:t>
            </a:r>
            <a:r>
              <a:rPr lang="en-US" sz="2400" dirty="0" err="1" smtClean="0"/>
              <a:t>BMoC</a:t>
            </a:r>
            <a:r>
              <a:rPr lang="en-US" sz="2400" dirty="0"/>
              <a:t>) in </a:t>
            </a:r>
            <a:r>
              <a:rPr lang="en-US" sz="2400" dirty="0" smtClean="0"/>
              <a:t>CT: </a:t>
            </a:r>
            <a:r>
              <a:rPr lang="en-US" sz="2400" dirty="0" smtClean="0">
                <a:hlinkClick r:id="rId3"/>
              </a:rPr>
              <a:t>full report </a:t>
            </a:r>
            <a:r>
              <a:rPr lang="en-US" sz="2400" dirty="0" smtClean="0"/>
              <a:t>; </a:t>
            </a:r>
            <a:r>
              <a:rPr lang="en-US" sz="2400" dirty="0" smtClean="0">
                <a:hlinkClick r:id="rId4"/>
              </a:rPr>
              <a:t>interview on WNPR </a:t>
            </a:r>
            <a:r>
              <a:rPr lang="en-US" sz="2400" dirty="0" smtClean="0"/>
              <a:t>with Dr. Wizdom Powell</a:t>
            </a:r>
          </a:p>
          <a:p>
            <a:r>
              <a:rPr lang="en-US" sz="2400" dirty="0" smtClean="0"/>
              <a:t>-Biostatistics club – UConn Health formerly CICATS, </a:t>
            </a:r>
            <a:r>
              <a:rPr lang="en-US" sz="2400" dirty="0"/>
              <a:t>now </a:t>
            </a:r>
            <a:r>
              <a:rPr lang="en-US" sz="2400" dirty="0" smtClean="0"/>
              <a:t>Connecticut Convergence </a:t>
            </a:r>
            <a:r>
              <a:rPr lang="en-US" sz="2400" dirty="0"/>
              <a:t>Institute for Translation in Regenerative Engineering</a:t>
            </a:r>
            <a:endParaRPr lang="en-US" sz="2400" dirty="0" smtClean="0"/>
          </a:p>
          <a:p>
            <a:endParaRPr lang="en-US" sz="2400" dirty="0" smtClean="0"/>
          </a:p>
          <a:p>
            <a:endParaRPr lang="en-US" sz="2400" dirty="0"/>
          </a:p>
        </p:txBody>
      </p:sp>
      <p:pic>
        <p:nvPicPr>
          <p:cNvPr id="2" name="Picture 1"/>
          <p:cNvPicPr>
            <a:picLocks noChangeAspect="1"/>
          </p:cNvPicPr>
          <p:nvPr/>
        </p:nvPicPr>
        <p:blipFill>
          <a:blip r:embed="rId5"/>
          <a:stretch>
            <a:fillRect/>
          </a:stretch>
        </p:blipFill>
        <p:spPr>
          <a:xfrm>
            <a:off x="3741576" y="2552061"/>
            <a:ext cx="8450424" cy="4305939"/>
          </a:xfrm>
          <a:prstGeom prst="rect">
            <a:avLst/>
          </a:prstGeom>
        </p:spPr>
      </p:pic>
    </p:spTree>
    <p:extLst>
      <p:ext uri="{BB962C8B-B14F-4D97-AF65-F5344CB8AC3E}">
        <p14:creationId xmlns:p14="http://schemas.microsoft.com/office/powerpoint/2010/main" val="65521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p:cNvSpPr/>
          <p:nvPr/>
        </p:nvSpPr>
        <p:spPr>
          <a:xfrm rot="10800000">
            <a:off x="439249" y="1091264"/>
            <a:ext cx="9899459" cy="4525765"/>
          </a:xfrm>
          <a:prstGeom prst="triangle">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p:cNvSpPr>
            <a:spLocks noGrp="1"/>
          </p:cNvSpPr>
          <p:nvPr>
            <p:ph type="title"/>
          </p:nvPr>
        </p:nvSpPr>
        <p:spPr>
          <a:xfrm>
            <a:off x="439249" y="117242"/>
            <a:ext cx="11035968" cy="851073"/>
          </a:xfrm>
        </p:spPr>
        <p:txBody>
          <a:bodyPr>
            <a:normAutofit/>
          </a:bodyPr>
          <a:lstStyle/>
          <a:p>
            <a:r>
              <a:rPr lang="en-US" altLang="en-US" sz="4000" dirty="0" smtClean="0">
                <a:latin typeface="+mn-lt"/>
              </a:rPr>
              <a:t>Statistical </a:t>
            </a:r>
            <a:r>
              <a:rPr lang="en-US" altLang="en-US" sz="4000" dirty="0">
                <a:latin typeface="+mn-lt"/>
              </a:rPr>
              <a:t>and </a:t>
            </a:r>
            <a:r>
              <a:rPr lang="en-US" altLang="en-US" sz="4000" dirty="0" smtClean="0">
                <a:latin typeface="+mn-lt"/>
              </a:rPr>
              <a:t>software </a:t>
            </a:r>
            <a:r>
              <a:rPr lang="en-US" altLang="en-US" sz="4000" dirty="0">
                <a:latin typeface="+mn-lt"/>
              </a:rPr>
              <a:t>traditions </a:t>
            </a:r>
            <a:r>
              <a:rPr lang="en-US" altLang="en-US" sz="4000" dirty="0" smtClean="0">
                <a:latin typeface="+mn-lt"/>
              </a:rPr>
              <a:t>- simplified</a:t>
            </a:r>
            <a:endParaRPr lang="en-US" altLang="en-US" sz="4000" dirty="0">
              <a:latin typeface="+mn-lt"/>
            </a:endParaRPr>
          </a:p>
        </p:txBody>
      </p:sp>
      <p:sp>
        <p:nvSpPr>
          <p:cNvPr id="9" name="Rectangle 9"/>
          <p:cNvSpPr>
            <a:spLocks noChangeArrowheads="1"/>
          </p:cNvSpPr>
          <p:nvPr/>
        </p:nvSpPr>
        <p:spPr bwMode="auto">
          <a:xfrm>
            <a:off x="3783213" y="525704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1"/>
          <p:cNvSpPr>
            <a:spLocks noChangeArrowheads="1"/>
          </p:cNvSpPr>
          <p:nvPr/>
        </p:nvSpPr>
        <p:spPr bwMode="auto">
          <a:xfrm>
            <a:off x="46979" y="6516092"/>
            <a:ext cx="8648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Times New Roman" panose="02020603050405020304" pitchFamily="18" charset="0"/>
              </a:defRPr>
            </a:lvl1pPr>
            <a:lvl2pPr marL="742950" indent="-285750">
              <a:defRPr>
                <a:solidFill>
                  <a:schemeClr val="tx1"/>
                </a:solidFill>
                <a:latin typeface="Arial" panose="020B0604020202020204" pitchFamily="34" charset="0"/>
                <a:cs typeface="Times New Roman" panose="02020603050405020304" pitchFamily="18" charset="0"/>
              </a:defRPr>
            </a:lvl2pPr>
            <a:lvl3pPr marL="1143000" indent="-228600">
              <a:defRPr>
                <a:solidFill>
                  <a:schemeClr val="tx1"/>
                </a:solidFill>
                <a:latin typeface="Arial" panose="020B0604020202020204" pitchFamily="34" charset="0"/>
                <a:cs typeface="Times New Roman" panose="02020603050405020304" pitchFamily="18" charset="0"/>
              </a:defRPr>
            </a:lvl3pPr>
            <a:lvl4pPr marL="1600200" indent="-228600">
              <a:defRPr>
                <a:solidFill>
                  <a:schemeClr val="tx1"/>
                </a:solidFill>
                <a:latin typeface="Arial" panose="020B0604020202020204" pitchFamily="34" charset="0"/>
                <a:cs typeface="Times New Roman" panose="02020603050405020304" pitchFamily="18" charset="0"/>
              </a:defRPr>
            </a:lvl4pPr>
            <a:lvl5pPr marL="2057400" indent="-22860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r>
              <a:rPr lang="en-US" sz="1200" dirty="0" smtClean="0"/>
              <a:t>Some use combinations of code, or many at once.  </a:t>
            </a:r>
            <a:endParaRPr lang="en-US" altLang="en-US" sz="1200" i="1" dirty="0"/>
          </a:p>
        </p:txBody>
      </p:sp>
      <p:sp>
        <p:nvSpPr>
          <p:cNvPr id="32" name="Rectangle 89"/>
          <p:cNvSpPr>
            <a:spLocks noChangeArrowheads="1"/>
          </p:cNvSpPr>
          <p:nvPr/>
        </p:nvSpPr>
        <p:spPr bwMode="auto">
          <a:xfrm>
            <a:off x="9738996" y="4636260"/>
            <a:ext cx="1858222" cy="511153"/>
          </a:xfrm>
          <a:prstGeom prst="ellipse">
            <a:avLst/>
          </a:prstGeom>
          <a:solidFill>
            <a:schemeClr val="bg1"/>
          </a:solidFill>
          <a:ln w="9525" algn="ctr">
            <a:noFill/>
            <a:miter lim="800000"/>
            <a:headEnd/>
            <a:tailEnd/>
          </a:ln>
        </p:spPr>
        <p:txBody>
          <a:bodyPr wrap="none" lIns="0" tIns="0" rIns="0" bIns="0" anchor="ctr" anchorCtr="0">
            <a:noAutofit/>
          </a:bodyPr>
          <a:lstStyle/>
          <a:p>
            <a:pPr algn="ctr"/>
            <a:r>
              <a:rPr lang="en-US" sz="3200" i="1" dirty="0" smtClean="0">
                <a:latin typeface="Agency FB" panose="020B0503020202020204" pitchFamily="34" charset="0"/>
                <a:cs typeface="Times New Roman" panose="02020603050405020304" pitchFamily="18" charset="0"/>
              </a:rPr>
              <a:t>Cross-cutting</a:t>
            </a:r>
            <a:endParaRPr lang="en-US" sz="3200" i="1" baseline="-25000" dirty="0">
              <a:latin typeface="Agency FB" panose="020B0503020202020204" pitchFamily="34" charset="0"/>
              <a:cs typeface="Times New Roman" pitchFamily="18" charset="0"/>
            </a:endParaRPr>
          </a:p>
        </p:txBody>
      </p:sp>
      <p:sp>
        <p:nvSpPr>
          <p:cNvPr id="36" name="Rectangle 89"/>
          <p:cNvSpPr>
            <a:spLocks noChangeArrowheads="1"/>
          </p:cNvSpPr>
          <p:nvPr/>
        </p:nvSpPr>
        <p:spPr bwMode="auto">
          <a:xfrm>
            <a:off x="10148836" y="1224129"/>
            <a:ext cx="1668350" cy="1271732"/>
          </a:xfrm>
          <a:prstGeom prst="ellipse">
            <a:avLst/>
          </a:prstGeom>
          <a:solidFill>
            <a:schemeClr val="bg1"/>
          </a:solidFill>
          <a:ln w="9525" algn="ctr">
            <a:noFill/>
            <a:miter lim="800000"/>
            <a:headEnd/>
            <a:tailEnd/>
          </a:ln>
        </p:spPr>
        <p:txBody>
          <a:bodyPr wrap="none" lIns="0" tIns="0" rIns="0" bIns="0" anchor="ctr" anchorCtr="0">
            <a:noAutofit/>
          </a:bodyPr>
          <a:lstStyle/>
          <a:p>
            <a:pPr algn="ctr"/>
            <a:r>
              <a:rPr lang="en-US" sz="3200" i="1" dirty="0" smtClean="0">
                <a:latin typeface="Agency FB" panose="020B0503020202020204" pitchFamily="34" charset="0"/>
                <a:cs typeface="Times New Roman" panose="02020603050405020304" pitchFamily="18" charset="0"/>
              </a:rPr>
              <a:t>Scientific</a:t>
            </a:r>
          </a:p>
          <a:p>
            <a:pPr algn="ctr"/>
            <a:r>
              <a:rPr lang="en-US" sz="3200" i="1" dirty="0" smtClean="0">
                <a:latin typeface="Agency FB" panose="020B0503020202020204" pitchFamily="34" charset="0"/>
                <a:cs typeface="Times New Roman" panose="02020603050405020304" pitchFamily="18" charset="0"/>
              </a:rPr>
              <a:t>Domain</a:t>
            </a:r>
            <a:endParaRPr lang="en-US" sz="3200" i="1" dirty="0">
              <a:latin typeface="Agency FB" panose="020B0503020202020204" pitchFamily="34" charset="0"/>
              <a:cs typeface="Times New Roman" pitchFamily="18" charset="0"/>
            </a:endParaRPr>
          </a:p>
        </p:txBody>
      </p:sp>
      <p:cxnSp>
        <p:nvCxnSpPr>
          <p:cNvPr id="40" name="Straight Connector 39"/>
          <p:cNvCxnSpPr/>
          <p:nvPr/>
        </p:nvCxnSpPr>
        <p:spPr>
          <a:xfrm flipV="1">
            <a:off x="1131927" y="3852668"/>
            <a:ext cx="10460429" cy="25835"/>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131927" y="2502480"/>
            <a:ext cx="10460429" cy="58959"/>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3" name="Rectangle 89"/>
          <p:cNvSpPr>
            <a:spLocks noChangeArrowheads="1"/>
          </p:cNvSpPr>
          <p:nvPr/>
        </p:nvSpPr>
        <p:spPr bwMode="auto">
          <a:xfrm>
            <a:off x="10516859" y="2936698"/>
            <a:ext cx="1075497" cy="533805"/>
          </a:xfrm>
          <a:prstGeom prst="ellipse">
            <a:avLst/>
          </a:prstGeom>
          <a:solidFill>
            <a:schemeClr val="bg1"/>
          </a:solidFill>
          <a:ln w="9525" algn="ctr">
            <a:noFill/>
            <a:miter lim="800000"/>
            <a:headEnd/>
            <a:tailEnd/>
          </a:ln>
        </p:spPr>
        <p:txBody>
          <a:bodyPr wrap="none" lIns="0" tIns="0" rIns="0" bIns="0" anchor="ctr" anchorCtr="0">
            <a:noAutofit/>
          </a:bodyPr>
          <a:lstStyle/>
          <a:p>
            <a:pPr algn="ctr"/>
            <a:r>
              <a:rPr lang="en-US" sz="2400" i="1" dirty="0" smtClean="0">
                <a:latin typeface="Agency FB" panose="020B0503020202020204" pitchFamily="34" charset="0"/>
                <a:cs typeface="Times New Roman" panose="02020603050405020304" pitchFamily="18" charset="0"/>
              </a:rPr>
              <a:t>Software</a:t>
            </a:r>
            <a:endParaRPr lang="en-US" sz="2400" i="1" baseline="30000" dirty="0">
              <a:latin typeface="Agency FB" panose="020B0503020202020204" pitchFamily="34" charset="0"/>
              <a:cs typeface="Times New Roman" pitchFamily="18" charset="0"/>
            </a:endParaRPr>
          </a:p>
        </p:txBody>
      </p:sp>
      <p:cxnSp>
        <p:nvCxnSpPr>
          <p:cNvPr id="131" name="AutoShape 48"/>
          <p:cNvCxnSpPr>
            <a:cxnSpLocks noChangeShapeType="1"/>
            <a:stCxn id="104" idx="2"/>
            <a:endCxn id="29" idx="1"/>
          </p:cNvCxnSpPr>
          <p:nvPr/>
        </p:nvCxnSpPr>
        <p:spPr bwMode="auto">
          <a:xfrm>
            <a:off x="2258258" y="2351774"/>
            <a:ext cx="999089" cy="604839"/>
          </a:xfrm>
          <a:prstGeom prst="straightConnector1">
            <a:avLst/>
          </a:prstGeom>
          <a:noFill/>
          <a:ln w="38100" cmpd="dbl">
            <a:solidFill>
              <a:srgbClr val="0070C0"/>
            </a:solidFill>
            <a:round/>
            <a:headEnd/>
            <a:tailEnd type="stealth" w="lg" len="lg"/>
          </a:ln>
        </p:spPr>
      </p:cxnSp>
      <p:cxnSp>
        <p:nvCxnSpPr>
          <p:cNvPr id="63" name="AutoShape 48"/>
          <p:cNvCxnSpPr>
            <a:cxnSpLocks noChangeShapeType="1"/>
            <a:stCxn id="62" idx="2"/>
            <a:endCxn id="61" idx="1"/>
          </p:cNvCxnSpPr>
          <p:nvPr/>
        </p:nvCxnSpPr>
        <p:spPr bwMode="auto">
          <a:xfrm>
            <a:off x="4458439" y="2343028"/>
            <a:ext cx="392440" cy="1830353"/>
          </a:xfrm>
          <a:prstGeom prst="straightConnector1">
            <a:avLst/>
          </a:prstGeom>
          <a:noFill/>
          <a:ln w="38100" cmpd="dbl">
            <a:solidFill>
              <a:srgbClr val="0070C0"/>
            </a:solidFill>
            <a:round/>
            <a:headEnd/>
            <a:tailEnd type="stealth" w="lg" len="lg"/>
          </a:ln>
        </p:spPr>
      </p:cxnSp>
      <p:cxnSp>
        <p:nvCxnSpPr>
          <p:cNvPr id="66" name="AutoShape 48"/>
          <p:cNvCxnSpPr>
            <a:cxnSpLocks noChangeShapeType="1"/>
            <a:stCxn id="65" idx="2"/>
            <a:endCxn id="64" idx="7"/>
          </p:cNvCxnSpPr>
          <p:nvPr/>
        </p:nvCxnSpPr>
        <p:spPr bwMode="auto">
          <a:xfrm flipH="1">
            <a:off x="6046457" y="2344416"/>
            <a:ext cx="621072" cy="624719"/>
          </a:xfrm>
          <a:prstGeom prst="straightConnector1">
            <a:avLst/>
          </a:prstGeom>
          <a:noFill/>
          <a:ln w="38100" cmpd="dbl">
            <a:solidFill>
              <a:srgbClr val="0070C0"/>
            </a:solidFill>
            <a:round/>
            <a:headEnd/>
            <a:tailEnd type="stealth" w="lg" len="lg"/>
          </a:ln>
        </p:spPr>
      </p:cxnSp>
      <p:cxnSp>
        <p:nvCxnSpPr>
          <p:cNvPr id="69" name="AutoShape 48"/>
          <p:cNvCxnSpPr>
            <a:cxnSpLocks noChangeShapeType="1"/>
            <a:endCxn id="67" idx="7"/>
          </p:cNvCxnSpPr>
          <p:nvPr/>
        </p:nvCxnSpPr>
        <p:spPr bwMode="auto">
          <a:xfrm flipH="1">
            <a:off x="7702771" y="2368716"/>
            <a:ext cx="629415" cy="613198"/>
          </a:xfrm>
          <a:prstGeom prst="straightConnector1">
            <a:avLst/>
          </a:prstGeom>
          <a:noFill/>
          <a:ln w="38100" cmpd="dbl">
            <a:solidFill>
              <a:srgbClr val="0070C0"/>
            </a:solidFill>
            <a:round/>
            <a:headEnd/>
            <a:tailEnd type="stealth" w="lg" len="lg"/>
          </a:ln>
        </p:spPr>
      </p:cxnSp>
      <p:sp>
        <p:nvSpPr>
          <p:cNvPr id="29" name="Oval 28"/>
          <p:cNvSpPr>
            <a:spLocks noChangeArrowheads="1"/>
          </p:cNvSpPr>
          <p:nvPr/>
        </p:nvSpPr>
        <p:spPr bwMode="auto">
          <a:xfrm>
            <a:off x="3080447" y="2858064"/>
            <a:ext cx="1207952" cy="672934"/>
          </a:xfrm>
          <a:prstGeom prst="ellipse">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SAS</a:t>
            </a:r>
            <a:endParaRPr lang="en-US" sz="2600" baseline="-25000" dirty="0">
              <a:latin typeface="Times New Roman" pitchFamily="18" charset="0"/>
              <a:cs typeface="Times New Roman" pitchFamily="18" charset="0"/>
            </a:endParaRPr>
          </a:p>
        </p:txBody>
      </p:sp>
      <p:sp>
        <p:nvSpPr>
          <p:cNvPr id="67" name="Oval 66"/>
          <p:cNvSpPr>
            <a:spLocks noChangeArrowheads="1"/>
          </p:cNvSpPr>
          <p:nvPr/>
        </p:nvSpPr>
        <p:spPr bwMode="auto">
          <a:xfrm>
            <a:off x="6577398" y="2879241"/>
            <a:ext cx="1318457" cy="701093"/>
          </a:xfrm>
          <a:prstGeom prst="ellipse">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Minitab</a:t>
            </a:r>
          </a:p>
        </p:txBody>
      </p:sp>
      <p:sp>
        <p:nvSpPr>
          <p:cNvPr id="74" name="Oval 73"/>
          <p:cNvSpPr>
            <a:spLocks noChangeArrowheads="1"/>
          </p:cNvSpPr>
          <p:nvPr/>
        </p:nvSpPr>
        <p:spPr bwMode="auto">
          <a:xfrm>
            <a:off x="2484387" y="4062333"/>
            <a:ext cx="1207952" cy="672934"/>
          </a:xfrm>
          <a:prstGeom prst="ellipse">
            <a:avLst/>
          </a:prstGeom>
          <a:solidFill>
            <a:schemeClr val="bg1"/>
          </a:solidFill>
          <a:ln w="38100" cmpd="dbl">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R</a:t>
            </a:r>
            <a:endParaRPr lang="en-US" sz="2600" baseline="-25000" dirty="0">
              <a:latin typeface="Times New Roman" pitchFamily="18" charset="0"/>
              <a:cs typeface="Times New Roman" pitchFamily="18" charset="0"/>
            </a:endParaRPr>
          </a:p>
        </p:txBody>
      </p:sp>
      <p:sp>
        <p:nvSpPr>
          <p:cNvPr id="76" name="Oval 75"/>
          <p:cNvSpPr>
            <a:spLocks noChangeArrowheads="1"/>
          </p:cNvSpPr>
          <p:nvPr/>
        </p:nvSpPr>
        <p:spPr bwMode="auto">
          <a:xfrm>
            <a:off x="6945428" y="4132599"/>
            <a:ext cx="1207952" cy="672934"/>
          </a:xfrm>
          <a:prstGeom prst="ellipse">
            <a:avLst/>
          </a:prstGeom>
          <a:solidFill>
            <a:schemeClr val="bg1"/>
          </a:solidFill>
          <a:ln w="38100" cmpd="dbl">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err="1" smtClean="0">
                <a:latin typeface="Times New Roman" pitchFamily="18" charset="0"/>
                <a:cs typeface="Times New Roman" pitchFamily="18" charset="0"/>
              </a:rPr>
              <a:t>Mplus</a:t>
            </a:r>
            <a:endParaRPr lang="en-US" sz="2600" baseline="-25000" dirty="0">
              <a:latin typeface="Times New Roman" pitchFamily="18" charset="0"/>
              <a:cs typeface="Times New Roman" pitchFamily="18" charset="0"/>
            </a:endParaRPr>
          </a:p>
        </p:txBody>
      </p:sp>
      <p:sp>
        <p:nvSpPr>
          <p:cNvPr id="61" name="Oval 60"/>
          <p:cNvSpPr>
            <a:spLocks noChangeArrowheads="1"/>
          </p:cNvSpPr>
          <p:nvPr/>
        </p:nvSpPr>
        <p:spPr bwMode="auto">
          <a:xfrm>
            <a:off x="4673979" y="4074832"/>
            <a:ext cx="1207952" cy="672934"/>
          </a:xfrm>
          <a:prstGeom prst="ellipse">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Stata</a:t>
            </a:r>
            <a:endParaRPr lang="en-US" sz="2600" baseline="-25000" dirty="0">
              <a:latin typeface="Times New Roman" pitchFamily="18" charset="0"/>
              <a:cs typeface="Times New Roman" pitchFamily="18" charset="0"/>
            </a:endParaRPr>
          </a:p>
        </p:txBody>
      </p:sp>
      <p:sp>
        <p:nvSpPr>
          <p:cNvPr id="62" name="Rounded Rectangle 61"/>
          <p:cNvSpPr>
            <a:spLocks noChangeArrowheads="1"/>
          </p:cNvSpPr>
          <p:nvPr/>
        </p:nvSpPr>
        <p:spPr bwMode="auto">
          <a:xfrm>
            <a:off x="3486199" y="1487036"/>
            <a:ext cx="1944479" cy="855992"/>
          </a:xfrm>
          <a:prstGeom prst="roundRect">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Economics</a:t>
            </a:r>
            <a:endParaRPr lang="en-US" sz="2600" baseline="-25000" dirty="0">
              <a:latin typeface="Times New Roman" pitchFamily="18" charset="0"/>
              <a:cs typeface="Times New Roman" pitchFamily="18" charset="0"/>
            </a:endParaRPr>
          </a:p>
        </p:txBody>
      </p:sp>
      <p:sp>
        <p:nvSpPr>
          <p:cNvPr id="64" name="Oval 63"/>
          <p:cNvSpPr>
            <a:spLocks noChangeArrowheads="1"/>
          </p:cNvSpPr>
          <p:nvPr/>
        </p:nvSpPr>
        <p:spPr bwMode="auto">
          <a:xfrm>
            <a:off x="5015405" y="2870586"/>
            <a:ext cx="1207952" cy="672934"/>
          </a:xfrm>
          <a:prstGeom prst="ellipse">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SPSS</a:t>
            </a:r>
            <a:endParaRPr lang="en-US" sz="2600" baseline="-25000" dirty="0">
              <a:latin typeface="Times New Roman" pitchFamily="18" charset="0"/>
              <a:cs typeface="Times New Roman" pitchFamily="18" charset="0"/>
            </a:endParaRPr>
          </a:p>
        </p:txBody>
      </p:sp>
      <p:sp>
        <p:nvSpPr>
          <p:cNvPr id="65" name="Rounded Rectangle 64"/>
          <p:cNvSpPr>
            <a:spLocks noChangeArrowheads="1"/>
          </p:cNvSpPr>
          <p:nvPr/>
        </p:nvSpPr>
        <p:spPr bwMode="auto">
          <a:xfrm>
            <a:off x="5695289" y="1488424"/>
            <a:ext cx="1944479" cy="855992"/>
          </a:xfrm>
          <a:prstGeom prst="roundRect">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Social </a:t>
            </a:r>
          </a:p>
          <a:p>
            <a:pPr algn="ctr" fontAlgn="auto">
              <a:spcBef>
                <a:spcPts val="0"/>
              </a:spcBef>
              <a:spcAft>
                <a:spcPts val="0"/>
              </a:spcAft>
              <a:defRPr/>
            </a:pPr>
            <a:r>
              <a:rPr lang="en-US" sz="2600" dirty="0" smtClean="0">
                <a:latin typeface="Times New Roman" pitchFamily="18" charset="0"/>
                <a:cs typeface="Times New Roman" pitchFamily="18" charset="0"/>
              </a:rPr>
              <a:t>Sciences</a:t>
            </a:r>
            <a:endParaRPr lang="en-US" sz="2600" baseline="-25000" dirty="0">
              <a:latin typeface="Times New Roman" pitchFamily="18" charset="0"/>
              <a:cs typeface="Times New Roman" pitchFamily="18" charset="0"/>
            </a:endParaRPr>
          </a:p>
        </p:txBody>
      </p:sp>
      <p:sp>
        <p:nvSpPr>
          <p:cNvPr id="104" name="Rounded Rectangle 103"/>
          <p:cNvSpPr>
            <a:spLocks noChangeArrowheads="1"/>
          </p:cNvSpPr>
          <p:nvPr/>
        </p:nvSpPr>
        <p:spPr bwMode="auto">
          <a:xfrm>
            <a:off x="1243289" y="1495782"/>
            <a:ext cx="2029938" cy="855992"/>
          </a:xfrm>
          <a:prstGeom prst="roundRect">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Epidemiology/</a:t>
            </a:r>
          </a:p>
          <a:p>
            <a:pPr algn="ctr" fontAlgn="auto">
              <a:spcBef>
                <a:spcPts val="0"/>
              </a:spcBef>
              <a:spcAft>
                <a:spcPts val="0"/>
              </a:spcAft>
              <a:defRPr/>
            </a:pPr>
            <a:r>
              <a:rPr lang="en-US" sz="2600" dirty="0" smtClean="0">
                <a:latin typeface="Times New Roman" pitchFamily="18" charset="0"/>
                <a:cs typeface="Times New Roman" pitchFamily="18" charset="0"/>
              </a:rPr>
              <a:t>Biostatistics</a:t>
            </a:r>
            <a:endParaRPr lang="en-US" sz="2600" baseline="-25000" dirty="0">
              <a:latin typeface="Times New Roman" pitchFamily="18" charset="0"/>
              <a:cs typeface="Times New Roman" pitchFamily="18" charset="0"/>
            </a:endParaRPr>
          </a:p>
        </p:txBody>
      </p:sp>
      <p:sp>
        <p:nvSpPr>
          <p:cNvPr id="26" name="Oval 25"/>
          <p:cNvSpPr>
            <a:spLocks noChangeArrowheads="1"/>
          </p:cNvSpPr>
          <p:nvPr/>
        </p:nvSpPr>
        <p:spPr bwMode="auto">
          <a:xfrm>
            <a:off x="4228787" y="4931621"/>
            <a:ext cx="2180191" cy="681911"/>
          </a:xfrm>
          <a:prstGeom prst="ellipse">
            <a:avLst/>
          </a:prstGeom>
          <a:solidFill>
            <a:schemeClr val="bg1"/>
          </a:solidFill>
          <a:ln w="38100" cmpd="dbl">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Excel/Sheets</a:t>
            </a:r>
            <a:endParaRPr lang="en-US" sz="2600" baseline="-25000" dirty="0">
              <a:latin typeface="Times New Roman" pitchFamily="18" charset="0"/>
              <a:cs typeface="Times New Roman" pitchFamily="18" charset="0"/>
            </a:endParaRPr>
          </a:p>
        </p:txBody>
      </p:sp>
      <p:sp>
        <p:nvSpPr>
          <p:cNvPr id="68" name="Rounded Rectangle 67"/>
          <p:cNvSpPr>
            <a:spLocks noChangeArrowheads="1"/>
          </p:cNvSpPr>
          <p:nvPr/>
        </p:nvSpPr>
        <p:spPr bwMode="auto">
          <a:xfrm>
            <a:off x="7987678" y="1487036"/>
            <a:ext cx="1944479" cy="855992"/>
          </a:xfrm>
          <a:prstGeom prst="roundRect">
            <a:avLst/>
          </a:prstGeom>
          <a:solidFill>
            <a:schemeClr val="bg1"/>
          </a:solidFill>
          <a:ln w="38100">
            <a:solidFill>
              <a:schemeClr val="tx1">
                <a:lumMod val="90000"/>
                <a:lumOff val="10000"/>
              </a:schemeClr>
            </a:solidFill>
            <a:round/>
            <a:headEnd/>
            <a:tailEnd/>
          </a:ln>
        </p:spPr>
        <p:txBody>
          <a:bodyPr wrap="none" lIns="0" tIns="0" rIns="0" bIns="0" anchor="ctr"/>
          <a:lstStyle/>
          <a:p>
            <a:pPr algn="ctr" fontAlgn="auto">
              <a:spcBef>
                <a:spcPts val="0"/>
              </a:spcBef>
              <a:spcAft>
                <a:spcPts val="0"/>
              </a:spcAft>
              <a:defRPr/>
            </a:pPr>
            <a:r>
              <a:rPr lang="en-US" sz="2600" dirty="0" smtClean="0">
                <a:latin typeface="Times New Roman" pitchFamily="18" charset="0"/>
                <a:cs typeface="Times New Roman" pitchFamily="18" charset="0"/>
              </a:rPr>
              <a:t>Statistics/</a:t>
            </a:r>
          </a:p>
          <a:p>
            <a:pPr algn="ctr" fontAlgn="auto">
              <a:spcBef>
                <a:spcPts val="0"/>
              </a:spcBef>
              <a:spcAft>
                <a:spcPts val="0"/>
              </a:spcAft>
              <a:defRPr/>
            </a:pPr>
            <a:r>
              <a:rPr lang="en-US" sz="2600" dirty="0" smtClean="0">
                <a:latin typeface="Times New Roman" pitchFamily="18" charset="0"/>
                <a:cs typeface="Times New Roman" pitchFamily="18" charset="0"/>
              </a:rPr>
              <a:t>Mathematics</a:t>
            </a:r>
            <a:endParaRPr lang="en-US" sz="26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0730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1"/>
          </p:nvPr>
        </p:nvSpPr>
        <p:spPr>
          <a:xfrm>
            <a:off x="0" y="645880"/>
            <a:ext cx="12029058" cy="1077012"/>
          </a:xfrm>
          <a:noFill/>
          <a:ln/>
        </p:spPr>
        <p:txBody>
          <a:bodyPr>
            <a:normAutofit fontScale="92500" lnSpcReduction="10000"/>
          </a:bodyPr>
          <a:lstStyle/>
          <a:p>
            <a:pPr marL="0" indent="0">
              <a:buNone/>
            </a:pPr>
            <a:r>
              <a:rPr lang="en-US" altLang="en-US" dirty="0" smtClean="0"/>
              <a:t>We add </a:t>
            </a:r>
            <a:r>
              <a:rPr lang="el-GR" dirty="0">
                <a:solidFill>
                  <a:srgbClr val="000000"/>
                </a:solidFill>
                <a:latin typeface="Cambria Math" panose="02040503050406030204" pitchFamily="18" charset="0"/>
                <a:ea typeface="Cambria Math" panose="02040503050406030204" pitchFamily="18" charset="0"/>
              </a:rPr>
              <a:t>σ</a:t>
            </a:r>
            <a:r>
              <a:rPr lang="en-US" altLang="en-US" dirty="0" smtClean="0"/>
              <a:t>‘s, and run the ‘tracing’ tool along directed and bidirectional paths (except common effects along the way; and we can ‘go back in time) + grab the </a:t>
            </a:r>
            <a:r>
              <a:rPr lang="en-US" altLang="en-US" dirty="0" err="1" smtClean="0"/>
              <a:t>cov</a:t>
            </a:r>
            <a:r>
              <a:rPr lang="en-US" altLang="en-US" dirty="0" smtClean="0"/>
              <a:t>/</a:t>
            </a:r>
            <a:r>
              <a:rPr lang="en-US" altLang="en-US" dirty="0" err="1" smtClean="0"/>
              <a:t>ariance</a:t>
            </a:r>
            <a:r>
              <a:rPr lang="en-US" altLang="en-US" dirty="0" smtClean="0"/>
              <a:t> of the variable at the ‘root’ on the pathway.</a:t>
            </a:r>
            <a:endParaRPr lang="en-US" altLang="en-US" dirty="0"/>
          </a:p>
        </p:txBody>
      </p:sp>
      <p:sp>
        <p:nvSpPr>
          <p:cNvPr id="9218" name="Rectangle 2"/>
          <p:cNvSpPr>
            <a:spLocks noGrp="1" noChangeArrowheads="1"/>
          </p:cNvSpPr>
          <p:nvPr>
            <p:ph type="title"/>
          </p:nvPr>
        </p:nvSpPr>
        <p:spPr>
          <a:xfrm>
            <a:off x="1222310" y="99219"/>
            <a:ext cx="9237868" cy="647700"/>
          </a:xfrm>
          <a:noFill/>
          <a:ln/>
        </p:spPr>
        <p:txBody>
          <a:bodyPr>
            <a:normAutofit/>
          </a:bodyPr>
          <a:lstStyle/>
          <a:p>
            <a:r>
              <a:rPr lang="en-US" altLang="en-US" sz="3600" dirty="0" smtClean="0"/>
              <a:t>‘Tracing rule’ powers at work with 1 variable</a:t>
            </a:r>
            <a:endParaRPr lang="en-US" altLang="en-US" sz="3600" dirty="0"/>
          </a:p>
        </p:txBody>
      </p:sp>
      <p:sp>
        <p:nvSpPr>
          <p:cNvPr id="34" name="Oval 11"/>
          <p:cNvSpPr>
            <a:spLocks noChangeArrowheads="1"/>
          </p:cNvSpPr>
          <p:nvPr/>
        </p:nvSpPr>
        <p:spPr bwMode="auto">
          <a:xfrm>
            <a:off x="9205913" y="2205707"/>
            <a:ext cx="670307" cy="558799"/>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latin typeface="Times New Roman" pitchFamily="18" charset="0"/>
                <a:cs typeface="Times New Roman" pitchFamily="18" charset="0"/>
              </a:rPr>
              <a:t>Y</a:t>
            </a:r>
            <a:endParaRPr lang="en-US" sz="4400" baseline="-25000" dirty="0">
              <a:latin typeface="Times New Roman" pitchFamily="18" charset="0"/>
              <a:cs typeface="Times New Roman" pitchFamily="18" charset="0"/>
            </a:endParaRPr>
          </a:p>
        </p:txBody>
      </p:sp>
      <p:sp>
        <p:nvSpPr>
          <p:cNvPr id="27" name="Rectangle 6"/>
          <p:cNvSpPr>
            <a:spLocks noChangeArrowheads="1"/>
          </p:cNvSpPr>
          <p:nvPr/>
        </p:nvSpPr>
        <p:spPr bwMode="auto">
          <a:xfrm>
            <a:off x="0" y="6462036"/>
            <a:ext cx="121173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dirty="0"/>
              <a:t>Wright, S. (1921). Systems of mating. I. The biometric relations between parent and offspring. </a:t>
            </a:r>
            <a:r>
              <a:rPr lang="en-US" sz="1000" i="1" dirty="0"/>
              <a:t>Genetics, 6(2), 111. </a:t>
            </a:r>
          </a:p>
        </p:txBody>
      </p:sp>
      <p:sp>
        <p:nvSpPr>
          <p:cNvPr id="37" name="Rectangle 17"/>
          <p:cNvSpPr>
            <a:spLocks noChangeArrowheads="1"/>
          </p:cNvSpPr>
          <p:nvPr/>
        </p:nvSpPr>
        <p:spPr bwMode="auto">
          <a:xfrm>
            <a:off x="1" y="5057775"/>
            <a:ext cx="12003054" cy="140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800" dirty="0" smtClean="0"/>
              <a:t>“The </a:t>
            </a:r>
            <a:r>
              <a:rPr lang="en-US" sz="2800" dirty="0"/>
              <a:t>correlation between two </a:t>
            </a:r>
            <a:r>
              <a:rPr lang="en-US" sz="2800" dirty="0" smtClean="0"/>
              <a:t>variables can </a:t>
            </a:r>
            <a:r>
              <a:rPr lang="en-US" sz="2800" dirty="0"/>
              <a:t>be shown to equal the sum of </a:t>
            </a:r>
            <a:r>
              <a:rPr lang="en-US" sz="2800" dirty="0" smtClean="0"/>
              <a:t>the products </a:t>
            </a:r>
            <a:r>
              <a:rPr lang="en-US" sz="2800" dirty="0"/>
              <a:t>of the chains of path coefficients </a:t>
            </a:r>
            <a:r>
              <a:rPr lang="en-US" sz="2800" dirty="0" smtClean="0"/>
              <a:t>along </a:t>
            </a:r>
            <a:r>
              <a:rPr lang="en-US" sz="2800" dirty="0"/>
              <a:t>all of the paths by </a:t>
            </a:r>
            <a:r>
              <a:rPr lang="en-US" sz="2800" dirty="0" smtClean="0"/>
              <a:t>which </a:t>
            </a:r>
            <a:r>
              <a:rPr lang="en-US" sz="2800" dirty="0"/>
              <a:t>the </a:t>
            </a:r>
            <a:r>
              <a:rPr lang="en-US" sz="2800" dirty="0" smtClean="0"/>
              <a:t>variables </a:t>
            </a:r>
            <a:r>
              <a:rPr lang="en-US" sz="2800" dirty="0"/>
              <a:t>are </a:t>
            </a:r>
            <a:r>
              <a:rPr lang="en-US" sz="2800" dirty="0">
                <a:solidFill>
                  <a:srgbClr val="7030A0"/>
                </a:solidFill>
              </a:rPr>
              <a:t>connected</a:t>
            </a:r>
            <a:r>
              <a:rPr lang="en-US" sz="2800" dirty="0" smtClean="0"/>
              <a:t>.” [:115]</a:t>
            </a:r>
            <a:endParaRPr lang="en-US" altLang="en-US" sz="2800" dirty="0">
              <a:latin typeface="Cambria Math" panose="02040503050406030204" pitchFamily="18" charset="0"/>
              <a:ea typeface="Cambria Math" panose="02040503050406030204" pitchFamily="18" charset="0"/>
            </a:endParaRPr>
          </a:p>
        </p:txBody>
      </p:sp>
      <p:cxnSp>
        <p:nvCxnSpPr>
          <p:cNvPr id="13" name="AutoShape 29"/>
          <p:cNvCxnSpPr>
            <a:cxnSpLocks noChangeShapeType="1"/>
            <a:stCxn id="14" idx="5"/>
            <a:endCxn id="34" idx="2"/>
          </p:cNvCxnSpPr>
          <p:nvPr/>
        </p:nvCxnSpPr>
        <p:spPr bwMode="auto">
          <a:xfrm>
            <a:off x="8401386" y="1938500"/>
            <a:ext cx="804527" cy="546607"/>
          </a:xfrm>
          <a:prstGeom prst="straightConnector1">
            <a:avLst/>
          </a:prstGeom>
          <a:noFill/>
          <a:ln w="50800">
            <a:solidFill>
              <a:schemeClr val="tx1">
                <a:lumMod val="85000"/>
                <a:lumOff val="15000"/>
              </a:schemeClr>
            </a:solidFill>
            <a:round/>
            <a:headEnd/>
            <a:tailEnd type="triangle" w="med" len="med"/>
          </a:ln>
        </p:spPr>
      </p:cxnSp>
      <p:sp>
        <p:nvSpPr>
          <p:cNvPr id="14" name="Oval 11"/>
          <p:cNvSpPr>
            <a:spLocks noChangeArrowheads="1"/>
          </p:cNvSpPr>
          <p:nvPr/>
        </p:nvSpPr>
        <p:spPr bwMode="auto">
          <a:xfrm>
            <a:off x="7971202" y="1546223"/>
            <a:ext cx="503992" cy="459581"/>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latin typeface="Calibri" panose="020F0502020204030204" pitchFamily="34" charset="0"/>
                <a:ea typeface="Cambria Math" panose="02040503050406030204" pitchFamily="18" charset="0"/>
              </a:rPr>
              <a:t>u</a:t>
            </a:r>
            <a:endParaRPr lang="en-US" sz="4400" baseline="-25000" dirty="0">
              <a:latin typeface="Times New Roman" pitchFamily="18" charset="0"/>
              <a:cs typeface="Times New Roman" pitchFamily="18" charset="0"/>
            </a:endParaRPr>
          </a:p>
        </p:txBody>
      </p:sp>
      <p:sp>
        <p:nvSpPr>
          <p:cNvPr id="15" name="Oval 14"/>
          <p:cNvSpPr/>
          <p:nvPr/>
        </p:nvSpPr>
        <p:spPr>
          <a:xfrm>
            <a:off x="8607709" y="2069949"/>
            <a:ext cx="355316" cy="333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1</a:t>
            </a:r>
            <a:endParaRPr lang="en-US" sz="2400" dirty="0"/>
          </a:p>
        </p:txBody>
      </p:sp>
      <p:cxnSp>
        <p:nvCxnSpPr>
          <p:cNvPr id="16" name="Curved Connector 15"/>
          <p:cNvCxnSpPr>
            <a:stCxn id="14" idx="3"/>
            <a:endCxn id="14" idx="1"/>
          </p:cNvCxnSpPr>
          <p:nvPr/>
        </p:nvCxnSpPr>
        <p:spPr>
          <a:xfrm rot="5400000" flipH="1">
            <a:off x="7882523" y="1776014"/>
            <a:ext cx="324973" cy="12700"/>
          </a:xfrm>
          <a:prstGeom prst="curvedConnector5">
            <a:avLst>
              <a:gd name="adj1" fmla="val -70344"/>
              <a:gd name="adj2" fmla="val 5187276"/>
              <a:gd name="adj3" fmla="val 170344"/>
            </a:avLst>
          </a:prstGeom>
          <a:ln w="25400">
            <a:solidFill>
              <a:srgbClr val="7030A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141141" y="1496199"/>
            <a:ext cx="593158" cy="388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l-GR" sz="2400" dirty="0" smtClean="0">
                <a:solidFill>
                  <a:srgbClr val="000000"/>
                </a:solidFill>
                <a:latin typeface="Cambria Math" panose="02040503050406030204" pitchFamily="18" charset="0"/>
                <a:ea typeface="Cambria Math" panose="02040503050406030204" pitchFamily="18" charset="0"/>
              </a:rPr>
              <a:t>σ</a:t>
            </a:r>
            <a:r>
              <a:rPr lang="en-US" sz="2400" baseline="-25000" dirty="0" err="1" smtClean="0">
                <a:solidFill>
                  <a:srgbClr val="C00000"/>
                </a:solidFill>
                <a:latin typeface="Cambria Math" panose="02040503050406030204" pitchFamily="18" charset="0"/>
                <a:ea typeface="Cambria Math" panose="02040503050406030204" pitchFamily="18" charset="0"/>
              </a:rPr>
              <a:t>uu</a:t>
            </a:r>
            <a:r>
              <a:rPr lang="en-US" sz="2400" dirty="0" smtClean="0">
                <a:solidFill>
                  <a:srgbClr val="000000"/>
                </a:solidFill>
                <a:latin typeface="Cambria Math" panose="02040503050406030204" pitchFamily="18" charset="0"/>
                <a:ea typeface="Cambria Math" panose="02040503050406030204" pitchFamily="18" charset="0"/>
              </a:rPr>
              <a:t> </a:t>
            </a:r>
            <a:endParaRPr lang="en-US" sz="2400" dirty="0"/>
          </a:p>
        </p:txBody>
      </p:sp>
      <p:sp>
        <p:nvSpPr>
          <p:cNvPr id="43" name="Rectangle 3"/>
          <p:cNvSpPr txBox="1">
            <a:spLocks noChangeArrowheads="1"/>
          </p:cNvSpPr>
          <p:nvPr/>
        </p:nvSpPr>
        <p:spPr>
          <a:xfrm>
            <a:off x="783951" y="3534376"/>
            <a:ext cx="2419157" cy="665528"/>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err="1" smtClean="0"/>
              <a:t>Cov</a:t>
            </a:r>
            <a:r>
              <a:rPr lang="en-US" altLang="en-US" dirty="0" smtClean="0"/>
              <a:t>(YY) = </a:t>
            </a:r>
            <a:r>
              <a:rPr lang="el-GR" dirty="0">
                <a:solidFill>
                  <a:srgbClr val="000000"/>
                </a:solidFill>
                <a:latin typeface="Cambria Math" panose="02040503050406030204" pitchFamily="18" charset="0"/>
                <a:ea typeface="Cambria Math" panose="02040503050406030204" pitchFamily="18" charset="0"/>
              </a:rPr>
              <a:t>σ</a:t>
            </a:r>
            <a:r>
              <a:rPr lang="en-US" baseline="-25000" dirty="0">
                <a:solidFill>
                  <a:srgbClr val="C00000"/>
                </a:solidFill>
                <a:latin typeface="Cambria Math" panose="02040503050406030204" pitchFamily="18" charset="0"/>
                <a:ea typeface="Cambria Math" panose="02040503050406030204" pitchFamily="18" charset="0"/>
              </a:rPr>
              <a:t>YY</a:t>
            </a:r>
            <a:r>
              <a:rPr lang="en-US" dirty="0">
                <a:solidFill>
                  <a:srgbClr val="000000"/>
                </a:solidFill>
                <a:latin typeface="Cambria Math" panose="02040503050406030204" pitchFamily="18" charset="0"/>
                <a:ea typeface="Cambria Math" panose="02040503050406030204" pitchFamily="18" charset="0"/>
              </a:rPr>
              <a:t> </a:t>
            </a:r>
            <a:endParaRPr lang="en-US" dirty="0"/>
          </a:p>
          <a:p>
            <a:pPr marL="0" indent="0">
              <a:buNone/>
            </a:pPr>
            <a:endParaRPr lang="en-US" altLang="en-US" dirty="0"/>
          </a:p>
        </p:txBody>
      </p:sp>
      <p:sp>
        <p:nvSpPr>
          <p:cNvPr id="44" name="Oval 11"/>
          <p:cNvSpPr>
            <a:spLocks noChangeArrowheads="1"/>
          </p:cNvSpPr>
          <p:nvPr/>
        </p:nvSpPr>
        <p:spPr bwMode="auto">
          <a:xfrm>
            <a:off x="1323223" y="2217011"/>
            <a:ext cx="670307" cy="558799"/>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latin typeface="Times New Roman" pitchFamily="18" charset="0"/>
                <a:cs typeface="Times New Roman" pitchFamily="18" charset="0"/>
              </a:rPr>
              <a:t>Y</a:t>
            </a:r>
            <a:endParaRPr lang="en-US" sz="4400" baseline="-25000" dirty="0">
              <a:latin typeface="Times New Roman" pitchFamily="18" charset="0"/>
              <a:cs typeface="Times New Roman" pitchFamily="18" charset="0"/>
            </a:endParaRPr>
          </a:p>
        </p:txBody>
      </p:sp>
      <p:cxnSp>
        <p:nvCxnSpPr>
          <p:cNvPr id="45" name="Curved Connector 44"/>
          <p:cNvCxnSpPr>
            <a:stCxn id="44" idx="0"/>
            <a:endCxn id="44" idx="4"/>
          </p:cNvCxnSpPr>
          <p:nvPr/>
        </p:nvCxnSpPr>
        <p:spPr>
          <a:xfrm rot="16200000" flipH="1">
            <a:off x="1378977" y="2496410"/>
            <a:ext cx="558799" cy="12700"/>
          </a:xfrm>
          <a:prstGeom prst="curvedConnector5">
            <a:avLst>
              <a:gd name="adj1" fmla="val -40909"/>
              <a:gd name="adj2" fmla="val 4439008"/>
              <a:gd name="adj3" fmla="val 140909"/>
            </a:avLst>
          </a:prstGeom>
          <a:ln w="25400">
            <a:solidFill>
              <a:srgbClr val="7030A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939839" y="2299402"/>
            <a:ext cx="593158" cy="388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l-GR" sz="2400" dirty="0" smtClean="0">
                <a:solidFill>
                  <a:srgbClr val="000000"/>
                </a:solidFill>
                <a:latin typeface="Cambria Math" panose="02040503050406030204" pitchFamily="18" charset="0"/>
                <a:ea typeface="Cambria Math" panose="02040503050406030204" pitchFamily="18" charset="0"/>
              </a:rPr>
              <a:t>σ</a:t>
            </a:r>
            <a:r>
              <a:rPr lang="en-US" sz="2400" baseline="-25000" dirty="0" smtClean="0">
                <a:solidFill>
                  <a:srgbClr val="C00000"/>
                </a:solidFill>
                <a:latin typeface="Cambria Math" panose="02040503050406030204" pitchFamily="18" charset="0"/>
                <a:ea typeface="Cambria Math" panose="02040503050406030204" pitchFamily="18" charset="0"/>
              </a:rPr>
              <a:t>YY</a:t>
            </a:r>
            <a:r>
              <a:rPr lang="en-US" sz="2400" dirty="0" smtClean="0">
                <a:solidFill>
                  <a:srgbClr val="000000"/>
                </a:solidFill>
                <a:latin typeface="Cambria Math" panose="02040503050406030204" pitchFamily="18" charset="0"/>
                <a:ea typeface="Cambria Math" panose="02040503050406030204" pitchFamily="18" charset="0"/>
              </a:rPr>
              <a:t> </a:t>
            </a:r>
            <a:endParaRPr lang="en-US" sz="2400" dirty="0"/>
          </a:p>
        </p:txBody>
      </p:sp>
      <p:sp>
        <p:nvSpPr>
          <p:cNvPr id="47" name="Rectangle 3"/>
          <p:cNvSpPr txBox="1">
            <a:spLocks noChangeArrowheads="1"/>
          </p:cNvSpPr>
          <p:nvPr/>
        </p:nvSpPr>
        <p:spPr>
          <a:xfrm>
            <a:off x="5029200" y="2906147"/>
            <a:ext cx="6578791" cy="2304345"/>
          </a:xfrm>
          <a:prstGeom prst="rect">
            <a:avLst/>
          </a:prstGeom>
          <a:no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t>An </a:t>
            </a:r>
            <a:r>
              <a:rPr lang="en-US" altLang="en-US" u="sng" dirty="0" smtClean="0"/>
              <a:t>exogenous</a:t>
            </a:r>
            <a:r>
              <a:rPr lang="en-US" altLang="en-US" dirty="0" smtClean="0"/>
              <a:t> variable (to the model!) is a ‘big fat disturbance’ or structural error: all of its variance is error, or unexplained. So:</a:t>
            </a:r>
          </a:p>
          <a:p>
            <a:pPr marL="0" indent="0">
              <a:buNone/>
            </a:pPr>
            <a:r>
              <a:rPr lang="en-US" altLang="en-US" dirty="0" smtClean="0"/>
              <a:t>Y = 1 </a:t>
            </a:r>
            <a:r>
              <a:rPr lang="en-US" dirty="0">
                <a:solidFill>
                  <a:srgbClr val="000000"/>
                </a:solidFill>
                <a:latin typeface="Cambria Math" panose="02040503050406030204" pitchFamily="18" charset="0"/>
                <a:ea typeface="Cambria Math" panose="02040503050406030204" pitchFamily="18" charset="0"/>
              </a:rPr>
              <a:t>·</a:t>
            </a:r>
            <a:r>
              <a:rPr lang="en-US" dirty="0" smtClean="0">
                <a:solidFill>
                  <a:srgbClr val="000000"/>
                </a:solidFill>
                <a:latin typeface="Cambria Math" panose="02040503050406030204" pitchFamily="18" charset="0"/>
                <a:ea typeface="Cambria Math" panose="02040503050406030204" pitchFamily="18" charset="0"/>
              </a:rPr>
              <a:t> u</a:t>
            </a:r>
          </a:p>
          <a:p>
            <a:pPr marL="0" indent="0">
              <a:buNone/>
            </a:pPr>
            <a:r>
              <a:rPr lang="en-US" dirty="0" smtClean="0">
                <a:solidFill>
                  <a:srgbClr val="000000"/>
                </a:solidFill>
                <a:latin typeface="Cambria Math" panose="02040503050406030204" pitchFamily="18" charset="0"/>
                <a:ea typeface="Cambria Math" panose="02040503050406030204" pitchFamily="18" charset="0"/>
              </a:rPr>
              <a:t>and therefore </a:t>
            </a:r>
          </a:p>
          <a:p>
            <a:pPr marL="0" indent="0">
              <a:buNone/>
            </a:pPr>
            <a:r>
              <a:rPr lang="el-GR" dirty="0" smtClean="0">
                <a:solidFill>
                  <a:srgbClr val="000000"/>
                </a:solidFill>
                <a:latin typeface="Cambria Math" panose="02040503050406030204" pitchFamily="18" charset="0"/>
                <a:ea typeface="Cambria Math" panose="02040503050406030204" pitchFamily="18" charset="0"/>
              </a:rPr>
              <a:t>σ</a:t>
            </a:r>
            <a:r>
              <a:rPr lang="en-US" baseline="-25000" dirty="0" smtClean="0">
                <a:solidFill>
                  <a:srgbClr val="C00000"/>
                </a:solidFill>
                <a:latin typeface="Cambria Math" panose="02040503050406030204" pitchFamily="18" charset="0"/>
                <a:ea typeface="Cambria Math" panose="02040503050406030204" pitchFamily="18" charset="0"/>
              </a:rPr>
              <a:t>YY</a:t>
            </a:r>
            <a:r>
              <a:rPr lang="en-US" dirty="0" smtClean="0">
                <a:solidFill>
                  <a:srgbClr val="000000"/>
                </a:solidFill>
                <a:latin typeface="Cambria Math" panose="02040503050406030204" pitchFamily="18" charset="0"/>
                <a:ea typeface="Cambria Math" panose="02040503050406030204" pitchFamily="18" charset="0"/>
              </a:rPr>
              <a:t>  = </a:t>
            </a:r>
            <a:r>
              <a:rPr lang="el-GR" dirty="0" smtClean="0">
                <a:solidFill>
                  <a:srgbClr val="000000"/>
                </a:solidFill>
                <a:latin typeface="Cambria Math" panose="02040503050406030204" pitchFamily="18" charset="0"/>
                <a:ea typeface="Cambria Math" panose="02040503050406030204" pitchFamily="18" charset="0"/>
              </a:rPr>
              <a:t>σ</a:t>
            </a:r>
            <a:r>
              <a:rPr lang="en-US" baseline="-25000" dirty="0" err="1" smtClean="0">
                <a:solidFill>
                  <a:srgbClr val="C00000"/>
                </a:solidFill>
                <a:latin typeface="Cambria Math" panose="02040503050406030204" pitchFamily="18" charset="0"/>
                <a:ea typeface="Cambria Math" panose="02040503050406030204" pitchFamily="18" charset="0"/>
              </a:rPr>
              <a:t>uu</a:t>
            </a:r>
            <a:r>
              <a:rPr lang="en-US" dirty="0" smtClean="0">
                <a:solidFill>
                  <a:srgbClr val="000000"/>
                </a:solidFill>
                <a:latin typeface="Cambria Math" panose="02040503050406030204" pitchFamily="18" charset="0"/>
                <a:ea typeface="Cambria Math" panose="02040503050406030204" pitchFamily="18" charset="0"/>
              </a:rPr>
              <a:t> </a:t>
            </a:r>
            <a:endParaRPr lang="en-US" dirty="0">
              <a:solidFill>
                <a:srgbClr val="000000"/>
              </a:solidFill>
              <a:latin typeface="Cambria Math" panose="02040503050406030204" pitchFamily="18" charset="0"/>
              <a:ea typeface="Cambria Math" panose="02040503050406030204" pitchFamily="18" charset="0"/>
            </a:endParaRPr>
          </a:p>
          <a:p>
            <a:pPr marL="0" indent="0">
              <a:buNone/>
            </a:pPr>
            <a:endParaRPr lang="en-US" dirty="0">
              <a:solidFill>
                <a:srgbClr val="000000"/>
              </a:solidFill>
              <a:latin typeface="Cambria Math" panose="02040503050406030204" pitchFamily="18" charset="0"/>
              <a:ea typeface="Cambria Math" panose="02040503050406030204" pitchFamily="18" charset="0"/>
            </a:endParaRPr>
          </a:p>
          <a:p>
            <a:pPr marL="0" indent="0">
              <a:buNone/>
            </a:pPr>
            <a:endParaRPr lang="en-US" altLang="en-US" dirty="0" smtClean="0"/>
          </a:p>
          <a:p>
            <a:pPr marL="0" indent="0">
              <a:buNone/>
            </a:pPr>
            <a:endParaRPr lang="en-US" altLang="en-US" dirty="0" smtClean="0"/>
          </a:p>
          <a:p>
            <a:pPr marL="0" indent="0">
              <a:buNone/>
            </a:pPr>
            <a:endParaRPr lang="en-US" dirty="0"/>
          </a:p>
          <a:p>
            <a:pPr marL="0" indent="0">
              <a:buNone/>
            </a:pPr>
            <a:endParaRPr lang="en-US" altLang="en-US" dirty="0"/>
          </a:p>
        </p:txBody>
      </p:sp>
    </p:spTree>
    <p:extLst>
      <p:ext uri="{BB962C8B-B14F-4D97-AF65-F5344CB8AC3E}">
        <p14:creationId xmlns:p14="http://schemas.microsoft.com/office/powerpoint/2010/main" val="33340063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1"/>
          </p:nvPr>
        </p:nvSpPr>
        <p:spPr>
          <a:xfrm>
            <a:off x="593725" y="1219200"/>
            <a:ext cx="3454400" cy="506413"/>
          </a:xfrm>
          <a:noFill/>
          <a:ln/>
        </p:spPr>
        <p:txBody>
          <a:bodyPr/>
          <a:lstStyle/>
          <a:p>
            <a:pPr marL="0" indent="0">
              <a:buNone/>
            </a:pPr>
            <a:r>
              <a:rPr lang="en-US" altLang="en-US" dirty="0" smtClean="0"/>
              <a:t>Regression</a:t>
            </a:r>
            <a:endParaRPr lang="en-US" altLang="en-US" dirty="0"/>
          </a:p>
        </p:txBody>
      </p:sp>
      <p:sp>
        <p:nvSpPr>
          <p:cNvPr id="9218" name="Rectangle 2"/>
          <p:cNvSpPr>
            <a:spLocks noGrp="1" noChangeArrowheads="1"/>
          </p:cNvSpPr>
          <p:nvPr>
            <p:ph type="title"/>
          </p:nvPr>
        </p:nvSpPr>
        <p:spPr>
          <a:xfrm>
            <a:off x="1538299" y="101121"/>
            <a:ext cx="9270599" cy="645005"/>
          </a:xfrm>
          <a:noFill/>
          <a:ln/>
        </p:spPr>
        <p:txBody>
          <a:bodyPr>
            <a:normAutofit fontScale="90000"/>
          </a:bodyPr>
          <a:lstStyle/>
          <a:p>
            <a:r>
              <a:rPr lang="en-US" altLang="en-US" sz="3600" dirty="0" smtClean="0"/>
              <a:t>Regression and how potential ‘change’ is deduced</a:t>
            </a:r>
            <a:endParaRPr lang="en-US" altLang="en-US" sz="3600" dirty="0"/>
          </a:p>
        </p:txBody>
      </p:sp>
      <p:sp>
        <p:nvSpPr>
          <p:cNvPr id="9225" name="Rectangle 9"/>
          <p:cNvSpPr>
            <a:spLocks noChangeArrowheads="1"/>
          </p:cNvSpPr>
          <p:nvPr/>
        </p:nvSpPr>
        <p:spPr bwMode="auto">
          <a:xfrm>
            <a:off x="2727326" y="470852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1"/>
          <p:cNvSpPr>
            <a:spLocks noChangeArrowheads="1"/>
          </p:cNvSpPr>
          <p:nvPr/>
        </p:nvSpPr>
        <p:spPr bwMode="auto">
          <a:xfrm>
            <a:off x="879485" y="2895600"/>
            <a:ext cx="775895" cy="525051"/>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3600" dirty="0" smtClean="0">
                <a:latin typeface="Times New Roman" pitchFamily="18" charset="0"/>
                <a:cs typeface="Times New Roman" pitchFamily="18" charset="0"/>
              </a:rPr>
              <a:t>X</a:t>
            </a:r>
            <a:endParaRPr lang="en-US" sz="3600" baseline="-25000" dirty="0">
              <a:latin typeface="Times New Roman" pitchFamily="18" charset="0"/>
              <a:cs typeface="Times New Roman" pitchFamily="18" charset="0"/>
            </a:endParaRPr>
          </a:p>
        </p:txBody>
      </p:sp>
      <p:sp>
        <p:nvSpPr>
          <p:cNvPr id="34" name="Oval 11"/>
          <p:cNvSpPr>
            <a:spLocks noChangeArrowheads="1"/>
          </p:cNvSpPr>
          <p:nvPr/>
        </p:nvSpPr>
        <p:spPr bwMode="auto">
          <a:xfrm>
            <a:off x="3021406" y="2403476"/>
            <a:ext cx="775895" cy="525051"/>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3600" dirty="0" smtClean="0">
                <a:latin typeface="Times New Roman" pitchFamily="18" charset="0"/>
                <a:cs typeface="Times New Roman" pitchFamily="18" charset="0"/>
              </a:rPr>
              <a:t>Y</a:t>
            </a:r>
            <a:endParaRPr lang="en-US" sz="3600" baseline="-25000" dirty="0">
              <a:latin typeface="Times New Roman" pitchFamily="18" charset="0"/>
              <a:cs typeface="Times New Roman" pitchFamily="18" charset="0"/>
            </a:endParaRPr>
          </a:p>
        </p:txBody>
      </p:sp>
      <p:cxnSp>
        <p:nvCxnSpPr>
          <p:cNvPr id="35" name="AutoShape 48"/>
          <p:cNvCxnSpPr>
            <a:cxnSpLocks noChangeShapeType="1"/>
            <a:stCxn id="33" idx="6"/>
            <a:endCxn id="34" idx="3"/>
          </p:cNvCxnSpPr>
          <p:nvPr/>
        </p:nvCxnSpPr>
        <p:spPr bwMode="auto">
          <a:xfrm flipV="1">
            <a:off x="1655380" y="2851635"/>
            <a:ext cx="1479653" cy="306491"/>
          </a:xfrm>
          <a:prstGeom prst="straightConnector1">
            <a:avLst/>
          </a:prstGeom>
          <a:noFill/>
          <a:ln w="50800">
            <a:solidFill>
              <a:schemeClr val="tx1">
                <a:lumMod val="85000"/>
                <a:lumOff val="15000"/>
              </a:schemeClr>
            </a:solidFill>
            <a:round/>
            <a:headEnd/>
            <a:tailEnd type="stealth" w="lg" len="lg"/>
          </a:ln>
        </p:spPr>
      </p:cxnSp>
      <p:cxnSp>
        <p:nvCxnSpPr>
          <p:cNvPr id="42" name="AutoShape 29"/>
          <p:cNvCxnSpPr>
            <a:cxnSpLocks noChangeShapeType="1"/>
            <a:stCxn id="14" idx="5"/>
            <a:endCxn id="34" idx="0"/>
          </p:cNvCxnSpPr>
          <p:nvPr/>
        </p:nvCxnSpPr>
        <p:spPr bwMode="auto">
          <a:xfrm>
            <a:off x="2613574" y="1889027"/>
            <a:ext cx="795780" cy="514449"/>
          </a:xfrm>
          <a:prstGeom prst="straightConnector1">
            <a:avLst/>
          </a:prstGeom>
          <a:noFill/>
          <a:ln w="50800">
            <a:solidFill>
              <a:schemeClr val="tx1">
                <a:lumMod val="85000"/>
                <a:lumOff val="15000"/>
              </a:schemeClr>
            </a:solidFill>
            <a:round/>
            <a:headEnd/>
            <a:tailEnd type="triangle" w="med" len="med"/>
          </a:ln>
        </p:spPr>
      </p:cxnSp>
      <p:sp>
        <p:nvSpPr>
          <p:cNvPr id="27" name="Rectangle 6"/>
          <p:cNvSpPr>
            <a:spLocks noChangeArrowheads="1"/>
          </p:cNvSpPr>
          <p:nvPr/>
        </p:nvSpPr>
        <p:spPr bwMode="auto">
          <a:xfrm>
            <a:off x="0" y="6462036"/>
            <a:ext cx="121173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r>
              <a:rPr lang="en-US" sz="1000" dirty="0" smtClean="0"/>
              <a:t>Basic stats</a:t>
            </a:r>
            <a:endParaRPr lang="en-US" sz="1000" i="1" dirty="0"/>
          </a:p>
        </p:txBody>
      </p:sp>
      <mc:AlternateContent xmlns:mc="http://schemas.openxmlformats.org/markup-compatibility/2006" xmlns:a14="http://schemas.microsoft.com/office/drawing/2010/main">
        <mc:Choice Requires="a14">
          <p:sp>
            <p:nvSpPr>
              <p:cNvPr id="37" name="Rectangle 17"/>
              <p:cNvSpPr>
                <a:spLocks noChangeArrowheads="1"/>
              </p:cNvSpPr>
              <p:nvPr/>
            </p:nvSpPr>
            <p:spPr bwMode="auto">
              <a:xfrm>
                <a:off x="3817186" y="709949"/>
                <a:ext cx="7799489" cy="575208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0488" tIns="44450" rIns="90488" bIns="44450">
                <a:spAutoFit/>
              </a:bodyPr>
              <a:lstStyle/>
              <a:p>
                <a:r>
                  <a:rPr lang="en-US" sz="2800" dirty="0" smtClean="0">
                    <a:solidFill>
                      <a:srgbClr val="000000"/>
                    </a:solidFill>
                    <a:latin typeface="Cambria Math" panose="02040503050406030204" pitchFamily="18" charset="0"/>
                    <a:ea typeface="Cambria Math" panose="02040503050406030204" pitchFamily="18" charset="0"/>
                  </a:rPr>
                  <a:t>Y</a:t>
                </a:r>
                <a:r>
                  <a:rPr lang="en-US" sz="2800" baseline="-25000" dirty="0" smtClean="0">
                    <a:solidFill>
                      <a:srgbClr val="C00000"/>
                    </a:solidFill>
                    <a:latin typeface="Cambria Math" panose="02040503050406030204" pitchFamily="18" charset="0"/>
                    <a:ea typeface="Cambria Math" panose="02040503050406030204" pitchFamily="18" charset="0"/>
                  </a:rPr>
                  <a:t>i</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a:solidFill>
                      <a:srgbClr val="000000"/>
                    </a:solidFill>
                    <a:latin typeface="Cambria Math" panose="02040503050406030204" pitchFamily="18" charset="0"/>
                    <a:ea typeface="Cambria Math" panose="02040503050406030204" pitchFamily="18" charset="0"/>
                  </a:rPr>
                  <a:t> </a:t>
                </a:r>
                <a:r>
                  <a:rPr lang="el-GR" sz="2800" dirty="0" smtClean="0">
                    <a:solidFill>
                      <a:srgbClr val="000000"/>
                    </a:solidFill>
                    <a:latin typeface="Cambria Math" panose="02040503050406030204" pitchFamily="18" charset="0"/>
                    <a:ea typeface="Cambria Math" panose="02040503050406030204" pitchFamily="18" charset="0"/>
                  </a:rPr>
                  <a:t>β</a:t>
                </a:r>
                <a:r>
                  <a:rPr lang="en-US" sz="2800" baseline="-25000" dirty="0">
                    <a:solidFill>
                      <a:srgbClr val="000000"/>
                    </a:solidFill>
                    <a:latin typeface="Cambria Math" panose="02040503050406030204" pitchFamily="18" charset="0"/>
                    <a:ea typeface="Cambria Math" panose="02040503050406030204" pitchFamily="18" charset="0"/>
                  </a:rPr>
                  <a:t>YX</a:t>
                </a:r>
                <a:r>
                  <a:rPr lang="en-US" sz="2800" dirty="0">
                    <a:solidFill>
                      <a:srgbClr val="000000"/>
                    </a:solidFill>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n-US" sz="2800" dirty="0" smtClean="0">
                    <a:solidFill>
                      <a:srgbClr val="000000"/>
                    </a:solidFill>
                    <a:latin typeface="Cambria Math" panose="02040503050406030204" pitchFamily="18" charset="0"/>
                    <a:ea typeface="Cambria Math" panose="02040503050406030204" pitchFamily="18" charset="0"/>
                  </a:rPr>
                  <a:t>X</a:t>
                </a:r>
                <a:r>
                  <a:rPr lang="en-US" sz="2800" baseline="-25000" dirty="0" smtClean="0">
                    <a:solidFill>
                      <a:srgbClr val="C00000"/>
                    </a:solidFill>
                    <a:latin typeface="Cambria Math" panose="02040503050406030204" pitchFamily="18" charset="0"/>
                    <a:ea typeface="Cambria Math" panose="02040503050406030204" pitchFamily="18" charset="0"/>
                  </a:rPr>
                  <a:t>i</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n-US" sz="2800" dirty="0" smtClean="0">
                    <a:solidFill>
                      <a:srgbClr val="7030A0"/>
                    </a:solidFill>
                    <a:latin typeface="Cambria Math" panose="02040503050406030204" pitchFamily="18" charset="0"/>
                    <a:ea typeface="Cambria Math" panose="02040503050406030204" pitchFamily="18" charset="0"/>
                  </a:rPr>
                  <a:t>1</a:t>
                </a:r>
                <a:r>
                  <a:rPr lang="en-US" sz="2800" dirty="0" smtClean="0">
                    <a:latin typeface="Cambria Math" panose="02040503050406030204" pitchFamily="18" charset="0"/>
                    <a:ea typeface="Cambria Math" panose="02040503050406030204" pitchFamily="18" charset="0"/>
                  </a:rPr>
                  <a:t>· </a:t>
                </a:r>
                <a:r>
                  <a:rPr lang="en-US" sz="2800" dirty="0" err="1" smtClean="0">
                    <a:latin typeface="Calibri" panose="020F0502020204030204" pitchFamily="34" charset="0"/>
                    <a:ea typeface="Cambria Math" panose="02040503050406030204" pitchFamily="18" charset="0"/>
                  </a:rPr>
                  <a:t>u</a:t>
                </a:r>
                <a:r>
                  <a:rPr lang="en-US" sz="2800" baseline="-25000" dirty="0" err="1" smtClean="0">
                    <a:solidFill>
                      <a:srgbClr val="C00000"/>
                    </a:solidFill>
                    <a:latin typeface="Calibri" panose="020F0502020204030204" pitchFamily="34" charset="0"/>
                    <a:ea typeface="Cambria Math" panose="02040503050406030204" pitchFamily="18" charset="0"/>
                  </a:rPr>
                  <a:t>i</a:t>
                </a:r>
                <a:r>
                  <a:rPr lang="en-US" sz="2800" dirty="0">
                    <a:solidFill>
                      <a:srgbClr val="000000"/>
                    </a:solidFill>
                    <a:latin typeface="Cambria Math" panose="02040503050406030204" pitchFamily="18" charset="0"/>
                    <a:ea typeface="Cambria Math" panose="02040503050406030204" pitchFamily="18" charset="0"/>
                  </a:rPr>
                  <a:t>  </a:t>
                </a:r>
                <a:r>
                  <a:rPr lang="en-US" sz="2800" dirty="0" smtClean="0">
                    <a:solidFill>
                      <a:srgbClr val="000000"/>
                    </a:solidFill>
                    <a:latin typeface="Cambria Math" panose="02040503050406030204" pitchFamily="18" charset="0"/>
                    <a:ea typeface="Cambria Math" panose="02040503050406030204" pitchFamily="18" charset="0"/>
                  </a:rPr>
                  <a:t>                 [</a:t>
                </a:r>
                <a:r>
                  <a:rPr lang="en-US" sz="2800" i="1" dirty="0" smtClean="0">
                    <a:solidFill>
                      <a:srgbClr val="000000"/>
                    </a:solidFill>
                    <a:latin typeface="Cambria Math" panose="02040503050406030204" pitchFamily="18" charset="0"/>
                    <a:ea typeface="Cambria Math" panose="02040503050406030204" pitchFamily="18" charset="0"/>
                  </a:rPr>
                  <a:t>easier if </a:t>
                </a:r>
                <a:r>
                  <a:rPr lang="el-GR" sz="2800" i="1" dirty="0" smtClean="0">
                    <a:solidFill>
                      <a:srgbClr val="000000"/>
                    </a:solidFill>
                    <a:latin typeface="Cambria Math" panose="02040503050406030204" pitchFamily="18" charset="0"/>
                    <a:ea typeface="Cambria Math" panose="02040503050406030204" pitchFamily="18" charset="0"/>
                  </a:rPr>
                  <a:t>α</a:t>
                </a:r>
                <a:r>
                  <a:rPr lang="en-US" sz="2800" i="1" baseline="-25000" dirty="0" smtClean="0">
                    <a:solidFill>
                      <a:srgbClr val="000000"/>
                    </a:solidFill>
                    <a:latin typeface="Cambria Math" panose="02040503050406030204" pitchFamily="18" charset="0"/>
                    <a:ea typeface="Cambria Math" panose="02040503050406030204" pitchFamily="18" charset="0"/>
                  </a:rPr>
                  <a:t>Y</a:t>
                </a:r>
                <a:r>
                  <a:rPr lang="en-US" sz="2800" i="1" dirty="0" smtClean="0">
                    <a:solidFill>
                      <a:srgbClr val="000000"/>
                    </a:solidFill>
                    <a:latin typeface="Cambria Math" panose="02040503050406030204" pitchFamily="18" charset="0"/>
                    <a:ea typeface="Cambria Math" panose="02040503050406030204" pitchFamily="18" charset="0"/>
                  </a:rPr>
                  <a:t> = 0</a:t>
                </a:r>
                <a:r>
                  <a:rPr lang="en-US" sz="2800" dirty="0" smtClean="0">
                    <a:solidFill>
                      <a:srgbClr val="000000"/>
                    </a:solidFill>
                    <a:latin typeface="Cambria Math" panose="02040503050406030204" pitchFamily="18" charset="0"/>
                    <a:ea typeface="Cambria Math" panose="02040503050406030204" pitchFamily="18" charset="0"/>
                  </a:rPr>
                  <a:t>]</a:t>
                </a:r>
              </a:p>
              <a:p>
                <a:endParaRPr lang="en-US" altLang="en-US" sz="2800" baseline="-25000" dirty="0" smtClean="0">
                  <a:solidFill>
                    <a:srgbClr val="C00000"/>
                  </a:solidFill>
                  <a:latin typeface="Cambria Math" panose="02040503050406030204" pitchFamily="18" charset="0"/>
                  <a:ea typeface="Cambria Math" panose="02040503050406030204" pitchFamily="18" charset="0"/>
                </a:endParaRPr>
              </a:p>
              <a:p>
                <a:r>
                  <a:rPr lang="en-US" altLang="en-US" sz="2800" dirty="0" smtClean="0">
                    <a:latin typeface="Cambria Math" panose="02040503050406030204" pitchFamily="18" charset="0"/>
                    <a:ea typeface="Cambria Math" panose="02040503050406030204" pitchFamily="18" charset="0"/>
                  </a:rPr>
                  <a:t>Hence if one multiplies by </a:t>
                </a:r>
                <a:r>
                  <a:rPr lang="en-US" sz="2800" dirty="0" smtClean="0">
                    <a:solidFill>
                      <a:srgbClr val="000000"/>
                    </a:solidFill>
                    <a:latin typeface="Cambria Math" panose="02040503050406030204" pitchFamily="18" charset="0"/>
                    <a:ea typeface="Cambria Math" panose="02040503050406030204" pitchFamily="18" charset="0"/>
                  </a:rPr>
                  <a:t>X</a:t>
                </a:r>
                <a:r>
                  <a:rPr lang="en-US" sz="2800" baseline="-25000" dirty="0" smtClean="0">
                    <a:solidFill>
                      <a:srgbClr val="C00000"/>
                    </a:solidFill>
                    <a:latin typeface="Cambria Math" panose="02040503050406030204" pitchFamily="18" charset="0"/>
                    <a:ea typeface="Cambria Math" panose="02040503050406030204" pitchFamily="18" charset="0"/>
                  </a:rPr>
                  <a:t>i</a:t>
                </a:r>
                <a:r>
                  <a:rPr lang="en-US" sz="2800" dirty="0" smtClean="0">
                    <a:solidFill>
                      <a:srgbClr val="000000"/>
                    </a:solidFill>
                    <a:latin typeface="Cambria Math" panose="02040503050406030204" pitchFamily="18" charset="0"/>
                    <a:ea typeface="Cambria Math" panose="02040503050406030204" pitchFamily="18" charset="0"/>
                  </a:rPr>
                  <a:t> </a:t>
                </a:r>
                <a:r>
                  <a:rPr lang="en-US" altLang="en-US" sz="2800" dirty="0" smtClean="0">
                    <a:latin typeface="Cambria Math" panose="02040503050406030204" pitchFamily="18" charset="0"/>
                    <a:ea typeface="Cambria Math" panose="02040503050406030204" pitchFamily="18" charset="0"/>
                  </a:rPr>
                  <a:t>:</a:t>
                </a:r>
              </a:p>
              <a:p>
                <a:r>
                  <a:rPr lang="en-US" altLang="en-US" sz="2800" dirty="0" smtClean="0">
                    <a:latin typeface="Cambria Math" panose="02040503050406030204" pitchFamily="18" charset="0"/>
                    <a:ea typeface="Cambria Math" panose="02040503050406030204" pitchFamily="18" charset="0"/>
                  </a:rPr>
                  <a:t> </a:t>
                </a:r>
                <a:r>
                  <a:rPr lang="en-US" sz="2800" dirty="0" smtClean="0">
                    <a:solidFill>
                      <a:srgbClr val="000000"/>
                    </a:solidFill>
                    <a:latin typeface="Cambria Math" panose="02040503050406030204" pitchFamily="18" charset="0"/>
                    <a:ea typeface="Cambria Math" panose="02040503050406030204" pitchFamily="18" charset="0"/>
                  </a:rPr>
                  <a:t>X</a:t>
                </a:r>
                <a:r>
                  <a:rPr lang="en-US" sz="2800" baseline="-25000" dirty="0" smtClean="0">
                    <a:solidFill>
                      <a:srgbClr val="C00000"/>
                    </a:solidFill>
                    <a:latin typeface="Cambria Math" panose="02040503050406030204" pitchFamily="18" charset="0"/>
                    <a:ea typeface="Cambria Math" panose="02040503050406030204" pitchFamily="18" charset="0"/>
                  </a:rPr>
                  <a:t>i</a:t>
                </a:r>
                <a:r>
                  <a:rPr lang="en-US" sz="2800" dirty="0" smtClean="0">
                    <a:latin typeface="Cambria Math" panose="02040503050406030204" pitchFamily="18" charset="0"/>
                    <a:ea typeface="Cambria Math" panose="02040503050406030204" pitchFamily="18" charset="0"/>
                  </a:rPr>
                  <a:t>· </a:t>
                </a:r>
                <a:r>
                  <a:rPr lang="en-US" sz="2800" dirty="0" smtClean="0">
                    <a:solidFill>
                      <a:srgbClr val="000000"/>
                    </a:solidFill>
                    <a:latin typeface="Cambria Math" panose="02040503050406030204" pitchFamily="18" charset="0"/>
                    <a:ea typeface="Cambria Math" panose="02040503050406030204" pitchFamily="18" charset="0"/>
                  </a:rPr>
                  <a:t>Y</a:t>
                </a:r>
                <a:r>
                  <a:rPr lang="en-US" sz="2800" baseline="-25000" dirty="0" smtClean="0">
                    <a:solidFill>
                      <a:srgbClr val="C00000"/>
                    </a:solidFill>
                    <a:latin typeface="Cambria Math" panose="02040503050406030204" pitchFamily="18" charset="0"/>
                    <a:ea typeface="Cambria Math" panose="02040503050406030204" pitchFamily="18" charset="0"/>
                  </a:rPr>
                  <a:t>i</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a:solidFill>
                      <a:srgbClr val="000000"/>
                    </a:solidFill>
                    <a:latin typeface="Cambria Math" panose="02040503050406030204" pitchFamily="18" charset="0"/>
                    <a:ea typeface="Cambria Math" panose="02040503050406030204" pitchFamily="18" charset="0"/>
                  </a:rPr>
                  <a:t>= </a:t>
                </a:r>
                <a:r>
                  <a:rPr lang="el-GR" sz="2800" dirty="0" smtClean="0">
                    <a:solidFill>
                      <a:srgbClr val="000000"/>
                    </a:solidFill>
                    <a:latin typeface="Cambria Math" panose="02040503050406030204" pitchFamily="18" charset="0"/>
                    <a:ea typeface="Cambria Math" panose="02040503050406030204" pitchFamily="18" charset="0"/>
                  </a:rPr>
                  <a:t>β</a:t>
                </a:r>
                <a:r>
                  <a:rPr lang="en-US" sz="2800" baseline="-25000" dirty="0">
                    <a:solidFill>
                      <a:srgbClr val="000000"/>
                    </a:solidFill>
                    <a:latin typeface="Cambria Math" panose="02040503050406030204" pitchFamily="18" charset="0"/>
                    <a:ea typeface="Cambria Math" panose="02040503050406030204" pitchFamily="18" charset="0"/>
                  </a:rPr>
                  <a:t>YX</a:t>
                </a:r>
                <a:r>
                  <a:rPr lang="en-US" sz="2800" dirty="0">
                    <a:solidFill>
                      <a:srgbClr val="000000"/>
                    </a:solidFill>
                    <a:latin typeface="Cambria Math" panose="02040503050406030204" pitchFamily="18" charset="0"/>
                    <a:ea typeface="Cambria Math" panose="02040503050406030204" pitchFamily="18" charset="0"/>
                  </a:rPr>
                  <a:t> · </a:t>
                </a:r>
                <a:r>
                  <a:rPr lang="en-US" sz="2800" dirty="0" err="1" smtClean="0">
                    <a:solidFill>
                      <a:srgbClr val="000000"/>
                    </a:solidFill>
                    <a:latin typeface="Cambria Math" panose="02040503050406030204" pitchFamily="18" charset="0"/>
                    <a:ea typeface="Cambria Math" panose="02040503050406030204" pitchFamily="18" charset="0"/>
                  </a:rPr>
                  <a:t>X</a:t>
                </a:r>
                <a:r>
                  <a:rPr lang="en-US" sz="2800" baseline="-25000" dirty="0" err="1" smtClean="0">
                    <a:solidFill>
                      <a:srgbClr val="C00000"/>
                    </a:solidFill>
                    <a:latin typeface="Cambria Math" panose="02040503050406030204" pitchFamily="18" charset="0"/>
                    <a:ea typeface="Cambria Math" panose="02040503050406030204" pitchFamily="18" charset="0"/>
                  </a:rPr>
                  <a:t>i</a:t>
                </a:r>
                <a:r>
                  <a:rPr lang="en-US" sz="2800" dirty="0" err="1" smtClean="0">
                    <a:latin typeface="Cambria Math" panose="02040503050406030204" pitchFamily="18" charset="0"/>
                    <a:ea typeface="Cambria Math" panose="02040503050406030204" pitchFamily="18" charset="0"/>
                  </a:rPr>
                  <a:t>·</a:t>
                </a:r>
                <a:r>
                  <a:rPr lang="en-US" sz="2800" dirty="0" err="1" smtClean="0">
                    <a:solidFill>
                      <a:srgbClr val="000000"/>
                    </a:solidFill>
                    <a:latin typeface="Cambria Math" panose="02040503050406030204" pitchFamily="18" charset="0"/>
                    <a:ea typeface="Cambria Math" panose="02040503050406030204" pitchFamily="18" charset="0"/>
                  </a:rPr>
                  <a:t>X</a:t>
                </a:r>
                <a:r>
                  <a:rPr lang="en-US" sz="2800" baseline="-25000" dirty="0" err="1" smtClean="0">
                    <a:solidFill>
                      <a:srgbClr val="C00000"/>
                    </a:solidFill>
                    <a:latin typeface="Cambria Math" panose="02040503050406030204" pitchFamily="18" charset="0"/>
                    <a:ea typeface="Cambria Math" panose="02040503050406030204" pitchFamily="18" charset="0"/>
                  </a:rPr>
                  <a:t>i</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 </a:t>
                </a:r>
                <a:r>
                  <a:rPr lang="en-US" sz="2800" dirty="0">
                    <a:solidFill>
                      <a:srgbClr val="000000"/>
                    </a:solidFill>
                    <a:latin typeface="Cambria Math" panose="02040503050406030204" pitchFamily="18" charset="0"/>
                    <a:ea typeface="Cambria Math" panose="02040503050406030204" pitchFamily="18" charset="0"/>
                  </a:rPr>
                  <a:t>· </a:t>
                </a:r>
                <a:r>
                  <a:rPr lang="en-US" sz="2800" dirty="0" err="1" smtClean="0">
                    <a:solidFill>
                      <a:srgbClr val="000000"/>
                    </a:solidFill>
                    <a:latin typeface="Cambria Math" panose="02040503050406030204" pitchFamily="18" charset="0"/>
                    <a:ea typeface="Cambria Math" panose="02040503050406030204" pitchFamily="18" charset="0"/>
                  </a:rPr>
                  <a:t>X</a:t>
                </a:r>
                <a:r>
                  <a:rPr lang="en-US" sz="2800" baseline="-25000" dirty="0" err="1" smtClean="0">
                    <a:solidFill>
                      <a:srgbClr val="C00000"/>
                    </a:solidFill>
                    <a:latin typeface="Cambria Math" panose="02040503050406030204" pitchFamily="18" charset="0"/>
                    <a:ea typeface="Cambria Math" panose="02040503050406030204" pitchFamily="18" charset="0"/>
                  </a:rPr>
                  <a:t>i</a:t>
                </a:r>
                <a:r>
                  <a:rPr lang="en-US" sz="2800" dirty="0" err="1" smtClean="0">
                    <a:latin typeface="Cambria Math" panose="02040503050406030204" pitchFamily="18" charset="0"/>
                    <a:ea typeface="Cambria Math" panose="02040503050406030204" pitchFamily="18" charset="0"/>
                  </a:rPr>
                  <a:t>·</a:t>
                </a:r>
                <a:r>
                  <a:rPr lang="en-US" sz="2800" dirty="0" err="1" smtClean="0">
                    <a:latin typeface="Calibri" panose="020F0502020204030204" pitchFamily="34" charset="0"/>
                    <a:ea typeface="Cambria Math" panose="02040503050406030204" pitchFamily="18" charset="0"/>
                  </a:rPr>
                  <a:t>u</a:t>
                </a:r>
                <a:r>
                  <a:rPr lang="en-US" sz="2800" baseline="-25000" dirty="0" err="1" smtClean="0">
                    <a:solidFill>
                      <a:srgbClr val="C00000"/>
                    </a:solidFill>
                    <a:latin typeface="Calibri" panose="020F0502020204030204" pitchFamily="34" charset="0"/>
                    <a:ea typeface="Cambria Math" panose="02040503050406030204" pitchFamily="18" charset="0"/>
                  </a:rPr>
                  <a:t>i</a:t>
                </a:r>
                <a:endParaRPr lang="en-US" altLang="en-US" sz="2800" baseline="-25000" dirty="0">
                  <a:solidFill>
                    <a:srgbClr val="C00000"/>
                  </a:solidFill>
                  <a:latin typeface="Cambria Math" panose="02040503050406030204" pitchFamily="18" charset="0"/>
                  <a:ea typeface="Cambria Math" panose="02040503050406030204" pitchFamily="18" charset="0"/>
                </a:endParaRPr>
              </a:p>
              <a:p>
                <a:endParaRPr lang="en-US" altLang="en-US" sz="2800" dirty="0" smtClean="0">
                  <a:latin typeface="Cambria Math" panose="02040503050406030204" pitchFamily="18" charset="0"/>
                  <a:ea typeface="Cambria Math" panose="02040503050406030204" pitchFamily="18" charset="0"/>
                </a:endParaRPr>
              </a:p>
              <a:p>
                <a:r>
                  <a:rPr lang="en-US" altLang="en-US" sz="2800" dirty="0" smtClean="0">
                    <a:latin typeface="Cambria Math" panose="02040503050406030204" pitchFamily="18" charset="0"/>
                    <a:ea typeface="Cambria Math" panose="02040503050406030204" pitchFamily="18" charset="0"/>
                  </a:rPr>
                  <a:t>Sum across N (sam</a:t>
                </a:r>
                <a:r>
                  <a:rPr lang="en-US" altLang="en-US" sz="2800" dirty="0">
                    <a:latin typeface="Cambria Math" panose="02040503050406030204" pitchFamily="18" charset="0"/>
                    <a:ea typeface="Cambria Math" panose="02040503050406030204" pitchFamily="18" charset="0"/>
                  </a:rPr>
                  <a:t>p</a:t>
                </a:r>
                <a:r>
                  <a:rPr lang="en-US" altLang="en-US" sz="2800" dirty="0" smtClean="0">
                    <a:latin typeface="Cambria Math" panose="02040503050406030204" pitchFamily="18" charset="0"/>
                    <a:ea typeface="Cambria Math" panose="02040503050406030204" pitchFamily="18" charset="0"/>
                  </a:rPr>
                  <a:t>le cases) &amp; divide by N:</a:t>
                </a:r>
              </a:p>
              <a:p>
                <a14:m>
                  <m:oMath xmlns:m="http://schemas.openxmlformats.org/officeDocument/2006/math">
                    <m:f>
                      <m:fPr>
                        <m:ctrlPr>
                          <a:rPr lang="en-US" sz="2800" i="1" dirty="0" smtClean="0">
                            <a:solidFill>
                              <a:srgbClr val="000000"/>
                            </a:solidFill>
                            <a:latin typeface="Cambria Math" panose="02040503050406030204" pitchFamily="18" charset="0"/>
                            <a:ea typeface="Cambria Math" panose="02040503050406030204" pitchFamily="18" charset="0"/>
                          </a:rPr>
                        </m:ctrlPr>
                      </m:fPr>
                      <m:num>
                        <m:nary>
                          <m:naryPr>
                            <m:chr m:val="∑"/>
                            <m:ctrlPr>
                              <a:rPr lang="en-US" sz="2800" i="1">
                                <a:solidFill>
                                  <a:srgbClr val="000000"/>
                                </a:solidFill>
                                <a:latin typeface="Cambria Math" panose="02040503050406030204" pitchFamily="18" charset="0"/>
                                <a:ea typeface="Cambria Math" panose="02040503050406030204" pitchFamily="18" charset="0"/>
                              </a:rPr>
                            </m:ctrlPr>
                          </m:naryPr>
                          <m:sub>
                            <m:r>
                              <m:rPr>
                                <m:brk m:alnAt="23"/>
                              </m:rPr>
                              <a:rPr lang="en-US" sz="2800" i="1">
                                <a:solidFill>
                                  <a:srgbClr val="000000"/>
                                </a:solidFill>
                                <a:latin typeface="Cambria Math" panose="02040503050406030204" pitchFamily="18" charset="0"/>
                                <a:ea typeface="Cambria Math" panose="02040503050406030204" pitchFamily="18" charset="0"/>
                              </a:rPr>
                              <m:t>𝑖</m:t>
                            </m:r>
                          </m:sub>
                          <m:sup>
                            <m:r>
                              <a:rPr lang="en-US" sz="2800" i="1">
                                <a:solidFill>
                                  <a:srgbClr val="000000"/>
                                </a:solidFill>
                                <a:latin typeface="Cambria Math" panose="02040503050406030204" pitchFamily="18" charset="0"/>
                                <a:ea typeface="Cambria Math" panose="02040503050406030204" pitchFamily="18" charset="0"/>
                              </a:rPr>
                              <m:t>𝑁</m:t>
                            </m:r>
                          </m:sup>
                          <m:e>
                            <m:r>
                              <m:rPr>
                                <m:nor/>
                              </m:rPr>
                              <a:rPr lang="en-US" sz="2800" dirty="0">
                                <a:solidFill>
                                  <a:srgbClr val="000000"/>
                                </a:solidFill>
                                <a:latin typeface="Cambria Math" panose="02040503050406030204" pitchFamily="18" charset="0"/>
                                <a:ea typeface="Cambria Math" panose="02040503050406030204" pitchFamily="18" charset="0"/>
                              </a:rPr>
                              <m:t>X</m:t>
                            </m:r>
                            <m:r>
                              <m:rPr>
                                <m:nor/>
                              </m:rPr>
                              <a:rPr lang="en-US" sz="2800" baseline="-25000" dirty="0">
                                <a:solidFill>
                                  <a:srgbClr val="C00000"/>
                                </a:solidFill>
                                <a:latin typeface="Cambria Math" panose="02040503050406030204" pitchFamily="18" charset="0"/>
                                <a:ea typeface="Cambria Math" panose="02040503050406030204" pitchFamily="18" charset="0"/>
                              </a:rPr>
                              <m:t>i</m:t>
                            </m:r>
                            <m:r>
                              <m:rPr>
                                <m:nor/>
                              </m:rPr>
                              <a:rPr lang="en-US" sz="2800" dirty="0">
                                <a:latin typeface="Cambria Math" panose="02040503050406030204" pitchFamily="18" charset="0"/>
                                <a:ea typeface="Cambria Math" panose="02040503050406030204" pitchFamily="18" charset="0"/>
                              </a:rPr>
                              <m:t>· </m:t>
                            </m:r>
                            <m:r>
                              <m:rPr>
                                <m:nor/>
                              </m:rPr>
                              <a:rPr lang="en-US" sz="2800" dirty="0">
                                <a:solidFill>
                                  <a:srgbClr val="000000"/>
                                </a:solidFill>
                                <a:latin typeface="Cambria Math" panose="02040503050406030204" pitchFamily="18" charset="0"/>
                                <a:ea typeface="Cambria Math" panose="02040503050406030204" pitchFamily="18" charset="0"/>
                              </a:rPr>
                              <m:t>Y</m:t>
                            </m:r>
                            <m:r>
                              <m:rPr>
                                <m:nor/>
                              </m:rPr>
                              <a:rPr lang="en-US" sz="2800" baseline="-25000" dirty="0">
                                <a:solidFill>
                                  <a:srgbClr val="C00000"/>
                                </a:solidFill>
                                <a:latin typeface="Cambria Math" panose="02040503050406030204" pitchFamily="18" charset="0"/>
                                <a:ea typeface="Cambria Math" panose="02040503050406030204" pitchFamily="18" charset="0"/>
                              </a:rPr>
                              <m:t>i</m:t>
                            </m:r>
                          </m:e>
                        </m:nary>
                      </m:num>
                      <m:den>
                        <m:r>
                          <m:rPr>
                            <m:nor/>
                          </m:rPr>
                          <a:rPr lang="en-US" sz="2800" dirty="0">
                            <a:solidFill>
                              <a:srgbClr val="000000"/>
                            </a:solidFill>
                            <a:latin typeface="Cambria Math" panose="02040503050406030204" pitchFamily="18" charset="0"/>
                            <a:ea typeface="Cambria Math" panose="02040503050406030204" pitchFamily="18" charset="0"/>
                          </a:rPr>
                          <m:t>N</m:t>
                        </m:r>
                      </m:den>
                    </m:f>
                  </m:oMath>
                </a14:m>
                <a:r>
                  <a:rPr lang="en-US" sz="2800" dirty="0" smtClean="0">
                    <a:solidFill>
                      <a:srgbClr val="000000"/>
                    </a:solidFill>
                    <a:latin typeface="Cambria Math" panose="02040503050406030204" pitchFamily="18" charset="0"/>
                    <a:ea typeface="Cambria Math" panose="02040503050406030204" pitchFamily="18" charset="0"/>
                  </a:rPr>
                  <a:t> = </a:t>
                </a:r>
                <a:r>
                  <a:rPr lang="el-GR" sz="2800" dirty="0">
                    <a:solidFill>
                      <a:srgbClr val="000000"/>
                    </a:solidFill>
                    <a:latin typeface="Cambria Math" panose="02040503050406030204" pitchFamily="18" charset="0"/>
                    <a:ea typeface="Cambria Math" panose="02040503050406030204" pitchFamily="18" charset="0"/>
                  </a:rPr>
                  <a:t>β</a:t>
                </a:r>
                <a:r>
                  <a:rPr lang="en-US" sz="2800" baseline="-25000" dirty="0">
                    <a:solidFill>
                      <a:srgbClr val="000000"/>
                    </a:solidFill>
                    <a:latin typeface="Cambria Math" panose="02040503050406030204" pitchFamily="18" charset="0"/>
                    <a:ea typeface="Cambria Math" panose="02040503050406030204" pitchFamily="18" charset="0"/>
                  </a:rPr>
                  <a:t>YX</a:t>
                </a:r>
                <a:r>
                  <a:rPr lang="en-US" sz="2800"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a:solidFill>
                              <a:srgbClr val="000000"/>
                            </a:solidFill>
                            <a:latin typeface="Cambria Math" panose="02040503050406030204" pitchFamily="18" charset="0"/>
                            <a:ea typeface="Cambria Math" panose="02040503050406030204" pitchFamily="18" charset="0"/>
                          </a:rPr>
                        </m:ctrlPr>
                      </m:fPr>
                      <m:num>
                        <m:nary>
                          <m:naryPr>
                            <m:chr m:val="∑"/>
                            <m:ctrlPr>
                              <a:rPr lang="en-US" sz="2800" i="1">
                                <a:solidFill>
                                  <a:srgbClr val="000000"/>
                                </a:solidFill>
                                <a:latin typeface="Cambria Math" panose="02040503050406030204" pitchFamily="18" charset="0"/>
                                <a:ea typeface="Cambria Math" panose="02040503050406030204" pitchFamily="18" charset="0"/>
                              </a:rPr>
                            </m:ctrlPr>
                          </m:naryPr>
                          <m:sub>
                            <m:r>
                              <m:rPr>
                                <m:brk m:alnAt="23"/>
                              </m:rPr>
                              <a:rPr lang="en-US" sz="2800" i="1">
                                <a:solidFill>
                                  <a:srgbClr val="000000"/>
                                </a:solidFill>
                                <a:latin typeface="Cambria Math" panose="02040503050406030204" pitchFamily="18" charset="0"/>
                                <a:ea typeface="Cambria Math" panose="02040503050406030204" pitchFamily="18" charset="0"/>
                              </a:rPr>
                              <m:t>𝑖</m:t>
                            </m:r>
                          </m:sub>
                          <m:sup>
                            <m:r>
                              <a:rPr lang="en-US" sz="2800" i="1">
                                <a:solidFill>
                                  <a:srgbClr val="000000"/>
                                </a:solidFill>
                                <a:latin typeface="Cambria Math" panose="02040503050406030204" pitchFamily="18" charset="0"/>
                                <a:ea typeface="Cambria Math" panose="02040503050406030204" pitchFamily="18" charset="0"/>
                              </a:rPr>
                              <m:t>𝑁</m:t>
                            </m:r>
                          </m:sup>
                          <m:e>
                            <m:r>
                              <m:rPr>
                                <m:nor/>
                              </m:rPr>
                              <a:rPr lang="en-US" sz="2800" dirty="0">
                                <a:solidFill>
                                  <a:srgbClr val="000000"/>
                                </a:solidFill>
                                <a:latin typeface="Cambria Math" panose="02040503050406030204" pitchFamily="18" charset="0"/>
                                <a:ea typeface="Cambria Math" panose="02040503050406030204" pitchFamily="18" charset="0"/>
                              </a:rPr>
                              <m:t>X</m:t>
                            </m:r>
                            <m:r>
                              <m:rPr>
                                <m:nor/>
                              </m:rPr>
                              <a:rPr lang="en-US" sz="2800" baseline="-25000" dirty="0">
                                <a:solidFill>
                                  <a:srgbClr val="C00000"/>
                                </a:solidFill>
                                <a:latin typeface="Cambria Math" panose="02040503050406030204" pitchFamily="18" charset="0"/>
                                <a:ea typeface="Cambria Math" panose="02040503050406030204" pitchFamily="18" charset="0"/>
                              </a:rPr>
                              <m:t>i</m:t>
                            </m:r>
                            <m:r>
                              <m:rPr>
                                <m:nor/>
                              </m:rPr>
                              <a:rPr lang="en-US" sz="2800" dirty="0">
                                <a:latin typeface="Cambria Math" panose="02040503050406030204" pitchFamily="18" charset="0"/>
                                <a:ea typeface="Cambria Math" panose="02040503050406030204" pitchFamily="18" charset="0"/>
                              </a:rPr>
                              <m:t>· </m:t>
                            </m:r>
                            <m:r>
                              <m:rPr>
                                <m:nor/>
                              </m:rPr>
                              <a:rPr lang="en-US" sz="2800" b="0" i="0" dirty="0" smtClean="0">
                                <a:solidFill>
                                  <a:srgbClr val="000000"/>
                                </a:solidFill>
                                <a:latin typeface="Cambria Math" panose="02040503050406030204" pitchFamily="18" charset="0"/>
                                <a:ea typeface="Cambria Math" panose="02040503050406030204" pitchFamily="18" charset="0"/>
                              </a:rPr>
                              <m:t>X</m:t>
                            </m:r>
                            <m:r>
                              <m:rPr>
                                <m:nor/>
                              </m:rPr>
                              <a:rPr lang="en-US" sz="2800" baseline="-25000" dirty="0">
                                <a:solidFill>
                                  <a:srgbClr val="C00000"/>
                                </a:solidFill>
                                <a:latin typeface="Cambria Math" panose="02040503050406030204" pitchFamily="18" charset="0"/>
                                <a:ea typeface="Cambria Math" panose="02040503050406030204" pitchFamily="18" charset="0"/>
                              </a:rPr>
                              <m:t>i</m:t>
                            </m:r>
                          </m:e>
                        </m:nary>
                      </m:num>
                      <m:den>
                        <m:r>
                          <m:rPr>
                            <m:nor/>
                          </m:rPr>
                          <a:rPr lang="en-US" sz="2800" dirty="0">
                            <a:solidFill>
                              <a:srgbClr val="000000"/>
                            </a:solidFill>
                            <a:latin typeface="Cambria Math" panose="02040503050406030204" pitchFamily="18" charset="0"/>
                            <a:ea typeface="Cambria Math" panose="02040503050406030204" pitchFamily="18" charset="0"/>
                          </a:rPr>
                          <m:t>N</m:t>
                        </m:r>
                      </m:den>
                    </m:f>
                  </m:oMath>
                </a14:m>
                <a:r>
                  <a:rPr lang="en-US" sz="2800" dirty="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a:solidFill>
                              <a:srgbClr val="000000"/>
                            </a:solidFill>
                            <a:latin typeface="Cambria Math" panose="02040503050406030204" pitchFamily="18" charset="0"/>
                            <a:ea typeface="Cambria Math" panose="02040503050406030204" pitchFamily="18" charset="0"/>
                          </a:rPr>
                        </m:ctrlPr>
                      </m:fPr>
                      <m:num>
                        <m:nary>
                          <m:naryPr>
                            <m:chr m:val="∑"/>
                            <m:ctrlPr>
                              <a:rPr lang="en-US" sz="2800" i="1">
                                <a:solidFill>
                                  <a:srgbClr val="000000"/>
                                </a:solidFill>
                                <a:latin typeface="Cambria Math" panose="02040503050406030204" pitchFamily="18" charset="0"/>
                                <a:ea typeface="Cambria Math" panose="02040503050406030204" pitchFamily="18" charset="0"/>
                              </a:rPr>
                            </m:ctrlPr>
                          </m:naryPr>
                          <m:sub>
                            <m:r>
                              <m:rPr>
                                <m:brk m:alnAt="23"/>
                              </m:rPr>
                              <a:rPr lang="en-US" sz="2800" i="1">
                                <a:solidFill>
                                  <a:srgbClr val="000000"/>
                                </a:solidFill>
                                <a:latin typeface="Cambria Math" panose="02040503050406030204" pitchFamily="18" charset="0"/>
                                <a:ea typeface="Cambria Math" panose="02040503050406030204" pitchFamily="18" charset="0"/>
                              </a:rPr>
                              <m:t>𝑖</m:t>
                            </m:r>
                          </m:sub>
                          <m:sup>
                            <m:r>
                              <a:rPr lang="en-US" sz="2800" i="1">
                                <a:solidFill>
                                  <a:srgbClr val="000000"/>
                                </a:solidFill>
                                <a:latin typeface="Cambria Math" panose="02040503050406030204" pitchFamily="18" charset="0"/>
                                <a:ea typeface="Cambria Math" panose="02040503050406030204" pitchFamily="18" charset="0"/>
                              </a:rPr>
                              <m:t>𝑁</m:t>
                            </m:r>
                          </m:sup>
                          <m:e>
                            <m:r>
                              <m:rPr>
                                <m:nor/>
                              </m:rPr>
                              <a:rPr lang="en-US" sz="2800" dirty="0">
                                <a:solidFill>
                                  <a:srgbClr val="000000"/>
                                </a:solidFill>
                                <a:latin typeface="Cambria Math" panose="02040503050406030204" pitchFamily="18" charset="0"/>
                                <a:ea typeface="Cambria Math" panose="02040503050406030204" pitchFamily="18" charset="0"/>
                              </a:rPr>
                              <m:t>X</m:t>
                            </m:r>
                            <m:r>
                              <m:rPr>
                                <m:nor/>
                              </m:rPr>
                              <a:rPr lang="en-US" sz="2800" baseline="-25000" dirty="0">
                                <a:solidFill>
                                  <a:srgbClr val="C00000"/>
                                </a:solidFill>
                                <a:latin typeface="Cambria Math" panose="02040503050406030204" pitchFamily="18" charset="0"/>
                                <a:ea typeface="Cambria Math" panose="02040503050406030204" pitchFamily="18" charset="0"/>
                              </a:rPr>
                              <m:t>i</m:t>
                            </m:r>
                            <m:r>
                              <m:rPr>
                                <m:nor/>
                              </m:rPr>
                              <a:rPr lang="en-US" sz="2800" dirty="0">
                                <a:latin typeface="Cambria Math" panose="02040503050406030204" pitchFamily="18" charset="0"/>
                                <a:ea typeface="Cambria Math" panose="02040503050406030204" pitchFamily="18" charset="0"/>
                              </a:rPr>
                              <m:t>· </m:t>
                            </m:r>
                            <m:r>
                              <m:rPr>
                                <m:nor/>
                              </m:rPr>
                              <a:rPr lang="en-US" sz="2800" b="0" i="0" dirty="0" smtClean="0">
                                <a:solidFill>
                                  <a:srgbClr val="000000"/>
                                </a:solidFill>
                                <a:latin typeface="Cambria Math" panose="02040503050406030204" pitchFamily="18" charset="0"/>
                                <a:ea typeface="Cambria Math" panose="02040503050406030204" pitchFamily="18" charset="0"/>
                              </a:rPr>
                              <m:t>u</m:t>
                            </m:r>
                            <m:r>
                              <m:rPr>
                                <m:nor/>
                              </m:rPr>
                              <a:rPr lang="en-US" sz="2800" baseline="-25000" dirty="0">
                                <a:solidFill>
                                  <a:srgbClr val="C00000"/>
                                </a:solidFill>
                                <a:latin typeface="Cambria Math" panose="02040503050406030204" pitchFamily="18" charset="0"/>
                                <a:ea typeface="Cambria Math" panose="02040503050406030204" pitchFamily="18" charset="0"/>
                              </a:rPr>
                              <m:t>i</m:t>
                            </m:r>
                          </m:e>
                        </m:nary>
                      </m:num>
                      <m:den>
                        <m:r>
                          <m:rPr>
                            <m:nor/>
                          </m:rPr>
                          <a:rPr lang="en-US" sz="2800" dirty="0">
                            <a:solidFill>
                              <a:srgbClr val="000000"/>
                            </a:solidFill>
                            <a:latin typeface="Cambria Math" panose="02040503050406030204" pitchFamily="18" charset="0"/>
                            <a:ea typeface="Cambria Math" panose="02040503050406030204" pitchFamily="18" charset="0"/>
                          </a:rPr>
                          <m:t>N</m:t>
                        </m:r>
                      </m:den>
                    </m:f>
                  </m:oMath>
                </a14:m>
                <a:r>
                  <a:rPr lang="en-US" altLang="en-US" sz="2800" dirty="0" smtClean="0">
                    <a:latin typeface="Cambria Math" panose="02040503050406030204" pitchFamily="18" charset="0"/>
                    <a:ea typeface="Cambria Math" panose="02040503050406030204" pitchFamily="18" charset="0"/>
                  </a:rPr>
                  <a:t>		Hence </a:t>
                </a:r>
                <a:r>
                  <a:rPr lang="en-US" altLang="en-US" sz="2800" dirty="0">
                    <a:latin typeface="Cambria Math" panose="02040503050406030204" pitchFamily="18" charset="0"/>
                    <a:ea typeface="Cambria Math" panose="02040503050406030204" pitchFamily="18" charset="0"/>
                  </a:rPr>
                  <a:t>:</a:t>
                </a:r>
              </a:p>
              <a:p>
                <a:endParaRPr lang="en-US" altLang="en-US" sz="2800" dirty="0" smtClean="0">
                  <a:latin typeface="Cambria Math" panose="02040503050406030204" pitchFamily="18" charset="0"/>
                  <a:ea typeface="Cambria Math" panose="02040503050406030204" pitchFamily="18" charset="0"/>
                </a:endParaRPr>
              </a:p>
              <a:p>
                <a:endParaRPr lang="en-US" altLang="en-US" sz="2800" dirty="0" smtClean="0">
                  <a:latin typeface="Cambria Math" panose="02040503050406030204" pitchFamily="18" charset="0"/>
                  <a:ea typeface="Cambria Math" panose="02040503050406030204" pitchFamily="18" charset="0"/>
                </a:endParaRPr>
              </a:p>
              <a:p>
                <a:r>
                  <a:rPr lang="el-GR" sz="2800" dirty="0" smtClean="0">
                    <a:solidFill>
                      <a:srgbClr val="000000"/>
                    </a:solidFill>
                    <a:latin typeface="Cambria Math" panose="02040503050406030204" pitchFamily="18" charset="0"/>
                    <a:ea typeface="Cambria Math" panose="02040503050406030204" pitchFamily="18" charset="0"/>
                  </a:rPr>
                  <a:t>σ</a:t>
                </a:r>
                <a:r>
                  <a:rPr lang="en-US" sz="2800" baseline="-25000" dirty="0" smtClean="0">
                    <a:solidFill>
                      <a:srgbClr val="C00000"/>
                    </a:solidFill>
                    <a:latin typeface="Cambria Math" panose="02040503050406030204" pitchFamily="18" charset="0"/>
                    <a:ea typeface="Cambria Math" panose="02040503050406030204" pitchFamily="18" charset="0"/>
                  </a:rPr>
                  <a:t>YX</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a:solidFill>
                      <a:srgbClr val="000000"/>
                    </a:solidFill>
                    <a:latin typeface="Cambria Math" panose="02040503050406030204" pitchFamily="18" charset="0"/>
                    <a:ea typeface="Cambria Math" panose="02040503050406030204" pitchFamily="18" charset="0"/>
                  </a:rPr>
                  <a:t>= </a:t>
                </a:r>
                <a:r>
                  <a:rPr lang="el-GR" sz="2800" dirty="0">
                    <a:solidFill>
                      <a:srgbClr val="000000"/>
                    </a:solidFill>
                    <a:latin typeface="Cambria Math" panose="02040503050406030204" pitchFamily="18" charset="0"/>
                    <a:ea typeface="Cambria Math" panose="02040503050406030204" pitchFamily="18" charset="0"/>
                  </a:rPr>
                  <a:t>β</a:t>
                </a:r>
                <a:r>
                  <a:rPr lang="en-US" sz="2800" baseline="-25000" dirty="0">
                    <a:solidFill>
                      <a:srgbClr val="000000"/>
                    </a:solidFill>
                    <a:latin typeface="Cambria Math" panose="02040503050406030204" pitchFamily="18" charset="0"/>
                    <a:ea typeface="Cambria Math" panose="02040503050406030204" pitchFamily="18" charset="0"/>
                  </a:rPr>
                  <a:t>YX</a:t>
                </a:r>
                <a:r>
                  <a:rPr lang="en-US" sz="2800" dirty="0">
                    <a:solidFill>
                      <a:srgbClr val="000000"/>
                    </a:solidFill>
                    <a:latin typeface="Cambria Math" panose="02040503050406030204" pitchFamily="18" charset="0"/>
                    <a:ea typeface="Cambria Math" panose="02040503050406030204" pitchFamily="18" charset="0"/>
                  </a:rPr>
                  <a:t> · </a:t>
                </a:r>
                <a:r>
                  <a:rPr lang="en-US" altLang="en-US" sz="2800" dirty="0">
                    <a:latin typeface="Cambria Math" panose="02040503050406030204" pitchFamily="18" charset="0"/>
                    <a:ea typeface="Cambria Math" panose="02040503050406030204" pitchFamily="18" charset="0"/>
                  </a:rPr>
                  <a:t> </a:t>
                </a:r>
                <a:r>
                  <a:rPr lang="el-GR" sz="2800" dirty="0" smtClean="0">
                    <a:solidFill>
                      <a:srgbClr val="000000"/>
                    </a:solidFill>
                    <a:latin typeface="Cambria Math" panose="02040503050406030204" pitchFamily="18" charset="0"/>
                    <a:ea typeface="Cambria Math" panose="02040503050406030204" pitchFamily="18" charset="0"/>
                  </a:rPr>
                  <a:t>σ</a:t>
                </a:r>
                <a:r>
                  <a:rPr lang="en-US" sz="2800" baseline="-25000" dirty="0" smtClean="0">
                    <a:solidFill>
                      <a:srgbClr val="C00000"/>
                    </a:solidFill>
                    <a:latin typeface="Cambria Math" panose="02040503050406030204" pitchFamily="18" charset="0"/>
                    <a:ea typeface="Cambria Math" panose="02040503050406030204" pitchFamily="18" charset="0"/>
                  </a:rPr>
                  <a:t>XX</a:t>
                </a:r>
                <a:r>
                  <a:rPr lang="en-US" sz="2800" dirty="0" smtClean="0">
                    <a:solidFill>
                      <a:srgbClr val="000000"/>
                    </a:solidFill>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l-GR" sz="2800" dirty="0" smtClean="0">
                    <a:solidFill>
                      <a:srgbClr val="000000"/>
                    </a:solidFill>
                    <a:latin typeface="Cambria Math" panose="02040503050406030204" pitchFamily="18" charset="0"/>
                    <a:ea typeface="Cambria Math" panose="02040503050406030204" pitchFamily="18" charset="0"/>
                  </a:rPr>
                  <a:t>σ</a:t>
                </a:r>
                <a:r>
                  <a:rPr lang="en-US" sz="2800" baseline="-25000" dirty="0" err="1" smtClean="0">
                    <a:solidFill>
                      <a:srgbClr val="C00000"/>
                    </a:solidFill>
                    <a:latin typeface="Cambria Math" panose="02040503050406030204" pitchFamily="18" charset="0"/>
                    <a:ea typeface="Cambria Math" panose="02040503050406030204" pitchFamily="18" charset="0"/>
                  </a:rPr>
                  <a:t>Xu</a:t>
                </a:r>
                <a:r>
                  <a:rPr lang="en-US" sz="2800" dirty="0" smtClean="0">
                    <a:solidFill>
                      <a:srgbClr val="000000"/>
                    </a:solidFill>
                    <a:latin typeface="Cambria Math" panose="02040503050406030204" pitchFamily="18" charset="0"/>
                    <a:ea typeface="Cambria Math" panose="02040503050406030204" pitchFamily="18" charset="0"/>
                  </a:rPr>
                  <a:t> 				</a:t>
                </a:r>
                <a:r>
                  <a:rPr lang="en-US" altLang="en-US" sz="2800" dirty="0" smtClean="0">
                    <a:latin typeface="Cambria Math" panose="02040503050406030204" pitchFamily="18" charset="0"/>
                    <a:ea typeface="Cambria Math" panose="02040503050406030204" pitchFamily="18" charset="0"/>
                  </a:rPr>
                  <a:t>So</a:t>
                </a:r>
                <a:r>
                  <a:rPr lang="en-US" altLang="en-US" sz="2800" dirty="0">
                    <a:latin typeface="Cambria Math" panose="02040503050406030204" pitchFamily="18" charset="0"/>
                    <a:ea typeface="Cambria Math" panose="02040503050406030204" pitchFamily="18" charset="0"/>
                  </a:rPr>
                  <a:t>:</a:t>
                </a:r>
              </a:p>
              <a:p>
                <a:endParaRPr lang="en-US" sz="2800" dirty="0" smtClean="0">
                  <a:solidFill>
                    <a:srgbClr val="000000"/>
                  </a:solidFill>
                  <a:latin typeface="Cambria Math" panose="02040503050406030204" pitchFamily="18" charset="0"/>
                  <a:ea typeface="Cambria Math" panose="02040503050406030204" pitchFamily="18" charset="0"/>
                </a:endParaRPr>
              </a:p>
              <a:p>
                <a:r>
                  <a:rPr lang="el-GR" sz="2800" dirty="0" smtClean="0">
                    <a:solidFill>
                      <a:srgbClr val="000000"/>
                    </a:solidFill>
                    <a:latin typeface="Cambria Math" panose="02040503050406030204" pitchFamily="18" charset="0"/>
                    <a:ea typeface="Cambria Math" panose="02040503050406030204" pitchFamily="18" charset="0"/>
                  </a:rPr>
                  <a:t>β</a:t>
                </a:r>
                <a:r>
                  <a:rPr lang="en-US" sz="2800" baseline="-25000" dirty="0">
                    <a:solidFill>
                      <a:srgbClr val="000000"/>
                    </a:solidFill>
                    <a:latin typeface="Cambria Math" panose="02040503050406030204" pitchFamily="18" charset="0"/>
                    <a:ea typeface="Cambria Math" panose="02040503050406030204" pitchFamily="18" charset="0"/>
                  </a:rPr>
                  <a:t>YX</a:t>
                </a:r>
                <a:r>
                  <a:rPr lang="en-US" sz="2800" dirty="0">
                    <a:solidFill>
                      <a:srgbClr val="000000"/>
                    </a:solidFill>
                    <a:latin typeface="Cambria Math" panose="02040503050406030204" pitchFamily="18" charset="0"/>
                    <a:ea typeface="Cambria Math" panose="02040503050406030204" pitchFamily="18" charset="0"/>
                  </a:rPr>
                  <a:t> </a:t>
                </a:r>
                <a:r>
                  <a:rPr lang="en-US" sz="2800" dirty="0" smtClean="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smtClean="0">
                            <a:solidFill>
                              <a:srgbClr val="000000"/>
                            </a:solidFill>
                            <a:latin typeface="Cambria Math" panose="02040503050406030204" pitchFamily="18" charset="0"/>
                            <a:ea typeface="Cambria Math" panose="02040503050406030204" pitchFamily="18" charset="0"/>
                          </a:rPr>
                        </m:ctrlPr>
                      </m:fPr>
                      <m:num>
                        <m:r>
                          <m:rPr>
                            <m:nor/>
                          </m:rPr>
                          <a:rPr lang="el-GR" sz="2800" dirty="0">
                            <a:solidFill>
                              <a:srgbClr val="000000"/>
                            </a:solidFill>
                            <a:latin typeface="Cambria Math" panose="02040503050406030204" pitchFamily="18" charset="0"/>
                            <a:ea typeface="Cambria Math" panose="02040503050406030204" pitchFamily="18" charset="0"/>
                          </a:rPr>
                          <m:t>σ</m:t>
                        </m:r>
                        <m:r>
                          <m:rPr>
                            <m:nor/>
                          </m:rPr>
                          <a:rPr lang="en-US" sz="2800" baseline="-25000" dirty="0">
                            <a:solidFill>
                              <a:srgbClr val="C00000"/>
                            </a:solidFill>
                            <a:latin typeface="Cambria Math" panose="02040503050406030204" pitchFamily="18" charset="0"/>
                            <a:ea typeface="Cambria Math" panose="02040503050406030204" pitchFamily="18" charset="0"/>
                          </a:rPr>
                          <m:t>YX</m:t>
                        </m:r>
                      </m:num>
                      <m:den>
                        <m:r>
                          <m:rPr>
                            <m:nor/>
                          </m:rPr>
                          <a:rPr lang="el-GR" sz="2800" dirty="0">
                            <a:solidFill>
                              <a:srgbClr val="000000"/>
                            </a:solidFill>
                            <a:latin typeface="Cambria Math" panose="02040503050406030204" pitchFamily="18" charset="0"/>
                            <a:ea typeface="Cambria Math" panose="02040503050406030204" pitchFamily="18" charset="0"/>
                          </a:rPr>
                          <m:t>σ</m:t>
                        </m:r>
                        <m:r>
                          <m:rPr>
                            <m:nor/>
                          </m:rPr>
                          <a:rPr lang="en-US" sz="2800" baseline="-25000" dirty="0">
                            <a:solidFill>
                              <a:srgbClr val="C00000"/>
                            </a:solidFill>
                            <a:latin typeface="Cambria Math" panose="02040503050406030204" pitchFamily="18" charset="0"/>
                            <a:ea typeface="Cambria Math" panose="02040503050406030204" pitchFamily="18" charset="0"/>
                          </a:rPr>
                          <m:t>XX</m:t>
                        </m:r>
                      </m:den>
                    </m:f>
                  </m:oMath>
                </a14:m>
                <a:r>
                  <a:rPr lang="en-US" alt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l-GR" sz="2800" dirty="0" smtClean="0">
                    <a:solidFill>
                      <a:srgbClr val="000000"/>
                    </a:solidFill>
                    <a:latin typeface="Cambria Math" panose="02040503050406030204" pitchFamily="18" charset="0"/>
                    <a:ea typeface="Cambria Math" panose="02040503050406030204" pitchFamily="18" charset="0"/>
                  </a:rPr>
                  <a:t>σ</a:t>
                </a:r>
                <a:r>
                  <a:rPr lang="en-US" sz="2800" baseline="-25000" dirty="0">
                    <a:solidFill>
                      <a:srgbClr val="C00000"/>
                    </a:solidFill>
                    <a:latin typeface="Cambria Math" panose="02040503050406030204" pitchFamily="18" charset="0"/>
                    <a:ea typeface="Cambria Math" panose="02040503050406030204" pitchFamily="18" charset="0"/>
                  </a:rPr>
                  <a:t>Xu</a:t>
                </a:r>
                <a:r>
                  <a:rPr lang="en-US" sz="2800" dirty="0">
                    <a:solidFill>
                      <a:srgbClr val="000000"/>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800" i="1">
                            <a:solidFill>
                              <a:srgbClr val="000000"/>
                            </a:solidFill>
                            <a:latin typeface="Cambria Math" panose="02040503050406030204" pitchFamily="18" charset="0"/>
                            <a:ea typeface="Cambria Math" panose="02040503050406030204" pitchFamily="18" charset="0"/>
                          </a:rPr>
                        </m:ctrlPr>
                      </m:fPr>
                      <m:num>
                        <m:r>
                          <m:rPr>
                            <m:nor/>
                          </m:rPr>
                          <a:rPr lang="en-US" sz="2800" b="0" i="0" dirty="0" smtClean="0">
                            <a:solidFill>
                              <a:srgbClr val="000000"/>
                            </a:solidFill>
                            <a:latin typeface="Cambria Math" panose="02040503050406030204" pitchFamily="18" charset="0"/>
                            <a:ea typeface="Cambria Math" panose="02040503050406030204" pitchFamily="18" charset="0"/>
                          </a:rPr>
                          <m:t>Cov</m:t>
                        </m:r>
                        <m:r>
                          <m:rPr>
                            <m:nor/>
                          </m:rPr>
                          <a:rPr lang="en-US" sz="2800" b="0" i="0" dirty="0" smtClean="0">
                            <a:solidFill>
                              <a:srgbClr val="000000"/>
                            </a:solidFill>
                            <a:latin typeface="Cambria Math" panose="02040503050406030204" pitchFamily="18" charset="0"/>
                            <a:ea typeface="Cambria Math" panose="02040503050406030204" pitchFamily="18" charset="0"/>
                          </a:rPr>
                          <m:t>(</m:t>
                        </m:r>
                        <m:r>
                          <m:rPr>
                            <m:nor/>
                          </m:rPr>
                          <a:rPr lang="en-US" sz="2800" b="0" i="0" dirty="0" smtClean="0">
                            <a:solidFill>
                              <a:srgbClr val="000000"/>
                            </a:solidFill>
                            <a:latin typeface="Cambria Math" panose="02040503050406030204" pitchFamily="18" charset="0"/>
                            <a:ea typeface="Cambria Math" panose="02040503050406030204" pitchFamily="18" charset="0"/>
                          </a:rPr>
                          <m:t>Y</m:t>
                        </m:r>
                        <m:r>
                          <m:rPr>
                            <m:nor/>
                          </m:rPr>
                          <a:rPr lang="en-US" sz="2800" b="0" i="0" dirty="0" smtClean="0">
                            <a:solidFill>
                              <a:srgbClr val="000000"/>
                            </a:solidFill>
                            <a:latin typeface="Cambria Math" panose="02040503050406030204" pitchFamily="18" charset="0"/>
                            <a:ea typeface="Cambria Math" panose="02040503050406030204" pitchFamily="18" charset="0"/>
                          </a:rPr>
                          <m:t>,</m:t>
                        </m:r>
                        <m:r>
                          <m:rPr>
                            <m:nor/>
                          </m:rPr>
                          <a:rPr lang="en-US" sz="2800" b="0" i="0" dirty="0" smtClean="0">
                            <a:solidFill>
                              <a:srgbClr val="000000"/>
                            </a:solidFill>
                            <a:latin typeface="Cambria Math" panose="02040503050406030204" pitchFamily="18" charset="0"/>
                            <a:ea typeface="Cambria Math" panose="02040503050406030204" pitchFamily="18" charset="0"/>
                          </a:rPr>
                          <m:t>X</m:t>
                        </m:r>
                        <m:r>
                          <m:rPr>
                            <m:nor/>
                          </m:rPr>
                          <a:rPr lang="en-US" sz="2800" b="0" i="0" dirty="0" smtClean="0">
                            <a:solidFill>
                              <a:srgbClr val="000000"/>
                            </a:solidFill>
                            <a:latin typeface="Cambria Math" panose="02040503050406030204" pitchFamily="18" charset="0"/>
                            <a:ea typeface="Cambria Math" panose="02040503050406030204" pitchFamily="18" charset="0"/>
                          </a:rPr>
                          <m:t>)</m:t>
                        </m:r>
                      </m:num>
                      <m:den>
                        <m:r>
                          <m:rPr>
                            <m:nor/>
                          </m:rPr>
                          <a:rPr lang="en-US" sz="2800" b="0" i="0" dirty="0" smtClean="0">
                            <a:solidFill>
                              <a:srgbClr val="000000"/>
                            </a:solidFill>
                            <a:latin typeface="Cambria Math" panose="02040503050406030204" pitchFamily="18" charset="0"/>
                            <a:ea typeface="Cambria Math" panose="02040503050406030204" pitchFamily="18" charset="0"/>
                          </a:rPr>
                          <m:t>Cov</m:t>
                        </m:r>
                        <m:r>
                          <m:rPr>
                            <m:nor/>
                          </m:rPr>
                          <a:rPr lang="en-US" sz="2800" b="0" i="0" dirty="0" smtClean="0">
                            <a:solidFill>
                              <a:srgbClr val="000000"/>
                            </a:solidFill>
                            <a:latin typeface="Cambria Math" panose="02040503050406030204" pitchFamily="18" charset="0"/>
                            <a:ea typeface="Cambria Math" panose="02040503050406030204" pitchFamily="18" charset="0"/>
                          </a:rPr>
                          <m:t>(</m:t>
                        </m:r>
                        <m:r>
                          <m:rPr>
                            <m:nor/>
                          </m:rPr>
                          <a:rPr lang="en-US" sz="2800" b="0" i="0" dirty="0" smtClean="0">
                            <a:solidFill>
                              <a:srgbClr val="000000"/>
                            </a:solidFill>
                            <a:latin typeface="Cambria Math" panose="02040503050406030204" pitchFamily="18" charset="0"/>
                            <a:ea typeface="Cambria Math" panose="02040503050406030204" pitchFamily="18" charset="0"/>
                          </a:rPr>
                          <m:t>X</m:t>
                        </m:r>
                        <m:r>
                          <m:rPr>
                            <m:nor/>
                          </m:rPr>
                          <a:rPr lang="en-US" sz="2800" b="0" i="0" dirty="0" smtClean="0">
                            <a:solidFill>
                              <a:srgbClr val="000000"/>
                            </a:solidFill>
                            <a:latin typeface="Cambria Math" panose="02040503050406030204" pitchFamily="18" charset="0"/>
                            <a:ea typeface="Cambria Math" panose="02040503050406030204" pitchFamily="18" charset="0"/>
                          </a:rPr>
                          <m:t>,</m:t>
                        </m:r>
                        <m:r>
                          <m:rPr>
                            <m:nor/>
                          </m:rPr>
                          <a:rPr lang="en-US" sz="2800" b="0" i="0" dirty="0" smtClean="0">
                            <a:solidFill>
                              <a:srgbClr val="000000"/>
                            </a:solidFill>
                            <a:latin typeface="Cambria Math" panose="02040503050406030204" pitchFamily="18" charset="0"/>
                            <a:ea typeface="Cambria Math" panose="02040503050406030204" pitchFamily="18" charset="0"/>
                          </a:rPr>
                          <m:t>X</m:t>
                        </m:r>
                        <m:r>
                          <m:rPr>
                            <m:nor/>
                          </m:rPr>
                          <a:rPr lang="en-US" sz="2800" b="0" i="0" dirty="0" smtClean="0">
                            <a:solidFill>
                              <a:srgbClr val="000000"/>
                            </a:solidFill>
                            <a:latin typeface="Cambria Math" panose="02040503050406030204" pitchFamily="18" charset="0"/>
                            <a:ea typeface="Cambria Math" panose="02040503050406030204" pitchFamily="18" charset="0"/>
                          </a:rPr>
                          <m:t>)</m:t>
                        </m:r>
                      </m:den>
                    </m:f>
                  </m:oMath>
                </a14:m>
                <a:r>
                  <a:rPr lang="en-US" alt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 </a:t>
                </a:r>
                <a:r>
                  <a:rPr lang="en-US" sz="2800" dirty="0" err="1" smtClean="0">
                    <a:solidFill>
                      <a:srgbClr val="7030A0"/>
                    </a:solidFill>
                    <a:latin typeface="Cambria Math" panose="02040503050406030204" pitchFamily="18" charset="0"/>
                    <a:ea typeface="Cambria Math" panose="02040503050406030204" pitchFamily="18" charset="0"/>
                  </a:rPr>
                  <a:t>Cov</a:t>
                </a:r>
                <a:r>
                  <a:rPr lang="en-US" sz="2800" dirty="0" smtClean="0">
                    <a:solidFill>
                      <a:srgbClr val="7030A0"/>
                    </a:solidFill>
                    <a:latin typeface="Cambria Math" panose="02040503050406030204" pitchFamily="18" charset="0"/>
                    <a:ea typeface="Cambria Math" panose="02040503050406030204" pitchFamily="18" charset="0"/>
                  </a:rPr>
                  <a:t>(</a:t>
                </a:r>
                <a:r>
                  <a:rPr lang="en-US" sz="2800" dirty="0" err="1" smtClean="0">
                    <a:solidFill>
                      <a:srgbClr val="7030A0"/>
                    </a:solidFill>
                    <a:latin typeface="Cambria Math" panose="02040503050406030204" pitchFamily="18" charset="0"/>
                    <a:ea typeface="Cambria Math" panose="02040503050406030204" pitchFamily="18" charset="0"/>
                  </a:rPr>
                  <a:t>X,u</a:t>
                </a:r>
                <a:r>
                  <a:rPr lang="en-US" sz="2800" dirty="0" smtClean="0">
                    <a:solidFill>
                      <a:srgbClr val="7030A0"/>
                    </a:solidFill>
                    <a:latin typeface="Cambria Math" panose="02040503050406030204" pitchFamily="18" charset="0"/>
                    <a:ea typeface="Cambria Math" panose="02040503050406030204" pitchFamily="18" charset="0"/>
                  </a:rPr>
                  <a:t>)</a:t>
                </a:r>
                <a:endParaRPr lang="en-US" altLang="en-US" sz="2800" dirty="0" smtClean="0">
                  <a:solidFill>
                    <a:srgbClr val="7030A0"/>
                  </a:solidFill>
                  <a:latin typeface="Cambria Math" panose="02040503050406030204" pitchFamily="18" charset="0"/>
                  <a:ea typeface="Cambria Math" panose="02040503050406030204" pitchFamily="18" charset="0"/>
                </a:endParaRPr>
              </a:p>
            </p:txBody>
          </p:sp>
        </mc:Choice>
        <mc:Fallback xmlns="">
          <p:sp>
            <p:nvSpPr>
              <p:cNvPr id="37" name="Rectangle 17"/>
              <p:cNvSpPr>
                <a:spLocks noRot="1" noChangeAspect="1" noMove="1" noResize="1" noEditPoints="1" noAdjustHandles="1" noChangeArrowheads="1" noChangeShapeType="1" noTextEdit="1"/>
              </p:cNvSpPr>
              <p:nvPr/>
            </p:nvSpPr>
            <p:spPr bwMode="auto">
              <a:xfrm>
                <a:off x="3817186" y="709949"/>
                <a:ext cx="7799489" cy="5752087"/>
              </a:xfrm>
              <a:prstGeom prst="rect">
                <a:avLst/>
              </a:prstGeom>
              <a:blipFill rotWithShape="0">
                <a:blip r:embed="rId3"/>
                <a:stretch>
                  <a:fillRect l="-1563" t="-1271" r="-3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11"/>
              <p:cNvSpPr>
                <a:spLocks noChangeArrowheads="1"/>
              </p:cNvSpPr>
              <p:nvPr/>
            </p:nvSpPr>
            <p:spPr bwMode="auto">
              <a:xfrm>
                <a:off x="1982348" y="2577916"/>
                <a:ext cx="860311" cy="957023"/>
              </a:xfrm>
              <a:prstGeom prst="ellipse">
                <a:avLst/>
              </a:prstGeom>
              <a:solidFill>
                <a:schemeClr val="bg1"/>
              </a:solidFill>
              <a:ln w="38100">
                <a:noFill/>
                <a:round/>
                <a:headEnd/>
                <a:tailEnd/>
              </a:ln>
            </p:spPr>
            <p:txBody>
              <a:bodyPr wrap="none" lIns="0" tIns="0" rIns="0" bIns="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Times New Roman" pitchFamily="18" charset="0"/>
                            </a:rPr>
                          </m:ctrlPr>
                        </m:fPr>
                        <m:num>
                          <m:r>
                            <m:rPr>
                              <m:sty m:val="p"/>
                            </m:rPr>
                            <a:rPr lang="el-GR" sz="2800" i="1" smtClean="0">
                              <a:latin typeface="Cambria Math" panose="02040503050406030204" pitchFamily="18" charset="0"/>
                              <a:cs typeface="Times New Roman" pitchFamily="18" charset="0"/>
                            </a:rPr>
                            <m:t>σ</m:t>
                          </m:r>
                          <m:r>
                            <a:rPr lang="en-US" sz="2800" b="0" i="1" baseline="-25000" smtClean="0">
                              <a:latin typeface="Cambria Math" panose="02040503050406030204" pitchFamily="18" charset="0"/>
                              <a:cs typeface="Times New Roman" pitchFamily="18" charset="0"/>
                            </a:rPr>
                            <m:t>𝑋𝑌</m:t>
                          </m:r>
                        </m:num>
                        <m:den>
                          <m:r>
                            <m:rPr>
                              <m:sty m:val="p"/>
                            </m:rPr>
                            <a:rPr lang="el-GR" sz="2800" i="1">
                              <a:latin typeface="Cambria Math" panose="02040503050406030204" pitchFamily="18" charset="0"/>
                              <a:cs typeface="Times New Roman" pitchFamily="18" charset="0"/>
                            </a:rPr>
                            <m:t>σ</m:t>
                          </m:r>
                          <m:r>
                            <a:rPr lang="en-US" sz="2800" b="0" i="1" baseline="-25000" smtClean="0">
                              <a:latin typeface="Cambria Math" panose="02040503050406030204" pitchFamily="18" charset="0"/>
                              <a:cs typeface="Times New Roman" pitchFamily="18" charset="0"/>
                            </a:rPr>
                            <m:t>𝑋𝑋</m:t>
                          </m:r>
                        </m:den>
                      </m:f>
                    </m:oMath>
                  </m:oMathPara>
                </a14:m>
                <a:endParaRPr lang="en-US" sz="2800" i="1" dirty="0" smtClean="0">
                  <a:latin typeface="Calibri" panose="020F0502020204030204" pitchFamily="34" charset="0"/>
                  <a:cs typeface="Times New Roman" pitchFamily="18" charset="0"/>
                </a:endParaRPr>
              </a:p>
            </p:txBody>
          </p:sp>
        </mc:Choice>
        <mc:Fallback xmlns="">
          <p:sp>
            <p:nvSpPr>
              <p:cNvPr id="39" name="Oval 11"/>
              <p:cNvSpPr>
                <a:spLocks noRot="1" noChangeAspect="1" noMove="1" noResize="1" noEditPoints="1" noAdjustHandles="1" noChangeArrowheads="1" noChangeShapeType="1" noTextEdit="1"/>
              </p:cNvSpPr>
              <p:nvPr/>
            </p:nvSpPr>
            <p:spPr bwMode="auto">
              <a:xfrm>
                <a:off x="1982348" y="2577916"/>
                <a:ext cx="860311" cy="957023"/>
              </a:xfrm>
              <a:prstGeom prst="ellipse">
                <a:avLst/>
              </a:prstGeom>
              <a:blipFill rotWithShape="0">
                <a:blip r:embed="rId4"/>
                <a:stretch>
                  <a:fillRect/>
                </a:stretch>
              </a:blipFill>
              <a:ln w="38100">
                <a:noFill/>
                <a:round/>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a:spLocks noChangeArrowheads="1"/>
              </p:cNvSpPr>
              <p:nvPr/>
            </p:nvSpPr>
            <p:spPr bwMode="auto">
              <a:xfrm>
                <a:off x="2881603" y="2010381"/>
                <a:ext cx="197857" cy="172331"/>
              </a:xfrm>
              <a:prstGeom prst="ellipse">
                <a:avLst/>
              </a:prstGeom>
              <a:solidFill>
                <a:schemeClr val="bg1"/>
              </a:solidFill>
              <a:ln w="38100">
                <a:noFill/>
                <a:round/>
                <a:headEnd/>
                <a:tailEnd/>
              </a:ln>
            </p:spPr>
            <p:txBody>
              <a:bodyPr wrap="none" lIns="0" tIns="0" rIns="0" bIns="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m:rPr>
                          <m:nor/>
                        </m:rPr>
                        <a:rPr lang="en-US" b="0" i="0" smtClean="0">
                          <a:solidFill>
                            <a:srgbClr val="7030A0"/>
                          </a:solidFill>
                          <a:latin typeface="Cambria Math" panose="02040503050406030204" pitchFamily="18" charset="0"/>
                          <a:ea typeface="Cambria Math" panose="02040503050406030204" pitchFamily="18" charset="0"/>
                        </a:rPr>
                        <m:t>1</m:t>
                      </m:r>
                    </m:oMath>
                  </m:oMathPara>
                </a14:m>
                <a:endParaRPr lang="en-US" i="1" dirty="0" smtClean="0">
                  <a:solidFill>
                    <a:srgbClr val="7030A0"/>
                  </a:solidFill>
                  <a:latin typeface="Calibri" panose="020F0502020204030204" pitchFamily="34" charset="0"/>
                  <a:cs typeface="Times New Roman" pitchFamily="18" charset="0"/>
                </a:endParaRPr>
              </a:p>
            </p:txBody>
          </p:sp>
        </mc:Choice>
        <mc:Fallback xmlns="">
          <p:sp>
            <p:nvSpPr>
              <p:cNvPr id="12" name="Oval 11"/>
              <p:cNvSpPr>
                <a:spLocks noRot="1" noChangeAspect="1" noMove="1" noResize="1" noEditPoints="1" noAdjustHandles="1" noChangeArrowheads="1" noChangeShapeType="1" noTextEdit="1"/>
              </p:cNvSpPr>
              <p:nvPr/>
            </p:nvSpPr>
            <p:spPr bwMode="auto">
              <a:xfrm>
                <a:off x="2881603" y="2010381"/>
                <a:ext cx="197857" cy="172331"/>
              </a:xfrm>
              <a:prstGeom prst="ellipse">
                <a:avLst/>
              </a:prstGeom>
              <a:blipFill rotWithShape="0">
                <a:blip r:embed="rId5"/>
                <a:stretch>
                  <a:fillRect l="-37500" t="-25000" r="-12500" b="-42857"/>
                </a:stretch>
              </a:blipFill>
              <a:ln w="38100">
                <a:noFill/>
                <a:round/>
                <a:headEnd/>
                <a:tailEnd/>
              </a:ln>
            </p:spPr>
            <p:txBody>
              <a:bodyPr/>
              <a:lstStyle/>
              <a:p>
                <a:r>
                  <a:rPr lang="en-US">
                    <a:noFill/>
                  </a:rPr>
                  <a:t> </a:t>
                </a:r>
              </a:p>
            </p:txBody>
          </p:sp>
        </mc:Fallback>
      </mc:AlternateContent>
      <p:sp>
        <p:nvSpPr>
          <p:cNvPr id="14" name="Oval 11"/>
          <p:cNvSpPr>
            <a:spLocks noChangeArrowheads="1"/>
          </p:cNvSpPr>
          <p:nvPr/>
        </p:nvSpPr>
        <p:spPr bwMode="auto">
          <a:xfrm>
            <a:off x="2297522" y="1558490"/>
            <a:ext cx="370278" cy="387248"/>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3600" dirty="0" smtClean="0">
                <a:latin typeface="Calibri" panose="020F0502020204030204" pitchFamily="34" charset="0"/>
                <a:ea typeface="Cambria Math" panose="02040503050406030204" pitchFamily="18" charset="0"/>
              </a:rPr>
              <a:t>u</a:t>
            </a:r>
            <a:endParaRPr lang="en-US" sz="3600" baseline="-25000" dirty="0">
              <a:latin typeface="Times New Roman" pitchFamily="18" charset="0"/>
              <a:cs typeface="Times New Roman" pitchFamily="18" charset="0"/>
            </a:endParaRPr>
          </a:p>
        </p:txBody>
      </p:sp>
      <p:sp>
        <p:nvSpPr>
          <p:cNvPr id="15" name="Rectangle 17"/>
          <p:cNvSpPr>
            <a:spLocks noChangeArrowheads="1"/>
          </p:cNvSpPr>
          <p:nvPr/>
        </p:nvSpPr>
        <p:spPr bwMode="auto">
          <a:xfrm>
            <a:off x="250556" y="3774869"/>
            <a:ext cx="3523663" cy="11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400" dirty="0" smtClean="0">
                <a:latin typeface="+mj-lt"/>
                <a:ea typeface="Cambria Math" panose="02040503050406030204" pitchFamily="18" charset="0"/>
              </a:rPr>
              <a:t>With deviation scores one gets </a:t>
            </a:r>
            <a:r>
              <a:rPr lang="el-GR" sz="1400" dirty="0">
                <a:solidFill>
                  <a:srgbClr val="000000"/>
                </a:solidFill>
                <a:latin typeface="+mj-lt"/>
                <a:ea typeface="Cambria Math" panose="02040503050406030204" pitchFamily="18" charset="0"/>
              </a:rPr>
              <a:t>α</a:t>
            </a:r>
            <a:r>
              <a:rPr lang="en-US" sz="1400" baseline="-25000" dirty="0">
                <a:solidFill>
                  <a:srgbClr val="000000"/>
                </a:solidFill>
                <a:latin typeface="+mj-lt"/>
                <a:ea typeface="Cambria Math" panose="02040503050406030204" pitchFamily="18" charset="0"/>
              </a:rPr>
              <a:t>Y</a:t>
            </a:r>
            <a:r>
              <a:rPr lang="en-US" sz="1400" dirty="0">
                <a:solidFill>
                  <a:srgbClr val="000000"/>
                </a:solidFill>
                <a:latin typeface="+mj-lt"/>
                <a:ea typeface="Cambria Math" panose="02040503050406030204" pitchFamily="18" charset="0"/>
              </a:rPr>
              <a:t> </a:t>
            </a:r>
            <a:r>
              <a:rPr lang="en-US" altLang="en-US" sz="1400" dirty="0" smtClean="0">
                <a:latin typeface="+mj-lt"/>
                <a:ea typeface="Cambria Math" panose="02040503050406030204" pitchFamily="18" charset="0"/>
              </a:rPr>
              <a:t>= 0.</a:t>
            </a:r>
          </a:p>
          <a:p>
            <a:endParaRPr lang="en-US" altLang="en-US" sz="1400" dirty="0" smtClean="0">
              <a:latin typeface="+mj-lt"/>
              <a:ea typeface="Cambria Math" panose="02040503050406030204" pitchFamily="18" charset="0"/>
            </a:endParaRPr>
          </a:p>
          <a:p>
            <a:r>
              <a:rPr lang="en-US" altLang="en-US" sz="1400" dirty="0" smtClean="0">
                <a:latin typeface="+mj-lt"/>
                <a:ea typeface="Cambria Math" panose="02040503050406030204" pitchFamily="18" charset="0"/>
              </a:rPr>
              <a:t>Notation: u is better here than </a:t>
            </a:r>
            <a:r>
              <a:rPr lang="el-GR" sz="1400" dirty="0" smtClean="0">
                <a:latin typeface="+mj-lt"/>
                <a:ea typeface="Cambria Math" panose="02040503050406030204" pitchFamily="18" charset="0"/>
              </a:rPr>
              <a:t>ε</a:t>
            </a:r>
            <a:r>
              <a:rPr lang="en-US" sz="1400" dirty="0" smtClean="0">
                <a:latin typeface="+mj-lt"/>
                <a:ea typeface="Cambria Math" panose="02040503050406030204" pitchFamily="18" charset="0"/>
              </a:rPr>
              <a:t> because it represents ‘ignored-for-now-other-causes’, </a:t>
            </a:r>
          </a:p>
          <a:p>
            <a:r>
              <a:rPr lang="en-US" sz="1400" dirty="0" smtClean="0">
                <a:latin typeface="+mj-lt"/>
                <a:ea typeface="Cambria Math" panose="02040503050406030204" pitchFamily="18" charset="0"/>
              </a:rPr>
              <a:t>not just ‘error’. </a:t>
            </a:r>
            <a:r>
              <a:rPr lang="en-US" altLang="en-US" sz="1400" dirty="0" smtClean="0">
                <a:latin typeface="+mj-lt"/>
                <a:ea typeface="Cambria Math" panose="02040503050406030204" pitchFamily="18" charset="0"/>
              </a:rPr>
              <a:t> </a:t>
            </a:r>
            <a:endParaRPr lang="en-US" altLang="en-US" sz="1400" dirty="0">
              <a:latin typeface="+mj-lt"/>
              <a:ea typeface="Cambria Math" panose="02040503050406030204" pitchFamily="18" charset="0"/>
            </a:endParaRPr>
          </a:p>
        </p:txBody>
      </p:sp>
    </p:spTree>
    <p:extLst>
      <p:ext uri="{BB962C8B-B14F-4D97-AF65-F5344CB8AC3E}">
        <p14:creationId xmlns:p14="http://schemas.microsoft.com/office/powerpoint/2010/main" val="21814033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87778" y="99219"/>
            <a:ext cx="7772400" cy="647700"/>
          </a:xfrm>
          <a:noFill/>
          <a:ln/>
        </p:spPr>
        <p:txBody>
          <a:bodyPr/>
          <a:lstStyle/>
          <a:p>
            <a:r>
              <a:rPr lang="en-US" altLang="en-US" sz="3600" dirty="0" smtClean="0"/>
              <a:t>‘Tracing rule’ powers at work</a:t>
            </a:r>
            <a:endParaRPr lang="en-US" altLang="en-US" sz="3600" dirty="0"/>
          </a:p>
        </p:txBody>
      </p:sp>
      <p:sp>
        <p:nvSpPr>
          <p:cNvPr id="33" name="Oval 11"/>
          <p:cNvSpPr>
            <a:spLocks noChangeArrowheads="1"/>
          </p:cNvSpPr>
          <p:nvPr/>
        </p:nvSpPr>
        <p:spPr bwMode="auto">
          <a:xfrm>
            <a:off x="1091817" y="2717801"/>
            <a:ext cx="670307" cy="558799"/>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latin typeface="Times New Roman" pitchFamily="18" charset="0"/>
                <a:cs typeface="Times New Roman" pitchFamily="18" charset="0"/>
              </a:rPr>
              <a:t>X</a:t>
            </a:r>
            <a:endParaRPr lang="en-US" sz="4400" baseline="-25000" dirty="0">
              <a:latin typeface="Times New Roman" pitchFamily="18" charset="0"/>
              <a:cs typeface="Times New Roman" pitchFamily="18" charset="0"/>
            </a:endParaRPr>
          </a:p>
        </p:txBody>
      </p:sp>
      <p:sp>
        <p:nvSpPr>
          <p:cNvPr id="34" name="Oval 11"/>
          <p:cNvSpPr>
            <a:spLocks noChangeArrowheads="1"/>
          </p:cNvSpPr>
          <p:nvPr/>
        </p:nvSpPr>
        <p:spPr bwMode="auto">
          <a:xfrm>
            <a:off x="3233738" y="2225677"/>
            <a:ext cx="670307" cy="558799"/>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latin typeface="Times New Roman" pitchFamily="18" charset="0"/>
                <a:cs typeface="Times New Roman" pitchFamily="18" charset="0"/>
              </a:rPr>
              <a:t>Y</a:t>
            </a:r>
            <a:endParaRPr lang="en-US" sz="4400" baseline="-25000" dirty="0">
              <a:latin typeface="Times New Roman" pitchFamily="18" charset="0"/>
              <a:cs typeface="Times New Roman" pitchFamily="18" charset="0"/>
            </a:endParaRPr>
          </a:p>
        </p:txBody>
      </p:sp>
      <p:cxnSp>
        <p:nvCxnSpPr>
          <p:cNvPr id="35" name="AutoShape 48"/>
          <p:cNvCxnSpPr>
            <a:cxnSpLocks noChangeShapeType="1"/>
            <a:stCxn id="33" idx="6"/>
            <a:endCxn id="34" idx="3"/>
          </p:cNvCxnSpPr>
          <p:nvPr/>
        </p:nvCxnSpPr>
        <p:spPr bwMode="auto">
          <a:xfrm flipV="1">
            <a:off x="1762124" y="2702642"/>
            <a:ext cx="1569778" cy="294559"/>
          </a:xfrm>
          <a:prstGeom prst="straightConnector1">
            <a:avLst/>
          </a:prstGeom>
          <a:noFill/>
          <a:ln w="50800">
            <a:solidFill>
              <a:schemeClr val="tx1">
                <a:lumMod val="85000"/>
                <a:lumOff val="15000"/>
              </a:schemeClr>
            </a:solidFill>
            <a:round/>
            <a:headEnd/>
            <a:tailEnd type="stealth" w="lg" len="lg"/>
          </a:ln>
        </p:spPr>
      </p:cxnSp>
      <p:sp>
        <p:nvSpPr>
          <p:cNvPr id="27" name="Rectangle 6"/>
          <p:cNvSpPr>
            <a:spLocks noChangeArrowheads="1"/>
          </p:cNvSpPr>
          <p:nvPr/>
        </p:nvSpPr>
        <p:spPr bwMode="auto">
          <a:xfrm>
            <a:off x="0" y="6462036"/>
            <a:ext cx="121173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ＭＳ Ｐゴシック" panose="020B0600070205080204" pitchFamily="34" charset="-128"/>
              </a:defRPr>
            </a:lvl9pPr>
          </a:lstStyle>
          <a:p>
            <a:pPr>
              <a:buNone/>
            </a:pPr>
            <a:r>
              <a:rPr lang="en-US" sz="1000" dirty="0"/>
              <a:t>Wright, S. (1921). Systems of mating. I. The biometric relations between parent and offspring. </a:t>
            </a:r>
            <a:r>
              <a:rPr lang="en-US" sz="1000" i="1" dirty="0"/>
              <a:t>Genetics, 6(2), 111. </a:t>
            </a:r>
          </a:p>
        </p:txBody>
      </p:sp>
      <p:sp>
        <p:nvSpPr>
          <p:cNvPr id="37" name="Rectangle 17"/>
          <p:cNvSpPr>
            <a:spLocks noChangeArrowheads="1"/>
          </p:cNvSpPr>
          <p:nvPr/>
        </p:nvSpPr>
        <p:spPr bwMode="auto">
          <a:xfrm>
            <a:off x="206477" y="5368114"/>
            <a:ext cx="11796577"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000" dirty="0" smtClean="0"/>
              <a:t>“The </a:t>
            </a:r>
            <a:r>
              <a:rPr lang="en-US" sz="2000" dirty="0"/>
              <a:t>correlation between two </a:t>
            </a:r>
            <a:r>
              <a:rPr lang="en-US" sz="2000" dirty="0" smtClean="0"/>
              <a:t>variables can </a:t>
            </a:r>
            <a:r>
              <a:rPr lang="en-US" sz="2000" dirty="0"/>
              <a:t>be shown to equal the sum of </a:t>
            </a:r>
            <a:r>
              <a:rPr lang="en-US" sz="2000" dirty="0" smtClean="0"/>
              <a:t>the products </a:t>
            </a:r>
            <a:r>
              <a:rPr lang="en-US" sz="2000" dirty="0"/>
              <a:t>of the chains of path coefficients </a:t>
            </a:r>
            <a:r>
              <a:rPr lang="en-US" sz="2000" dirty="0" smtClean="0"/>
              <a:t>along </a:t>
            </a:r>
            <a:r>
              <a:rPr lang="en-US" sz="2000" dirty="0"/>
              <a:t>all of the paths by </a:t>
            </a:r>
            <a:r>
              <a:rPr lang="en-US" sz="2000" dirty="0" smtClean="0"/>
              <a:t>which </a:t>
            </a:r>
            <a:r>
              <a:rPr lang="en-US" sz="2000" dirty="0"/>
              <a:t>the </a:t>
            </a:r>
            <a:r>
              <a:rPr lang="en-US" sz="2000" dirty="0" smtClean="0"/>
              <a:t>variables </a:t>
            </a:r>
            <a:r>
              <a:rPr lang="en-US" sz="2000" dirty="0"/>
              <a:t>are connected</a:t>
            </a:r>
            <a:r>
              <a:rPr lang="en-US" sz="2000" dirty="0" smtClean="0"/>
              <a:t>.” [Wright:115]</a:t>
            </a:r>
            <a:endParaRPr lang="en-US" altLang="en-US" sz="2000" dirty="0">
              <a:latin typeface="Cambria Math" panose="02040503050406030204" pitchFamily="18" charset="0"/>
              <a:ea typeface="Cambria Math" panose="02040503050406030204" pitchFamily="18" charset="0"/>
            </a:endParaRPr>
          </a:p>
        </p:txBody>
      </p:sp>
      <p:sp>
        <p:nvSpPr>
          <p:cNvPr id="2" name="Oval 1"/>
          <p:cNvSpPr/>
          <p:nvPr/>
        </p:nvSpPr>
        <p:spPr>
          <a:xfrm>
            <a:off x="2145303" y="2587439"/>
            <a:ext cx="567815" cy="524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400" dirty="0" smtClean="0">
                <a:solidFill>
                  <a:srgbClr val="C00000"/>
                </a:solidFill>
              </a:rPr>
              <a:t>β</a:t>
            </a:r>
            <a:endParaRPr lang="en-US" sz="4400" dirty="0"/>
          </a:p>
        </p:txBody>
      </p:sp>
      <p:cxnSp>
        <p:nvCxnSpPr>
          <p:cNvPr id="13" name="AutoShape 29"/>
          <p:cNvCxnSpPr>
            <a:cxnSpLocks noChangeShapeType="1"/>
            <a:stCxn id="14" idx="5"/>
            <a:endCxn id="34" idx="2"/>
          </p:cNvCxnSpPr>
          <p:nvPr/>
        </p:nvCxnSpPr>
        <p:spPr bwMode="auto">
          <a:xfrm>
            <a:off x="2429211" y="1958470"/>
            <a:ext cx="804527" cy="546607"/>
          </a:xfrm>
          <a:prstGeom prst="straightConnector1">
            <a:avLst/>
          </a:prstGeom>
          <a:noFill/>
          <a:ln w="50800">
            <a:solidFill>
              <a:schemeClr val="tx1">
                <a:lumMod val="85000"/>
                <a:lumOff val="15000"/>
              </a:schemeClr>
            </a:solidFill>
            <a:round/>
            <a:headEnd/>
            <a:tailEnd type="triangle" w="med" len="med"/>
          </a:ln>
        </p:spPr>
      </p:cxnSp>
      <p:sp>
        <p:nvSpPr>
          <p:cNvPr id="14" name="Oval 11"/>
          <p:cNvSpPr>
            <a:spLocks noChangeArrowheads="1"/>
          </p:cNvSpPr>
          <p:nvPr/>
        </p:nvSpPr>
        <p:spPr bwMode="auto">
          <a:xfrm>
            <a:off x="1999027" y="1566193"/>
            <a:ext cx="503992" cy="459581"/>
          </a:xfrm>
          <a:prstGeom prst="ellipse">
            <a:avLst/>
          </a:prstGeom>
          <a:noFill/>
          <a:ln w="38100">
            <a:noFill/>
            <a:round/>
            <a:headEnd/>
            <a:tailEnd/>
          </a:ln>
        </p:spPr>
        <p:txBody>
          <a:bodyPr wrap="none" lIns="0" tIns="0" rIns="0" bIns="0" anchor="ctr"/>
          <a:lstStyle/>
          <a:p>
            <a:pPr algn="ctr" fontAlgn="auto">
              <a:spcBef>
                <a:spcPts val="0"/>
              </a:spcBef>
              <a:spcAft>
                <a:spcPts val="0"/>
              </a:spcAft>
              <a:defRPr/>
            </a:pPr>
            <a:r>
              <a:rPr lang="en-US" sz="4400" dirty="0" smtClean="0">
                <a:solidFill>
                  <a:srgbClr val="7030A0"/>
                </a:solidFill>
                <a:latin typeface="Calibri" panose="020F0502020204030204" pitchFamily="34" charset="0"/>
                <a:ea typeface="Cambria Math" panose="02040503050406030204" pitchFamily="18" charset="0"/>
              </a:rPr>
              <a:t>u</a:t>
            </a:r>
            <a:endParaRPr lang="en-US" sz="4400" baseline="-25000" dirty="0">
              <a:solidFill>
                <a:srgbClr val="7030A0"/>
              </a:solidFill>
              <a:latin typeface="Times New Roman" pitchFamily="18" charset="0"/>
              <a:cs typeface="Times New Roman" pitchFamily="18" charset="0"/>
            </a:endParaRPr>
          </a:p>
        </p:txBody>
      </p:sp>
      <p:sp>
        <p:nvSpPr>
          <p:cNvPr id="15" name="Oval 14"/>
          <p:cNvSpPr/>
          <p:nvPr/>
        </p:nvSpPr>
        <p:spPr>
          <a:xfrm>
            <a:off x="2635534" y="2089919"/>
            <a:ext cx="355316" cy="333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1</a:t>
            </a:r>
            <a:endParaRPr lang="en-US" sz="2400" dirty="0"/>
          </a:p>
        </p:txBody>
      </p:sp>
      <p:cxnSp>
        <p:nvCxnSpPr>
          <p:cNvPr id="16" name="Curved Connector 15"/>
          <p:cNvCxnSpPr>
            <a:stCxn id="14" idx="3"/>
            <a:endCxn id="14" idx="1"/>
          </p:cNvCxnSpPr>
          <p:nvPr/>
        </p:nvCxnSpPr>
        <p:spPr>
          <a:xfrm rot="5400000" flipH="1">
            <a:off x="1910348" y="1795984"/>
            <a:ext cx="324973" cy="12700"/>
          </a:xfrm>
          <a:prstGeom prst="curvedConnector5">
            <a:avLst>
              <a:gd name="adj1" fmla="val -70344"/>
              <a:gd name="adj2" fmla="val 5187276"/>
              <a:gd name="adj3" fmla="val 170344"/>
            </a:avLst>
          </a:prstGeom>
          <a:ln w="25400">
            <a:solidFill>
              <a:srgbClr val="7030A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33" idx="4"/>
            <a:endCxn id="33" idx="0"/>
          </p:cNvCxnSpPr>
          <p:nvPr/>
        </p:nvCxnSpPr>
        <p:spPr>
          <a:xfrm rot="5400000" flipH="1">
            <a:off x="1147571" y="2997201"/>
            <a:ext cx="558799" cy="12700"/>
          </a:xfrm>
          <a:prstGeom prst="curvedConnector5">
            <a:avLst>
              <a:gd name="adj1" fmla="val -40909"/>
              <a:gd name="adj2" fmla="val 6614000"/>
              <a:gd name="adj3" fmla="val 140909"/>
            </a:avLst>
          </a:prstGeom>
          <a:ln w="25400">
            <a:solidFill>
              <a:srgbClr val="7030A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61324" y="2809425"/>
            <a:ext cx="593158" cy="388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l-GR" sz="2400" dirty="0" smtClean="0">
                <a:solidFill>
                  <a:srgbClr val="000000"/>
                </a:solidFill>
                <a:latin typeface="Cambria Math" panose="02040503050406030204" pitchFamily="18" charset="0"/>
                <a:ea typeface="Cambria Math" panose="02040503050406030204" pitchFamily="18" charset="0"/>
              </a:rPr>
              <a:t>σ</a:t>
            </a:r>
            <a:r>
              <a:rPr lang="en-US" sz="2400" baseline="-25000" dirty="0">
                <a:solidFill>
                  <a:srgbClr val="C00000"/>
                </a:solidFill>
                <a:latin typeface="Cambria Math" panose="02040503050406030204" pitchFamily="18" charset="0"/>
                <a:ea typeface="Cambria Math" panose="02040503050406030204" pitchFamily="18" charset="0"/>
              </a:rPr>
              <a:t>XX</a:t>
            </a:r>
            <a:r>
              <a:rPr lang="en-US" sz="2400" dirty="0">
                <a:solidFill>
                  <a:srgbClr val="000000"/>
                </a:solidFill>
                <a:latin typeface="Cambria Math" panose="02040503050406030204" pitchFamily="18" charset="0"/>
                <a:ea typeface="Cambria Math" panose="02040503050406030204" pitchFamily="18" charset="0"/>
              </a:rPr>
              <a:t> </a:t>
            </a:r>
            <a:endParaRPr lang="en-US" sz="2400" dirty="0"/>
          </a:p>
        </p:txBody>
      </p:sp>
      <p:sp>
        <p:nvSpPr>
          <p:cNvPr id="40" name="Oval 39"/>
          <p:cNvSpPr/>
          <p:nvPr/>
        </p:nvSpPr>
        <p:spPr>
          <a:xfrm>
            <a:off x="1168966" y="1516169"/>
            <a:ext cx="593158" cy="388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l-GR" sz="2400" dirty="0" smtClean="0">
                <a:solidFill>
                  <a:srgbClr val="000000"/>
                </a:solidFill>
                <a:latin typeface="Cambria Math" panose="02040503050406030204" pitchFamily="18" charset="0"/>
                <a:ea typeface="Cambria Math" panose="02040503050406030204" pitchFamily="18" charset="0"/>
              </a:rPr>
              <a:t>σ</a:t>
            </a:r>
            <a:r>
              <a:rPr lang="en-US" sz="2400" baseline="-25000" dirty="0" err="1" smtClean="0">
                <a:solidFill>
                  <a:srgbClr val="C00000"/>
                </a:solidFill>
                <a:latin typeface="Cambria Math" panose="02040503050406030204" pitchFamily="18" charset="0"/>
                <a:ea typeface="Cambria Math" panose="02040503050406030204" pitchFamily="18" charset="0"/>
              </a:rPr>
              <a:t>uu</a:t>
            </a:r>
            <a:r>
              <a:rPr lang="en-US" sz="2400" dirty="0" smtClean="0">
                <a:solidFill>
                  <a:srgbClr val="000000"/>
                </a:solidFill>
                <a:latin typeface="Cambria Math" panose="02040503050406030204" pitchFamily="18" charset="0"/>
                <a:ea typeface="Cambria Math" panose="02040503050406030204" pitchFamily="18" charset="0"/>
              </a:rPr>
              <a:t> </a:t>
            </a:r>
            <a:endParaRPr lang="en-US" sz="2400" dirty="0"/>
          </a:p>
        </p:txBody>
      </p:sp>
      <mc:AlternateContent xmlns:mc="http://schemas.openxmlformats.org/markup-compatibility/2006" xmlns:a14="http://schemas.microsoft.com/office/drawing/2010/main">
        <mc:Choice Requires="a14">
          <p:sp>
            <p:nvSpPr>
              <p:cNvPr id="43" name="Rectangle 3"/>
              <p:cNvSpPr txBox="1">
                <a:spLocks noChangeArrowheads="1"/>
              </p:cNvSpPr>
              <p:nvPr/>
            </p:nvSpPr>
            <p:spPr>
              <a:xfrm>
                <a:off x="4038265" y="1490496"/>
                <a:ext cx="8076311" cy="3259516"/>
              </a:xfrm>
              <a:prstGeom prst="rect">
                <a:avLst/>
              </a:prstGeom>
              <a:noFill/>
              <a:ln/>
            </p:spPr>
            <p:txBody>
              <a:bodyPr vert="horz" wrap="none"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dirty="0" smtClean="0"/>
                  <a:t>Cov(YX) is  “sum of products path/structural coefficients, </a:t>
                </a:r>
              </a:p>
              <a:p>
                <a:pPr marL="0" indent="0">
                  <a:buFont typeface="Arial" panose="020B0604020202020204" pitchFamily="34" charset="0"/>
                  <a:buNone/>
                </a:pPr>
                <a:r>
                  <a:rPr lang="en-US" altLang="en-US" dirty="0" smtClean="0"/>
                  <a:t>of all open pathways from X to Y”:</a:t>
                </a:r>
              </a:p>
              <a:p>
                <a:pPr marL="0" indent="0">
                  <a:buNone/>
                </a:pPr>
                <a:r>
                  <a:rPr lang="en-US" altLang="en-US" dirty="0" err="1" smtClean="0"/>
                  <a:t>Cov</a:t>
                </a:r>
                <a:r>
                  <a:rPr lang="en-US" altLang="en-US" dirty="0" smtClean="0"/>
                  <a:t>(YX) </a:t>
                </a:r>
                <a14:m>
                  <m:oMath xmlns:m="http://schemas.openxmlformats.org/officeDocument/2006/math">
                    <m:groupChr>
                      <m:groupChrPr>
                        <m:chr m:val="⇔"/>
                        <m:vertJc m:val="bot"/>
                        <m:ctrlPr>
                          <a:rPr lang="en-US" altLang="en-US" i="1" dirty="0" smtClean="0">
                            <a:latin typeface="Cambria Math" panose="02040503050406030204" pitchFamily="18" charset="0"/>
                          </a:rPr>
                        </m:ctrlPr>
                      </m:groupChrPr>
                      <m:e>
                        <m:r>
                          <m:rPr>
                            <m:brk m:alnAt="2"/>
                          </m:rP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𝑜𝑡𝑎𝑡𝑖𝑜𝑛</m:t>
                        </m:r>
                      </m:e>
                    </m:groupChr>
                  </m:oMath>
                </a14:m>
                <a:r>
                  <a:rPr lang="en-US" altLang="en-US" dirty="0" smtClean="0"/>
                  <a:t> </a:t>
                </a:r>
                <a:r>
                  <a:rPr lang="el-GR" dirty="0" smtClean="0">
                    <a:solidFill>
                      <a:srgbClr val="000000"/>
                    </a:solidFill>
                    <a:latin typeface="Cambria Math" panose="02040503050406030204" pitchFamily="18" charset="0"/>
                    <a:ea typeface="Cambria Math" panose="02040503050406030204" pitchFamily="18" charset="0"/>
                  </a:rPr>
                  <a:t>σ</a:t>
                </a:r>
                <a:r>
                  <a:rPr lang="en-US" baseline="-25000" dirty="0" smtClean="0">
                    <a:solidFill>
                      <a:srgbClr val="C00000"/>
                    </a:solidFill>
                    <a:latin typeface="Cambria Math" panose="02040503050406030204" pitchFamily="18" charset="0"/>
                    <a:ea typeface="Cambria Math" panose="02040503050406030204" pitchFamily="18" charset="0"/>
                  </a:rPr>
                  <a:t>YX</a:t>
                </a:r>
                <a:r>
                  <a:rPr lang="en-US" dirty="0" smtClean="0">
                    <a:solidFill>
                      <a:srgbClr val="000000"/>
                    </a:solidFill>
                    <a:latin typeface="Cambria Math" panose="02040503050406030204" pitchFamily="18" charset="0"/>
                    <a:ea typeface="Cambria Math" panose="02040503050406030204" pitchFamily="18" charset="0"/>
                  </a:rPr>
                  <a:t> </a:t>
                </a:r>
                <a:r>
                  <a:rPr lang="en-US" dirty="0">
                    <a:solidFill>
                      <a:srgbClr val="000000"/>
                    </a:solidFill>
                    <a:latin typeface="Calibri" panose="020F0502020204030204" pitchFamily="34" charset="0"/>
                  </a:rPr>
                  <a:t> </a:t>
                </a:r>
                <a14:m>
                  <m:oMath xmlns:m="http://schemas.openxmlformats.org/officeDocument/2006/math">
                    <m:groupChr>
                      <m:groupChrPr>
                        <m:chr m:val="⇔"/>
                        <m:vertJc m:val="bot"/>
                        <m:ctrlPr>
                          <a:rPr lang="en-US" i="1">
                            <a:solidFill>
                              <a:srgbClr val="000000"/>
                            </a:solidFill>
                            <a:latin typeface="Cambria Math" panose="02040503050406030204" pitchFamily="18" charset="0"/>
                          </a:rPr>
                        </m:ctrlPr>
                      </m:groupChrPr>
                      <m:e>
                        <m:r>
                          <m:rPr>
                            <m:brk m:alnAt="2"/>
                          </m:rPr>
                          <a:rPr lang="en-US" b="0" i="1" smtClean="0">
                            <a:solidFill>
                              <a:srgbClr val="000000"/>
                            </a:solidFill>
                            <a:latin typeface="Cambria Math" panose="02040503050406030204" pitchFamily="18" charset="0"/>
                          </a:rPr>
                          <m:t>𝑊</m:t>
                        </m:r>
                        <m:r>
                          <a:rPr lang="en-US" b="0" i="1" smtClean="0">
                            <a:solidFill>
                              <a:srgbClr val="000000"/>
                            </a:solidFill>
                            <a:latin typeface="Cambria Math" panose="02040503050406030204" pitchFamily="18" charset="0"/>
                          </a:rPr>
                          <m:t>𝑟𝑖𝑔h𝑡</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𝑇𝑟𝑎𝑐𝑖𝑛𝑔</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𝑅𝑢𝑙𝑒</m:t>
                        </m:r>
                      </m:e>
                    </m:groupChr>
                  </m:oMath>
                </a14:m>
                <a:r>
                  <a:rPr lang="en-US" altLang="en-US" dirty="0" smtClean="0"/>
                  <a:t> </a:t>
                </a:r>
                <a:r>
                  <a:rPr lang="en-US" dirty="0" smtClean="0">
                    <a:solidFill>
                      <a:srgbClr val="000000"/>
                    </a:solidFill>
                    <a:latin typeface="Cambria Math" panose="02040503050406030204" pitchFamily="18" charset="0"/>
                    <a:ea typeface="Cambria Math" panose="02040503050406030204" pitchFamily="18" charset="0"/>
                  </a:rPr>
                  <a:t> </a:t>
                </a:r>
                <a:r>
                  <a:rPr lang="el-GR" dirty="0" smtClean="0">
                    <a:solidFill>
                      <a:srgbClr val="000000"/>
                    </a:solidFill>
                    <a:latin typeface="Cambria Math" panose="02040503050406030204" pitchFamily="18" charset="0"/>
                    <a:ea typeface="Cambria Math" panose="02040503050406030204" pitchFamily="18" charset="0"/>
                  </a:rPr>
                  <a:t>σ</a:t>
                </a:r>
                <a:r>
                  <a:rPr lang="en-US" baseline="-25000" dirty="0" smtClean="0">
                    <a:solidFill>
                      <a:srgbClr val="C00000"/>
                    </a:solidFill>
                    <a:latin typeface="Cambria Math" panose="02040503050406030204" pitchFamily="18" charset="0"/>
                    <a:ea typeface="Cambria Math" panose="02040503050406030204" pitchFamily="18" charset="0"/>
                  </a:rPr>
                  <a:t>XX</a:t>
                </a:r>
                <a:r>
                  <a:rPr lang="en-US" dirty="0" smtClean="0">
                    <a:solidFill>
                      <a:srgbClr val="000000"/>
                    </a:solidFill>
                    <a:latin typeface="Cambria Math" panose="02040503050406030204" pitchFamily="18" charset="0"/>
                    <a:ea typeface="Cambria Math" panose="02040503050406030204" pitchFamily="18" charset="0"/>
                  </a:rPr>
                  <a:t> · </a:t>
                </a:r>
                <a:r>
                  <a:rPr lang="el-GR" dirty="0" smtClean="0">
                    <a:solidFill>
                      <a:srgbClr val="000000"/>
                    </a:solidFill>
                    <a:latin typeface="Cambria Math" panose="02040503050406030204" pitchFamily="18" charset="0"/>
                    <a:ea typeface="Cambria Math" panose="02040503050406030204" pitchFamily="18" charset="0"/>
                  </a:rPr>
                  <a:t>β</a:t>
                </a:r>
                <a:r>
                  <a:rPr lang="en-US" dirty="0" smtClean="0">
                    <a:solidFill>
                      <a:srgbClr val="000000"/>
                    </a:solidFill>
                    <a:latin typeface="Cambria Math" panose="02040503050406030204" pitchFamily="18" charset="0"/>
                    <a:ea typeface="Cambria Math" panose="02040503050406030204" pitchFamily="18" charset="0"/>
                  </a:rPr>
                  <a:t> </a:t>
                </a:r>
              </a:p>
              <a:p>
                <a:pPr marL="0" indent="0">
                  <a:buNone/>
                </a:pPr>
                <a:endParaRPr lang="en-US" dirty="0" smtClean="0">
                  <a:solidFill>
                    <a:srgbClr val="000000"/>
                  </a:solidFill>
                  <a:latin typeface="Cambria Math" panose="02040503050406030204" pitchFamily="18" charset="0"/>
                  <a:ea typeface="Cambria Math" panose="02040503050406030204" pitchFamily="18" charset="0"/>
                </a:endParaRPr>
              </a:p>
              <a:p>
                <a:pPr marL="0" indent="0">
                  <a:buNone/>
                </a:pPr>
                <a:r>
                  <a:rPr lang="en-US" dirty="0" smtClean="0">
                    <a:solidFill>
                      <a:srgbClr val="000000"/>
                    </a:solidFill>
                    <a:latin typeface="Cambria Math" panose="02040503050406030204" pitchFamily="18" charset="0"/>
                    <a:ea typeface="Cambria Math" panose="02040503050406030204" pitchFamily="18" charset="0"/>
                  </a:rPr>
                  <a:t>Hence:</a:t>
                </a:r>
              </a:p>
              <a:p>
                <a:pPr marL="0" indent="0">
                  <a:buNone/>
                </a:pPr>
                <a:r>
                  <a:rPr lang="el-GR" dirty="0" smtClean="0">
                    <a:solidFill>
                      <a:srgbClr val="000000"/>
                    </a:solidFill>
                    <a:latin typeface="Cambria Math" panose="02040503050406030204" pitchFamily="18" charset="0"/>
                    <a:ea typeface="Cambria Math" panose="02040503050406030204" pitchFamily="18" charset="0"/>
                  </a:rPr>
                  <a:t>β</a:t>
                </a:r>
                <a:r>
                  <a:rPr lang="en-US" dirty="0" smtClean="0">
                    <a:solidFill>
                      <a:srgbClr val="000000"/>
                    </a:solidFill>
                    <a:latin typeface="Cambria Math" panose="02040503050406030204" pitchFamily="18" charset="0"/>
                    <a:ea typeface="Cambria Math" panose="02040503050406030204" pitchFamily="18" charset="0"/>
                  </a:rPr>
                  <a:t> = </a:t>
                </a:r>
                <a14:m>
                  <m:oMath xmlns:m="http://schemas.openxmlformats.org/officeDocument/2006/math">
                    <m:f>
                      <m:fPr>
                        <m:ctrlPr>
                          <a:rPr lang="en-US" i="1">
                            <a:latin typeface="Cambria Math" panose="02040503050406030204" pitchFamily="18" charset="0"/>
                            <a:cs typeface="Times New Roman" pitchFamily="18" charset="0"/>
                          </a:rPr>
                        </m:ctrlPr>
                      </m:fPr>
                      <m:num>
                        <m:r>
                          <m:rPr>
                            <m:sty m:val="p"/>
                          </m:rPr>
                          <a:rPr lang="el-GR" i="1">
                            <a:latin typeface="Cambria Math" panose="02040503050406030204" pitchFamily="18" charset="0"/>
                            <a:cs typeface="Times New Roman" pitchFamily="18" charset="0"/>
                          </a:rPr>
                          <m:t>σ</m:t>
                        </m:r>
                        <m:r>
                          <a:rPr lang="en-US" i="1" baseline="-25000" smtClean="0">
                            <a:solidFill>
                              <a:srgbClr val="C00000"/>
                            </a:solidFill>
                            <a:latin typeface="Cambria Math" panose="02040503050406030204" pitchFamily="18" charset="0"/>
                            <a:cs typeface="Times New Roman" pitchFamily="18" charset="0"/>
                          </a:rPr>
                          <m:t>𝑋𝑌</m:t>
                        </m:r>
                      </m:num>
                      <m:den>
                        <m:r>
                          <m:rPr>
                            <m:sty m:val="p"/>
                          </m:rPr>
                          <a:rPr lang="el-GR" i="1">
                            <a:latin typeface="Cambria Math" panose="02040503050406030204" pitchFamily="18" charset="0"/>
                            <a:cs typeface="Times New Roman" pitchFamily="18" charset="0"/>
                          </a:rPr>
                          <m:t>σ</m:t>
                        </m:r>
                        <m:r>
                          <a:rPr lang="en-US" i="1" baseline="-25000" smtClean="0">
                            <a:solidFill>
                              <a:srgbClr val="C00000"/>
                            </a:solidFill>
                            <a:latin typeface="Cambria Math" panose="02040503050406030204" pitchFamily="18" charset="0"/>
                            <a:cs typeface="Times New Roman" pitchFamily="18" charset="0"/>
                          </a:rPr>
                          <m:t>𝑋𝑋</m:t>
                        </m:r>
                      </m:den>
                    </m:f>
                  </m:oMath>
                </a14:m>
                <a:r>
                  <a:rPr lang="en-US" dirty="0">
                    <a:solidFill>
                      <a:srgbClr val="000000"/>
                    </a:solidFill>
                    <a:latin typeface="Cambria Math" panose="02040503050406030204" pitchFamily="18" charset="0"/>
                    <a:ea typeface="Cambria Math" panose="02040503050406030204" pitchFamily="18" charset="0"/>
                  </a:rPr>
                  <a:t>	</a:t>
                </a:r>
                <a:r>
                  <a:rPr lang="en-US" dirty="0" smtClean="0">
                    <a:solidFill>
                      <a:srgbClr val="C00000"/>
                    </a:solidFill>
                    <a:latin typeface="Cambria Math" panose="02040503050406030204" pitchFamily="18" charset="0"/>
                    <a:ea typeface="Cambria Math" panose="02040503050406030204" pitchFamily="18" charset="0"/>
                  </a:rPr>
                  <a:t>Simpler?</a:t>
                </a:r>
                <a:endParaRPr lang="en-US" altLang="en-US" dirty="0">
                  <a:solidFill>
                    <a:srgbClr val="C00000"/>
                  </a:solidFill>
                </a:endParaRPr>
              </a:p>
            </p:txBody>
          </p:sp>
        </mc:Choice>
        <mc:Fallback xmlns="">
          <p:sp>
            <p:nvSpPr>
              <p:cNvPr id="43" name="Rectangle 3"/>
              <p:cNvSpPr txBox="1">
                <a:spLocks noRot="1" noChangeAspect="1" noMove="1" noResize="1" noEditPoints="1" noAdjustHandles="1" noChangeArrowheads="1" noChangeShapeType="1" noTextEdit="1"/>
              </p:cNvSpPr>
              <p:nvPr/>
            </p:nvSpPr>
            <p:spPr>
              <a:xfrm>
                <a:off x="4038265" y="1490496"/>
                <a:ext cx="8076311" cy="3259516"/>
              </a:xfrm>
              <a:prstGeom prst="rect">
                <a:avLst/>
              </a:prstGeom>
              <a:blipFill rotWithShape="0">
                <a:blip r:embed="rId3"/>
                <a:stretch>
                  <a:fillRect l="-1358" t="-2996"/>
                </a:stretch>
              </a:blipFill>
              <a:ln/>
            </p:spPr>
            <p:txBody>
              <a:bodyPr/>
              <a:lstStyle/>
              <a:p>
                <a:r>
                  <a:rPr lang="en-US">
                    <a:noFill/>
                  </a:rPr>
                  <a:t> </a:t>
                </a:r>
              </a:p>
            </p:txBody>
          </p:sp>
        </mc:Fallback>
      </mc:AlternateContent>
    </p:spTree>
    <p:extLst>
      <p:ext uri="{BB962C8B-B14F-4D97-AF65-F5344CB8AC3E}">
        <p14:creationId xmlns:p14="http://schemas.microsoft.com/office/powerpoint/2010/main" val="27119032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7549</TotalTime>
  <Words>5532</Words>
  <Application>Microsoft Office PowerPoint</Application>
  <PresentationFormat>Widescreen</PresentationFormat>
  <Paragraphs>692</Paragraphs>
  <Slides>49</Slides>
  <Notes>43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49</vt:i4>
      </vt:variant>
    </vt:vector>
  </HeadingPairs>
  <TitlesOfParts>
    <vt:vector size="65" baseType="lpstr">
      <vt:lpstr>Arial Unicode MS</vt:lpstr>
      <vt:lpstr>MS PGothic</vt:lpstr>
      <vt:lpstr>Agency FB</vt:lpstr>
      <vt:lpstr>Arial</vt:lpstr>
      <vt:lpstr>Calibri</vt:lpstr>
      <vt:lpstr>Calibri Light</vt:lpstr>
      <vt:lpstr>Cambria Math</vt:lpstr>
      <vt:lpstr>Courier New</vt:lpstr>
      <vt:lpstr>Gabriola</vt:lpstr>
      <vt:lpstr>LMRoman10-Bold</vt:lpstr>
      <vt:lpstr>LMRoman10-Italic</vt:lpstr>
      <vt:lpstr>LMRoman10-Regular</vt:lpstr>
      <vt:lpstr>Lucida Console</vt:lpstr>
      <vt:lpstr>Times New Roman</vt:lpstr>
      <vt:lpstr>Wingdings</vt:lpstr>
      <vt:lpstr>Office Theme</vt:lpstr>
      <vt:lpstr>‘Translating back’ common statistical test into their graphical causal language ancestors: adding practical statistical codes to the Jaccard &amp; Jacoby ‘tests-causal’ model crosswalk</vt:lpstr>
      <vt:lpstr>PowerPoint Presentation</vt:lpstr>
      <vt:lpstr>PowerPoint Presentation</vt:lpstr>
      <vt:lpstr>Main points</vt:lpstr>
      <vt:lpstr>PowerPoint Presentation</vt:lpstr>
      <vt:lpstr>Statistical and software traditions - simplified</vt:lpstr>
      <vt:lpstr>‘Tracing rule’ powers at work with 1 variable</vt:lpstr>
      <vt:lpstr>Regression and how potential ‘change’ is deduced</vt:lpstr>
      <vt:lpstr>‘Tracing rule’ powers at work</vt:lpstr>
      <vt:lpstr>‘Tracing rule’ </vt:lpstr>
      <vt:lpstr>Original translational insight</vt:lpstr>
      <vt:lpstr>First SEM model: 1920</vt:lpstr>
      <vt:lpstr>Original insight</vt:lpstr>
      <vt:lpstr>Origins of the Bayesian Networks</vt:lpstr>
      <vt:lpstr>Causal chains: early origins</vt:lpstr>
      <vt:lpstr>Origins of the Bayesian Networks</vt:lpstr>
      <vt:lpstr>Modern Bayesian Networks</vt:lpstr>
      <vt:lpstr>Origins of the Bayesian Networks</vt:lpstr>
      <vt:lpstr>Not unlike the BayesiaLab interface! </vt:lpstr>
      <vt:lpstr>Bayesian network example</vt:lpstr>
      <vt:lpstr>How inventions ‘happen’</vt:lpstr>
      <vt:lpstr>Ωnyx added value</vt:lpstr>
      <vt:lpstr>Robin Beaumont Ωnyx Youtube </vt:lpstr>
      <vt:lpstr>Robin Beaumont Ωnyx Youtube </vt:lpstr>
      <vt:lpstr>R 2 variable ‘model’</vt:lpstr>
      <vt:lpstr>Robin Beaumont Ωnyx Youtube </vt:lpstr>
      <vt:lpstr>Robin Beaumont Ωnyx Youtube </vt:lpstr>
      <vt:lpstr>BMI of males: by marital status</vt:lpstr>
      <vt:lpstr>Marriage -&gt; BMI of males</vt:lpstr>
      <vt:lpstr>RAM notation</vt:lpstr>
      <vt:lpstr>Lavaan code for lazy folk: From Ωnix</vt:lpstr>
      <vt:lpstr>sem code for lazy folk: From Ωnix</vt:lpstr>
      <vt:lpstr>Lavaan code for lazy folk: From Ωnix</vt:lpstr>
      <vt:lpstr>OpenMx code for lazy folk: From Ωnix</vt:lpstr>
      <vt:lpstr>Appendix: a 2 versions of t tests</vt:lpstr>
      <vt:lpstr>Mplus code for lazy folk: From Ωnix</vt:lpstr>
      <vt:lpstr>A more informed model: Ωnix</vt:lpstr>
      <vt:lpstr>Appendix: a</vt:lpstr>
      <vt:lpstr>Appendix: a</vt:lpstr>
      <vt:lpstr>Appendix: a</vt:lpstr>
      <vt:lpstr>Appendix a : Compare means in 2 independent groups</vt:lpstr>
      <vt:lpstr>Pre-data: in DAG world</vt:lpstr>
      <vt:lpstr>Pre-data: in MIIVsem world</vt:lpstr>
      <vt:lpstr>Example 2: obesity paradox” Pre-data: in DAG world</vt:lpstr>
      <vt:lpstr>Obesity paradox” Pre-data: in DAG world</vt:lpstr>
      <vt:lpstr>Obesity paradox” Pre-data: in MIIVsem</vt:lpstr>
      <vt:lpstr>Obesity paradox” Which adjustments are required</vt:lpstr>
      <vt:lpstr>Why bother</vt:lpstr>
      <vt:lpstr>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LDS model for health insurance choice</dc:title>
  <dc:creator>TataNow</dc:creator>
  <cp:lastModifiedBy>Emil Coman</cp:lastModifiedBy>
  <cp:revision>170</cp:revision>
  <dcterms:created xsi:type="dcterms:W3CDTF">2018-08-11T21:01:53Z</dcterms:created>
  <dcterms:modified xsi:type="dcterms:W3CDTF">2019-02-01T02:53:20Z</dcterms:modified>
</cp:coreProperties>
</file>