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AD3D46-39B5-40DF-9EE4-38F60314D802}">
  <a:tblStyle styleId="{EFAD3D46-39B5-40DF-9EE4-38F60314D8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f4190615f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f4190615f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8be1f48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c8be1f48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f4190615f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f4190615f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8be1f48d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8be1f48d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8be1f48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8be1f48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8cf7042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8cf7042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8be1f48d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c8be1f48d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c8be1f48d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c8be1f48d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c9065a129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c9065a129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c9065a129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c9065a129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fb15c231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fb15c231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bf4190615f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bf4190615f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bf4190615f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bf4190615f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7ce7a62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c7ce7a62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c93f02d7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c93f02d7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c93959b2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c93959b2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ec9b46e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ec9b46e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f419061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f419061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f4190615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f4190615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f4190615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f4190615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f4190615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f4190615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f4190615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f4190615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f4190615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f4190615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nicomir02/Sentiment-Analysi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indsquare.de/knowhow/sentimentanalyse/" TargetMode="External"/><Relationship Id="rId4" Type="http://schemas.openxmlformats.org/officeDocument/2006/relationships/hyperlink" Target="https://www.jeremyjordan.me/evaluating-a-machine-learning-model/" TargetMode="External"/><Relationship Id="rId5" Type="http://schemas.openxmlformats.org/officeDocument/2006/relationships/hyperlink" Target="https://scikit-learn.org" TargetMode="External"/><Relationship Id="rId6" Type="http://schemas.openxmlformats.org/officeDocument/2006/relationships/hyperlink" Target="https://spacy.io/" TargetMode="External"/><Relationship Id="rId7" Type="http://schemas.openxmlformats.org/officeDocument/2006/relationships/hyperlink" Target="https://lightgbm.readthedocs.io/en/v3.3.2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h-brs.d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Sentiment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Nico Mirchandani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Bewertung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660550" y="2049475"/>
            <a:ext cx="17475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Wörter durchgehen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3155575" y="2680350"/>
            <a:ext cx="29475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Schauen ob es zur Negation gehört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5706975" y="3440225"/>
            <a:ext cx="25188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Sentiment Wert bestimmen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3" name="Google Shape;193;p22"/>
          <p:cNvCxnSpPr>
            <a:stCxn id="190" idx="2"/>
            <a:endCxn id="191" idx="1"/>
          </p:cNvCxnSpPr>
          <p:nvPr/>
        </p:nvCxnSpPr>
        <p:spPr>
          <a:xfrm>
            <a:off x="2534300" y="2449675"/>
            <a:ext cx="6213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2"/>
          <p:cNvCxnSpPr>
            <a:stCxn id="191" idx="2"/>
            <a:endCxn id="192" idx="1"/>
          </p:cNvCxnSpPr>
          <p:nvPr/>
        </p:nvCxnSpPr>
        <p:spPr>
          <a:xfrm>
            <a:off x="4629325" y="3080550"/>
            <a:ext cx="1077600" cy="5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2"/>
          <p:cNvSpPr txBox="1"/>
          <p:nvPr/>
        </p:nvSpPr>
        <p:spPr>
          <a:xfrm>
            <a:off x="826275" y="3640350"/>
            <a:ext cx="3223500" cy="1046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Wörter die häufiger im System eingetragen wurden, haben eine kleinere Gewichtung als Wörter die sehr wenig vorkommen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Evaluation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7177723" cy="195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375" y="3423425"/>
            <a:ext cx="2737301" cy="164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800" y="2147800"/>
            <a:ext cx="7688699" cy="140410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806800" y="3845850"/>
            <a:ext cx="4666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Wenn Zeit angegeben, dann wurde trainiert und alle 50.000 Datensätze eine Testung mit 10.000 Datensätzen gemacht.</a:t>
            </a:r>
            <a:br>
              <a:rPr lang="de" sz="1300"/>
            </a:br>
            <a:r>
              <a:rPr lang="de" sz="1300"/>
              <a:t>Testung auf meinem PC:</a:t>
            </a:r>
            <a:br>
              <a:rPr lang="de" sz="1300"/>
            </a:br>
            <a:r>
              <a:rPr lang="de" sz="1300"/>
              <a:t>Grafikkarte: RTX 3060 TI </a:t>
            </a:r>
            <a:br>
              <a:rPr lang="de" sz="1300"/>
            </a:br>
            <a:r>
              <a:rPr lang="de" sz="1300"/>
              <a:t>Prozessor: AMD Ryzen 5600X.</a:t>
            </a:r>
            <a:endParaRPr sz="1300"/>
          </a:p>
        </p:txBody>
      </p:sp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Evaluation meines Ansatzes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729450" y="2078875"/>
            <a:ext cx="265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Zeit: 1745.950s (ca. 29min)</a:t>
            </a:r>
            <a:br>
              <a:rPr lang="de"/>
            </a:br>
            <a:r>
              <a:rPr lang="de"/>
              <a:t>Accuracy: 0.7938019845049613</a:t>
            </a:r>
            <a:br>
              <a:rPr lang="de"/>
            </a:br>
            <a:r>
              <a:rPr lang="de"/>
              <a:t>Precision: 0.89315</a:t>
            </a:r>
            <a:br>
              <a:rPr lang="de"/>
            </a:br>
            <a:r>
              <a:rPr lang="de"/>
              <a:t>Recall: 0.7451019650536626</a:t>
            </a:r>
            <a:br>
              <a:rPr lang="de"/>
            </a:br>
            <a:r>
              <a:rPr lang="de"/>
              <a:t>F: 0.8124364679957884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425" y="697625"/>
            <a:ext cx="4025600" cy="30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300" y="3098675"/>
            <a:ext cx="2119200" cy="189857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Textblob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729450" y="2090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Python Bibliothek für natürliche Sprachverarbeitung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Funktionen: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Tokenisieren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Taggen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Parsen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Klassifizieren von Texten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Kann Stimmung von Texten bestimmen: TextBlob(TEXT).sentiment.polarity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Kann nicht weiter trainiert werden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71075" y="578500"/>
            <a:ext cx="1431600" cy="400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Andere Ansätze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Textblob Evaluation</a:t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729450" y="2078875"/>
            <a:ext cx="322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Accuracy: 0.684745</a:t>
            </a:r>
            <a:br>
              <a:rPr lang="de"/>
            </a:br>
            <a:r>
              <a:rPr lang="de"/>
              <a:t>Precision: 0.957275</a:t>
            </a:r>
            <a:br>
              <a:rPr lang="de"/>
            </a:br>
            <a:r>
              <a:rPr lang="de"/>
              <a:t>Recall: 0.6195714082301012</a:t>
            </a:r>
            <a:br>
              <a:rPr lang="de"/>
            </a:br>
            <a:r>
              <a:rPr lang="de"/>
              <a:t>F: 0.7522612433498621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725" y="1791150"/>
            <a:ext cx="3166150" cy="28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71075" y="578500"/>
            <a:ext cx="1431600" cy="400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Andere Ansätze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SK Learning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Ist eine Bibliothek für Python, die sich auf Machine Learning </a:t>
            </a:r>
            <a:r>
              <a:rPr lang="de"/>
              <a:t>fokussiert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Verfügt über eine große Auswahl an Classifier, die man einfach </a:t>
            </a:r>
            <a:r>
              <a:rPr lang="de"/>
              <a:t>implementieren kann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Classifier sind dabei die Algorithmen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Pro:</a:t>
            </a:r>
            <a:br>
              <a:rPr lang="de"/>
            </a:br>
            <a:r>
              <a:rPr lang="de"/>
              <a:t>Einfach zu implementieren, gute Ergebnisse</a:t>
            </a:r>
            <a:br>
              <a:rPr lang="de"/>
            </a:br>
            <a:r>
              <a:rPr lang="de"/>
              <a:t>Contra:</a:t>
            </a:r>
            <a:br>
              <a:rPr lang="de"/>
            </a:br>
            <a:r>
              <a:rPr lang="de"/>
              <a:t>Lange Zeiten im Vergleich zu meinem Modell</a:t>
            </a: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71075" y="578500"/>
            <a:ext cx="1431600" cy="400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Andere Ansätze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SK Learning - </a:t>
            </a:r>
            <a:r>
              <a:rPr lang="de"/>
              <a:t>Multinomial</a:t>
            </a:r>
            <a:r>
              <a:rPr lang="de"/>
              <a:t>NB</a:t>
            </a:r>
            <a:r>
              <a:rPr lang="de"/>
              <a:t> 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Time: 11314.689s (ca 188min)</a:t>
            </a:r>
            <a:br>
              <a:rPr lang="de"/>
            </a:br>
            <a:r>
              <a:rPr lang="de"/>
              <a:t>Accuracy: 0.8530196325490814</a:t>
            </a:r>
            <a:br>
              <a:rPr lang="de"/>
            </a:br>
            <a:r>
              <a:rPr lang="de"/>
              <a:t>Precision: 0.835375</a:t>
            </a:r>
            <a:br>
              <a:rPr lang="de"/>
            </a:br>
            <a:r>
              <a:rPr lang="de"/>
              <a:t>Recall: 0.8659338039410808</a:t>
            </a:r>
            <a:br>
              <a:rPr lang="de"/>
            </a:br>
            <a:r>
              <a:rPr lang="de"/>
              <a:t>F: 0.8503799542935089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71075" y="578500"/>
            <a:ext cx="1431600" cy="400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Andere Ansätze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120" y="1201775"/>
            <a:ext cx="3430575" cy="26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524" y="2875349"/>
            <a:ext cx="1969575" cy="17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SK Learning</a:t>
            </a:r>
            <a:r>
              <a:rPr lang="de"/>
              <a:t> - </a:t>
            </a:r>
            <a:r>
              <a:rPr lang="de"/>
              <a:t>Tree Classifier</a:t>
            </a:r>
            <a:endParaRPr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729450" y="2232400"/>
            <a:ext cx="26622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Accuracy: 0.8530196325490814</a:t>
            </a:r>
            <a:br>
              <a:rPr lang="de"/>
            </a:br>
            <a:r>
              <a:rPr lang="de"/>
              <a:t>Precision: 0.835375</a:t>
            </a:r>
            <a:br>
              <a:rPr lang="de"/>
            </a:br>
            <a:r>
              <a:rPr lang="de"/>
              <a:t>Recall: 0.8659338039410808</a:t>
            </a:r>
            <a:br>
              <a:rPr lang="de"/>
            </a:br>
            <a:r>
              <a:rPr lang="de"/>
              <a:t>F: 0.8503799542935089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Zeit: &gt;6h</a:t>
            </a: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71075" y="578500"/>
            <a:ext cx="1431600" cy="400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Andere Ansätze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624" y="1420375"/>
            <a:ext cx="2745825" cy="24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LightGBM &amp; Spacy</a:t>
            </a:r>
            <a:endParaRPr/>
          </a:p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Leider nur bis 1,3 Millionen Datensätze gekommen.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LightGBM ist eine Bibliothek für maschinelles Lernen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Spacy ist eine Bibliothek für die Verarbeitung von Sprachen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Hier bekommt man auch Vektoren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Zusammen verbunden kann man in einfachen Schritten eine Sentiment Analysis durchführen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Im Verhältnis hat dies am Längsten gebraucht zu trainieren</a:t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71075" y="578500"/>
            <a:ext cx="1431600" cy="400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Andere Ansätze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LightGBM &amp; Spacy - Evaluation</a:t>
            </a:r>
            <a:endParaRPr/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Time: für 1,3 Millionen Datensätze: ca. 6h</a:t>
            </a:r>
            <a:br>
              <a:rPr lang="de"/>
            </a:br>
            <a:r>
              <a:rPr lang="de"/>
              <a:t>Accuracy: 0.7847394618486546</a:t>
            </a:r>
            <a:br>
              <a:rPr lang="de"/>
            </a:br>
            <a:r>
              <a:rPr lang="de"/>
              <a:t>Precision: 0.765575</a:t>
            </a:r>
            <a:br>
              <a:rPr lang="de"/>
            </a:br>
            <a:r>
              <a:rPr lang="de"/>
              <a:t>Recall: 0.7960890950118024</a:t>
            </a:r>
            <a:br>
              <a:rPr lang="de"/>
            </a:br>
            <a:r>
              <a:rPr lang="de"/>
              <a:t>F: 0.780533932822544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71075" y="578500"/>
            <a:ext cx="1431600" cy="400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Andere Ansätze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450" y="2003275"/>
            <a:ext cx="2834624" cy="25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Sentiment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Eigener Ansatz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Andere Ansätze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Evaluation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Vergleich</a:t>
            </a:r>
            <a:endParaRPr/>
          </a:p>
        </p:txBody>
      </p:sp>
      <p:graphicFrame>
        <p:nvGraphicFramePr>
          <p:cNvPr id="282" name="Google Shape;282;p32"/>
          <p:cNvGraphicFramePr/>
          <p:nvPr/>
        </p:nvGraphicFramePr>
        <p:xfrm>
          <a:off x="954300" y="209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{EFAD3D46-39B5-40DF-9EE4-38F60314D802}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Modell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F-Wert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Multinomial NB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0,85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0,853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0,83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0,866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Tree Classifier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>
                          <a:latin typeface="Lato"/>
                          <a:ea typeface="Lato"/>
                          <a:cs typeface="Lato"/>
                          <a:sym typeface="Lato"/>
                        </a:rPr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>
                          <a:latin typeface="Lato"/>
                          <a:ea typeface="Lato"/>
                          <a:cs typeface="Lato"/>
                          <a:sym typeface="Lato"/>
                        </a:rPr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>
                          <a:latin typeface="Lato"/>
                          <a:ea typeface="Lato"/>
                          <a:cs typeface="Lato"/>
                          <a:sym typeface="Lato"/>
                        </a:rPr>
                        <a:t>0.835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>
                          <a:latin typeface="Lato"/>
                          <a:ea typeface="Lato"/>
                          <a:cs typeface="Lato"/>
                          <a:sym typeface="Lato"/>
                        </a:rPr>
                        <a:t>0.866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Mein Modell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0,81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0,79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0,89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0,745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LightGBM + Spacy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1300">
                          <a:latin typeface="Lato"/>
                          <a:ea typeface="Lato"/>
                          <a:cs typeface="Lato"/>
                          <a:sym typeface="Lato"/>
                        </a:rPr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1300">
                          <a:latin typeface="Lato"/>
                          <a:ea typeface="Lato"/>
                          <a:cs typeface="Lato"/>
                          <a:sym typeface="Lato"/>
                        </a:rPr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1300">
                          <a:latin typeface="Lato"/>
                          <a:ea typeface="Lato"/>
                          <a:cs typeface="Lato"/>
                          <a:sym typeface="Lato"/>
                        </a:rPr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1300">
                          <a:latin typeface="Lato"/>
                          <a:ea typeface="Lato"/>
                          <a:cs typeface="Lato"/>
                          <a:sym typeface="Lato"/>
                        </a:rPr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Textblob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0,75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0,68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0,95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0,68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Random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0,5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0,5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0,5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0,5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3" name="Google Shape;283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Ausblick</a:t>
            </a:r>
            <a:endParaRPr/>
          </a:p>
        </p:txBody>
      </p:sp>
      <p:sp>
        <p:nvSpPr>
          <p:cNvPr id="289" name="Google Shape;28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Aus zeitlichen </a:t>
            </a:r>
            <a:r>
              <a:rPr lang="de"/>
              <a:t>Gründen &amp; </a:t>
            </a:r>
            <a:r>
              <a:rPr lang="de"/>
              <a:t>fehlenden Mitglied Twitter API nicht ausprobiert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theoretisch, wenn ich Zeit und Lust habe weiter zu arbeiten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Twitter API ausprobieren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Vergleichen mit anderen Datensätzen, vllt auch mal unausgewogenen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[...]</a:t>
            </a:r>
            <a:endParaRPr/>
          </a:p>
        </p:txBody>
      </p:sp>
      <p:sp>
        <p:nvSpPr>
          <p:cNvPr id="290" name="Google Shape;290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</a:t>
            </a:r>
            <a:endParaRPr/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729450" y="2037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https://github.com/nicomir02/Sentiment-Analysis</a:t>
            </a:r>
            <a:r>
              <a:rPr lang="de"/>
              <a:t> (derzeit auf Private gestellt)</a:t>
            </a:r>
            <a:endParaRPr/>
          </a:p>
        </p:txBody>
      </p:sp>
      <p:sp>
        <p:nvSpPr>
          <p:cNvPr id="297" name="Google Shape;297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303" name="Google Shape;30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https://mindsquare.de/knowhow/sentimentanalyse/</a:t>
            </a: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https://www.jeremyjordan.me/evaluating-a-machine-learning-model/</a:t>
            </a: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https://scikit-learn.org</a:t>
            </a: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6"/>
              </a:rPr>
              <a:t>https://spacy.io/</a:t>
            </a: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7"/>
              </a:rPr>
              <a:t>https://lightgbm.readthedocs.io/en/v3.3.2/</a:t>
            </a: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[Zudem weitere Quellen in meinem Jupyter Notebook]</a:t>
            </a:r>
            <a:endParaRPr/>
          </a:p>
        </p:txBody>
      </p:sp>
      <p:sp>
        <p:nvSpPr>
          <p:cNvPr id="304" name="Google Shape;304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Danke für die Aufmerksamkeit</a:t>
            </a:r>
            <a:endParaRPr/>
          </a:p>
        </p:txBody>
      </p:sp>
      <p:sp>
        <p:nvSpPr>
          <p:cNvPr id="310" name="Google Shape;310;p36"/>
          <p:cNvSpPr txBox="1"/>
          <p:nvPr>
            <p:ph idx="4294967295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100"/>
              <a:t>Nico Mirchandani</a:t>
            </a:r>
            <a:endParaRPr sz="1100"/>
          </a:p>
        </p:txBody>
      </p:sp>
      <p:sp>
        <p:nvSpPr>
          <p:cNvPr id="311" name="Google Shape;311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Sentiment Analysis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Bei der Sentiment Analysis werden </a:t>
            </a:r>
            <a:r>
              <a:rPr lang="de"/>
              <a:t>Sprachverarbeitung Techniken</a:t>
            </a:r>
            <a:r>
              <a:rPr lang="de"/>
              <a:t> genutzt um zu erkennen, ob ein Text positiv oder negativ 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Benutzt für Marktforschung, bspw. um Kundenrezensionen zu analysieren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Preprocessing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lt1"/>
                </a:solidFill>
              </a:rPr>
              <a:t>Wörter löschen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546350" y="578500"/>
            <a:ext cx="15204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Satz Aufteilung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111300" y="578500"/>
            <a:ext cx="22479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Negationen kennzeichnen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402875" y="578500"/>
            <a:ext cx="15204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Wörter aufteilen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110425" y="578500"/>
            <a:ext cx="19572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Löschung von Zeichen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29450" y="2078875"/>
            <a:ext cx="775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Dies ist ein Beispielsatz, in dem ich 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einen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 Link </a:t>
            </a:r>
            <a:r>
              <a:rPr lang="de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https://www.h-brs.de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 zur Hochschule verwende. Dies hier “&amp;#169;” ist ein Copyright-Zeichen. Es wurde aber kein Zeichen, sondern als Unicode gespeichert.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71075" y="578500"/>
            <a:ext cx="14316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Wörter löschen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729450" y="313545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URLs und Emails werden gelö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cht, da sie keinen Mehrwert haben und immer neutral sind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729450" y="2078875"/>
            <a:ext cx="775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Dies ist ein Beispielsatz, in dem ich einen Link zur Hochschule verwende. Dies hier “&amp;#169;” ist ein Copyright-Zeichen. Es wurde aber kein Zeichen, sondern als Unicode gespeichert.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Preprocessing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71075" y="578500"/>
            <a:ext cx="14316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Wörter löschen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546350" y="578500"/>
            <a:ext cx="15204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Satz Aufteilung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111300" y="578500"/>
            <a:ext cx="22479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Negationen kennzeichnen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402875" y="578500"/>
            <a:ext cx="15204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Wörter aufteilen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110425" y="578500"/>
            <a:ext cx="19572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Löschung von Zeichen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29450" y="313545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29450" y="324200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Sätze werden in Arrays gespeichert, zudem werden Wörter kleingeschrieben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696450" y="2116975"/>
            <a:ext cx="7751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[“dies ist ein beispielsatz”], [“,”], [“in dem ich einen link zur hochschule verwende”], [“.”], [“dies hier “&amp;#169;” ist ein copyright-zeichen”], [.], [“es wurde aber kein zeichen”], [“,”], [“sondern als unicode gespeichert”], [“.”]</a:t>
            </a:r>
            <a:r>
              <a:rPr lang="de" sz="1500">
                <a:latin typeface="Lato"/>
                <a:ea typeface="Lato"/>
                <a:cs typeface="Lato"/>
                <a:sym typeface="Lato"/>
              </a:rPr>
              <a:t>]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Preprocessing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71075" y="578500"/>
            <a:ext cx="14316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Wörter löschen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546350" y="578500"/>
            <a:ext cx="15204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Satz Aufteilung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111300" y="578500"/>
            <a:ext cx="22479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Negationen kennzeichnen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402875" y="578500"/>
            <a:ext cx="15204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Wörter aufteilen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110425" y="578500"/>
            <a:ext cx="19572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Löschung von Zeichen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729450" y="313545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29450" y="324200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Bestimmte Zeichen sind unnötig, werden gelöscht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96450" y="2116975"/>
            <a:ext cx="7751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[“dies ist ein beispielsatz”], [“,”], [“in dem ich einen link zur hochschule verwende”], [“.”], [“dies hier “” ist ein copyright-zeichen”], [“.”], [“es wurde aber kein zeichen”], [“,”], [“sondern als unicode gespeichert”], [“.”]</a:t>
            </a:r>
            <a:r>
              <a:rPr lang="de" sz="1500">
                <a:latin typeface="Lato"/>
                <a:ea typeface="Lato"/>
                <a:cs typeface="Lato"/>
                <a:sym typeface="Lato"/>
              </a:rPr>
              <a:t>]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Preprocessing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71075" y="578500"/>
            <a:ext cx="14316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Wörter löschen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1546350" y="578500"/>
            <a:ext cx="15204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Satz Aufteilung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111300" y="578500"/>
            <a:ext cx="2247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Negationen kennzeichnen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7402875" y="578500"/>
            <a:ext cx="15204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Wörter aufteilen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3110425" y="578500"/>
            <a:ext cx="19572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Löschung von Zeichen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729450" y="313545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29450" y="324200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Bestimmte Zeichen sind unnötig, werden gelöscht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696450" y="2116975"/>
            <a:ext cx="7751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de" sz="1500"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[“dies ist ein beispielsatz”], [“,”], [“in dem ich einen link zur hochschule verwende”], [“.”], [“dies hier “” ist ein copyright-zeichen”], [“.”], [“es wurde aber kein zeichen”], [“,”], [“sondern als unicode gespeichert”], [“.”]</a:t>
            </a:r>
            <a:r>
              <a:rPr lang="de" sz="1500">
                <a:latin typeface="Lato"/>
                <a:ea typeface="Lato"/>
                <a:cs typeface="Lato"/>
                <a:sym typeface="Lato"/>
              </a:rPr>
              <a:t>], [0, 0, 0, 0, 0, 1, 0, 0, 0]</a:t>
            </a:r>
            <a:r>
              <a:rPr lang="de" sz="1600">
                <a:latin typeface="Lato"/>
                <a:ea typeface="Lato"/>
                <a:cs typeface="Lato"/>
                <a:sym typeface="Lato"/>
              </a:rPr>
              <a:t>]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Preprocessing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71075" y="578500"/>
            <a:ext cx="14316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Wörter löschen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1546350" y="578500"/>
            <a:ext cx="15204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Satz Aufteilung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5111300" y="578500"/>
            <a:ext cx="22479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Negationen kennzeichnen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7402875" y="578500"/>
            <a:ext cx="15204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Wörter aufteilen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3110425" y="578500"/>
            <a:ext cx="19572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Löschung von Zeichen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729450" y="313545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729450" y="324200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Bestimmte Zeichen sind unnötig, werden gelöscht</a:t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696450" y="2116975"/>
            <a:ext cx="775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[[[“dies”], [“ist”], [“ein”], [“beispielsatz”]], [[“,”]], [[“in”], [“dem”], [“ich”], [“einen”], [“link”], [“zur”], [“hochschule”], [“verwende”]], [“.”], [[“dies”], [“hier”] [‘“”’], [“ist”], [“ein”], [“copyright-zeichen”]], [[“.”]], [“es”], [“wurde”], [“aber”], [“kein”], [“zeichen”]], [[“,”]], [[“sondern”], [“als”], [“unicode”], [“gespeichert”]], [[“.”]]], [0, 0, 0, 0, 0, 1, 0, 0, 0]]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Training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1660550" y="2049475"/>
            <a:ext cx="17475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Wörter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durchgehen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155575" y="2680350"/>
            <a:ext cx="29475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Schauen ob es zur Negation gehört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5706975" y="3440225"/>
            <a:ext cx="22422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Sentiment Wert speichern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1" name="Google Shape;181;p21"/>
          <p:cNvCxnSpPr>
            <a:stCxn id="178" idx="2"/>
            <a:endCxn id="179" idx="1"/>
          </p:cNvCxnSpPr>
          <p:nvPr/>
        </p:nvCxnSpPr>
        <p:spPr>
          <a:xfrm>
            <a:off x="2534300" y="2449675"/>
            <a:ext cx="6213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1"/>
          <p:cNvCxnSpPr>
            <a:stCxn id="179" idx="2"/>
            <a:endCxn id="180" idx="1"/>
          </p:cNvCxnSpPr>
          <p:nvPr/>
        </p:nvCxnSpPr>
        <p:spPr>
          <a:xfrm>
            <a:off x="4629325" y="3080550"/>
            <a:ext cx="1077600" cy="5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1"/>
          <p:cNvSpPr txBox="1"/>
          <p:nvPr/>
        </p:nvSpPr>
        <p:spPr>
          <a:xfrm>
            <a:off x="826275" y="3640350"/>
            <a:ext cx="2423700" cy="1046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“Wort”</a:t>
            </a:r>
            <a:r>
              <a:rPr lang="de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:  {</a:t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“-1”</a:t>
            </a:r>
            <a:r>
              <a:rPr lang="de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d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d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de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“1”</a:t>
            </a:r>
            <a:r>
              <a:rPr lang="de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d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d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} </a:t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