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sldIdLst>
    <p:sldId id="256" r:id="rId2"/>
    <p:sldId id="259" r:id="rId3"/>
    <p:sldId id="260" r:id="rId4"/>
    <p:sldId id="261" r:id="rId5"/>
    <p:sldId id="262" r:id="rId6"/>
    <p:sldId id="263" r:id="rId7"/>
    <p:sldId id="275" r:id="rId8"/>
    <p:sldId id="276" r:id="rId9"/>
    <p:sldId id="264" r:id="rId10"/>
    <p:sldId id="265" r:id="rId11"/>
    <p:sldId id="267" r:id="rId12"/>
    <p:sldId id="266" r:id="rId13"/>
    <p:sldId id="268" r:id="rId14"/>
    <p:sldId id="270" r:id="rId15"/>
    <p:sldId id="269" r:id="rId16"/>
    <p:sldId id="271" r:id="rId17"/>
    <p:sldId id="274" r:id="rId18"/>
    <p:sldId id="273" r:id="rId19"/>
    <p:sldId id="272" r:id="rId20"/>
    <p:sldId id="258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89606" autoAdjust="0"/>
  </p:normalViewPr>
  <p:slideViewPr>
    <p:cSldViewPr>
      <p:cViewPr varScale="1">
        <p:scale>
          <a:sx n="107" d="100"/>
          <a:sy n="107" d="100"/>
        </p:scale>
        <p:origin x="9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377B649-57B3-4FFF-9A2E-F944D6C2A1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4677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6B5372-0DD0-4AED-A3BB-6BC3BCAC6F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97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0FDB2-47E9-4010-BC81-806F726BD2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34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D563DD-87DE-4767-9301-F18B40F59A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54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CB851-6F99-4560-B256-DBACA3387A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98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10B23-89FB-420D-AF47-FBB3153514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92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B63E9-6D2E-4D9B-B784-B9107FE6C4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42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5FDF2-A960-428F-B8A8-6FFA2D4C99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132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24B49-D937-4FE0-A556-AF14F68D0E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086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CC983-BD09-4C86-B1FD-7A89295246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14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CD4B59-CD66-4948-B288-9EB318E54F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73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9B10AC-3682-441E-9D29-583962F2F2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75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8A34369-3467-4720-A01F-CC9DA5274C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7" descr="forUC06_9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shopify.com/s/files/1/1367/9021/files/65300MN000_A00_F200_User_Manual.pd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shopify.com/s/files/1/1367/9021/files/65300MN000_A00_F200_User_Manual.pdf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ocs-emea.rs-online.com/webdocs/0e48/0900766b80e4845a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62000" y="228600"/>
            <a:ext cx="8382000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Contemporary Programming </a:t>
            </a:r>
          </a:p>
        </p:txBody>
      </p:sp>
      <p:sp>
        <p:nvSpPr>
          <p:cNvPr id="2051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48200" y="3200400"/>
            <a:ext cx="4191000" cy="2286000"/>
          </a:xfrm>
        </p:spPr>
        <p:txBody>
          <a:bodyPr/>
          <a:lstStyle/>
          <a:p>
            <a:pPr eaLnBrk="1" hangingPunct="1"/>
            <a:r>
              <a:rPr lang="en-US" altLang="en-US"/>
              <a:t>What’s a Byte?</a:t>
            </a:r>
            <a:endParaRPr lang="en-US" altLang="en-US" dirty="0"/>
          </a:p>
        </p:txBody>
      </p:sp>
      <p:pic>
        <p:nvPicPr>
          <p:cNvPr id="5" name="Picture 4" descr="Product Detail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09800"/>
            <a:ext cx="15240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CE76A-2537-4A9A-BEC4-483E0B33A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2E48B-75D9-47B6-B27D-0B5C60E2A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008000"/>
                </a:solidFill>
                <a:latin typeface="Consolas" panose="020B0609020204030204" pitchFamily="49" charset="0"/>
              </a:rPr>
              <a:t>// Overflow? What is 0xff + 1 ?</a:t>
            </a:r>
            <a:endParaRPr lang="en-U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2000">
                <a:solidFill>
                  <a:srgbClr val="000000"/>
                </a:solidFill>
                <a:latin typeface="Consolas" panose="020B0609020204030204" pitchFamily="49" charset="0"/>
              </a:rPr>
              <a:t>            myByte = (Byte)(myByte + 1);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Console.WriteLine(myByte);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48914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35F30-2821-4EEB-952B-FCF90E5CF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A6CCA-3C56-4BB8-A8B7-43521844A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1600200"/>
            <a:ext cx="65532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pPr marL="0" indent="0" algn="ctr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pPr marL="0" indent="0" algn="ctr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</a:p>
          <a:p>
            <a:pPr marL="0" indent="0" algn="ctr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marL="0" indent="0" algn="ctr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2099A1-BBB0-4593-8C7A-10E3388EB222}"/>
              </a:ext>
            </a:extLst>
          </p:cNvPr>
          <p:cNvSpPr txBox="1"/>
          <p:nvPr/>
        </p:nvSpPr>
        <p:spPr>
          <a:xfrm rot="20065258">
            <a:off x="547681" y="5333489"/>
            <a:ext cx="2890535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/>
              <a:t>Review your truth tables…</a:t>
            </a:r>
          </a:p>
        </p:txBody>
      </p:sp>
    </p:spTree>
    <p:extLst>
      <p:ext uri="{BB962C8B-B14F-4D97-AF65-F5344CB8AC3E}">
        <p14:creationId xmlns:p14="http://schemas.microsoft.com/office/powerpoint/2010/main" val="4056513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426A0-3437-4B82-9B46-FD23A68B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Masking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CC82A-452D-4F13-9B95-5CE63A19D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8000"/>
                </a:solidFill>
                <a:latin typeface="Consolas" panose="020B0609020204030204" pitchFamily="49" charset="0"/>
              </a:rPr>
              <a:t>// Masking the bits</a:t>
            </a:r>
            <a:endParaRPr 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Byte mask = 0x01;           </a:t>
            </a:r>
            <a:r>
              <a:rPr lang="en-US" sz="1200">
                <a:solidFill>
                  <a:srgbClr val="008000"/>
                </a:solidFill>
                <a:latin typeface="Consolas" panose="020B0609020204030204" pitchFamily="49" charset="0"/>
              </a:rPr>
              <a:t>// The low bit is set, all other bits are off</a:t>
            </a:r>
            <a:endParaRPr 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Byte someData = 0x34;       </a:t>
            </a:r>
            <a:r>
              <a:rPr lang="en-US" sz="1200">
                <a:solidFill>
                  <a:srgbClr val="008000"/>
                </a:solidFill>
                <a:latin typeface="Consolas" panose="020B0609020204030204" pitchFamily="49" charset="0"/>
              </a:rPr>
              <a:t>// What bits are set? Figure it out.</a:t>
            </a:r>
            <a:endParaRPr 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someData = (Byte)(someData | mask); </a:t>
            </a:r>
            <a:r>
              <a:rPr lang="en-US" sz="1200">
                <a:solidFill>
                  <a:srgbClr val="008000"/>
                </a:solidFill>
                <a:latin typeface="Consolas" panose="020B0609020204030204" pitchFamily="49" charset="0"/>
              </a:rPr>
              <a:t>// Turn on the low bit in someData, leave the other bits alone. What bits are set now? Figure it out.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75213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5B2E9-0C4F-47D0-8D6F-6ECBFA72A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Why do we care about individual bits?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22068-9FB3-4FBD-AE6C-B0320EAF8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/>
              <a:t>Bitmapped graphics</a:t>
            </a:r>
          </a:p>
          <a:p>
            <a:pPr lvl="1"/>
            <a:r>
              <a:rPr lang="en-US"/>
              <a:t>8X8 2 Dimensional array of bits</a:t>
            </a:r>
          </a:p>
          <a:p>
            <a:pPr marL="457200" lvl="1" indent="0"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Byte[] myPic =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Byte[8];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x x x x x x x x</a:t>
            </a:r>
          </a:p>
          <a:p>
            <a:pPr marL="457200" lvl="1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x x x x x x x x</a:t>
            </a:r>
          </a:p>
          <a:p>
            <a:pPr marL="457200" lvl="1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x x x x x x x x</a:t>
            </a:r>
          </a:p>
          <a:p>
            <a:pPr marL="457200" lvl="1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x x x x x x x x</a:t>
            </a:r>
          </a:p>
          <a:p>
            <a:pPr marL="457200" lvl="1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x x x x x x x x</a:t>
            </a:r>
          </a:p>
          <a:p>
            <a:pPr marL="457200" lvl="1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x x x x x x x x</a:t>
            </a:r>
          </a:p>
          <a:p>
            <a:pPr marL="457200" lvl="1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x x x x x x x x</a:t>
            </a:r>
          </a:p>
          <a:p>
            <a:pPr marL="457200" lvl="1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x x x x x x x x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17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580E0-134F-4ED6-B01B-18E481960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"/>
            <a:ext cx="8229600" cy="1143000"/>
          </a:xfrm>
        </p:spPr>
        <p:txBody>
          <a:bodyPr/>
          <a:lstStyle/>
          <a:p>
            <a:r>
              <a:rPr lang="en-US"/>
              <a:t>Sensors use Bitmaps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906273-1A15-466D-974C-FC23C3849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436492"/>
            <a:ext cx="5212512" cy="399256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C52EFEB-9A94-410A-9A22-0E050A7B6A44}"/>
              </a:ext>
            </a:extLst>
          </p:cNvPr>
          <p:cNvSpPr/>
          <p:nvPr/>
        </p:nvSpPr>
        <p:spPr>
          <a:xfrm>
            <a:off x="1447800" y="5937031"/>
            <a:ext cx="5562600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https://cdn.shopify.com/s/files/1/1367/9021/files/65300MN000_A00_F200_User_Manual.pdf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60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34077-7821-4932-883F-6FB98876C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6331"/>
          </a:xfrm>
        </p:spPr>
        <p:txBody>
          <a:bodyPr/>
          <a:lstStyle/>
          <a:p>
            <a:r>
              <a:rPr lang="en-US"/>
              <a:t>Bitmapped Control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0DA1DC-2B4D-4333-AB12-8E6CF1459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0252"/>
            <a:ext cx="9144000" cy="439749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C85BA69-1B58-4EE6-91D4-07088AA206EE}"/>
              </a:ext>
            </a:extLst>
          </p:cNvPr>
          <p:cNvSpPr/>
          <p:nvPr/>
        </p:nvSpPr>
        <p:spPr>
          <a:xfrm>
            <a:off x="1447800" y="5937031"/>
            <a:ext cx="5562600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https://cdn.shopify.com/s/files/1/1367/9021/files/65300MN000_A00_F200_User_Manual.pdf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09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28FD8-A91F-4266-9CFE-6B72DD9F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67151-4971-46B2-A2E4-63F4FBBF8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/>
          <a:lstStyle/>
          <a:p>
            <a:r>
              <a:rPr lang="en-US"/>
              <a:t>Turn on the VELOCITY_LOW_ALARM</a:t>
            </a:r>
          </a:p>
          <a:p>
            <a:r>
              <a:rPr lang="en-US"/>
              <a:t>Remember, you must preserve all the other bits!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530681-5181-482D-9768-2E5EB0DBE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50" y="3621464"/>
            <a:ext cx="22479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84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13439-0214-4562-B06A-22D0C6212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87361"/>
          </a:xfrm>
        </p:spPr>
        <p:txBody>
          <a:bodyPr/>
          <a:lstStyle/>
          <a:p>
            <a:r>
              <a:rPr lang="en-US"/>
              <a:t>Accelerometer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3DF38C-81B7-4FBF-91BE-0BDE7A9E1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257641"/>
            <a:ext cx="6553200" cy="434271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96EFA5D-78AB-467C-BFCE-4872EC56BEC5}"/>
              </a:ext>
            </a:extLst>
          </p:cNvPr>
          <p:cNvSpPr/>
          <p:nvPr/>
        </p:nvSpPr>
        <p:spPr>
          <a:xfrm>
            <a:off x="152400" y="5943600"/>
            <a:ext cx="7086600" cy="76944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lang="en-US" sz="1100"/>
              <a:t>https://americas.rsdelivers.com/product/analog-devices/adxl345bccz/adxl345bccz-analog-devices-3-axis-accelerometer/7098439?cm_mmc=US-PLA-DS3A-_-google-_-PLA_US_EN_CatchAll_New-_-Catch+All-_-PRODUCT_GROUP&amp;matchtype=&amp;pla-827276542976&amp;gclid=EAIaIQobChMIwvz0_Yji5QIVh4FaBR0l1AqzEAkYBCABEgLMg_D_BwE&amp;gclsrc=aw.ds</a:t>
            </a:r>
          </a:p>
        </p:txBody>
      </p:sp>
    </p:spTree>
    <p:extLst>
      <p:ext uri="{BB962C8B-B14F-4D97-AF65-F5344CB8AC3E}">
        <p14:creationId xmlns:p14="http://schemas.microsoft.com/office/powerpoint/2010/main" val="1995524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AD0E-F5FA-4AA0-BA7C-03503B43B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04800"/>
            <a:ext cx="8229600" cy="1143000"/>
          </a:xfrm>
        </p:spPr>
        <p:txBody>
          <a:bodyPr/>
          <a:lstStyle/>
          <a:p>
            <a:r>
              <a:rPr lang="en-US" sz="3200"/>
              <a:t>Accelerometer with Bitmapped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15CEE-E681-4C54-A1E3-33605A6DE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5410200"/>
            <a:ext cx="7543800" cy="68580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en-US" sz="1800">
                <a:hlinkClick r:id="rId2"/>
              </a:rPr>
              <a:t>https://docs-emea.rs-online.com/webdocs/0e48/0900766b80e4845a.pdf</a:t>
            </a:r>
            <a:endParaRPr lang="en-US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ECD04-7FEA-4E05-8CDA-40211BCF2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586037"/>
            <a:ext cx="4267200" cy="168592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0067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EE115-D0DB-450D-9D7F-9C2AF97C5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F537E-F432-4CE9-A251-4FED3888A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Turn OFF Low Power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9014F1-9051-4CDF-9187-FD9C2F07DB0B}"/>
              </a:ext>
            </a:extLst>
          </p:cNvPr>
          <p:cNvSpPr/>
          <p:nvPr/>
        </p:nvSpPr>
        <p:spPr>
          <a:xfrm rot="20562638">
            <a:off x="2273355" y="3161161"/>
            <a:ext cx="51317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Remember, you must preserve all the other bits!</a:t>
            </a:r>
          </a:p>
        </p:txBody>
      </p:sp>
    </p:spTree>
    <p:extLst>
      <p:ext uri="{BB962C8B-B14F-4D97-AF65-F5344CB8AC3E}">
        <p14:creationId xmlns:p14="http://schemas.microsoft.com/office/powerpoint/2010/main" val="300456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3633C-39FB-4C42-A0AE-89C81B681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 have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C3D45-76BE-48EB-B0A5-FD98F095A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1600200"/>
            <a:ext cx="6781800" cy="4525963"/>
          </a:xfrm>
        </p:spPr>
        <p:txBody>
          <a:bodyPr/>
          <a:lstStyle/>
          <a:p>
            <a:r>
              <a:rPr lang="en-US"/>
              <a:t>int</a:t>
            </a:r>
          </a:p>
          <a:p>
            <a:r>
              <a:rPr lang="en-US"/>
              <a:t>float</a:t>
            </a:r>
          </a:p>
          <a:p>
            <a:r>
              <a:rPr lang="en-US"/>
              <a:t>double</a:t>
            </a:r>
          </a:p>
          <a:p>
            <a:r>
              <a:rPr lang="en-US"/>
              <a:t>string</a:t>
            </a:r>
          </a:p>
          <a:p>
            <a:r>
              <a:rPr lang="en-US"/>
              <a:t>char</a:t>
            </a:r>
          </a:p>
          <a:p>
            <a:r>
              <a:rPr lang="en-US"/>
              <a:t>byte</a:t>
            </a:r>
          </a:p>
          <a:p>
            <a:r>
              <a:rPr lang="en-US"/>
              <a:t>…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39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[1] Dilbert courtesy </a:t>
            </a:r>
            <a:r>
              <a:rPr lang="en-US" sz="1200"/>
              <a:t>of Dilbert.com</a:t>
            </a:r>
          </a:p>
          <a:p>
            <a:pPr marL="0" indent="0">
              <a:buNone/>
            </a:pPr>
            <a:r>
              <a:rPr lang="en-US" sz="1200"/>
              <a:t>[2] 20th Century Fox</a:t>
            </a:r>
          </a:p>
        </p:txBody>
      </p:sp>
    </p:spTree>
    <p:extLst>
      <p:ext uri="{BB962C8B-B14F-4D97-AF65-F5344CB8AC3E}">
        <p14:creationId xmlns:p14="http://schemas.microsoft.com/office/powerpoint/2010/main" val="76887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1C8DB-8CEF-474A-BF94-9A2E23694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Byte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A9F0D-5C91-4A61-8FAE-9878FB81E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00200"/>
            <a:ext cx="7620000" cy="4525963"/>
          </a:xfrm>
        </p:spPr>
        <p:txBody>
          <a:bodyPr/>
          <a:lstStyle/>
          <a:p>
            <a:r>
              <a:rPr lang="en-US"/>
              <a:t>8-bits</a:t>
            </a:r>
          </a:p>
          <a:p>
            <a:r>
              <a:rPr lang="en-US"/>
              <a:t>unsigned</a:t>
            </a:r>
          </a:p>
          <a:p>
            <a:pPr lvl="1"/>
            <a:r>
              <a:rPr lang="en-US"/>
              <a:t>0-255</a:t>
            </a:r>
          </a:p>
          <a:p>
            <a:pPr lvl="1"/>
            <a:r>
              <a:rPr lang="en-US"/>
              <a:t>No negative values!</a:t>
            </a:r>
          </a:p>
          <a:p>
            <a:r>
              <a:rPr lang="en-US"/>
              <a:t>Can be converted to other types</a:t>
            </a:r>
          </a:p>
        </p:txBody>
      </p:sp>
    </p:spTree>
    <p:extLst>
      <p:ext uri="{BB962C8B-B14F-4D97-AF65-F5344CB8AC3E}">
        <p14:creationId xmlns:p14="http://schemas.microsoft.com/office/powerpoint/2010/main" val="2930316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BA537-54F7-4FDF-A071-B0B5D886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Byte and byte?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F79AB-3485-4A5C-9070-56430866A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00201"/>
            <a:ext cx="7772400" cy="685800"/>
          </a:xfrm>
        </p:spPr>
        <p:txBody>
          <a:bodyPr/>
          <a:lstStyle/>
          <a:p>
            <a:pPr algn="ctr"/>
            <a:r>
              <a:rPr lang="en-US"/>
              <a:t>They’re the same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54BA7-4D10-4C12-890C-08EC18727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294966"/>
            <a:ext cx="4366525" cy="433909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66E539E-6C9E-4D44-BF1C-AD0A354C07BB}"/>
              </a:ext>
            </a:extLst>
          </p:cNvPr>
          <p:cNvSpPr/>
          <p:nvPr/>
        </p:nvSpPr>
        <p:spPr>
          <a:xfrm>
            <a:off x="152400" y="5646585"/>
            <a:ext cx="4953000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/>
              <a:t>https://stackoverflow.com/questions/2415742/difference-between-byte-vs-byte-data-types-in-c-sharp</a:t>
            </a:r>
          </a:p>
        </p:txBody>
      </p:sp>
    </p:spTree>
    <p:extLst>
      <p:ext uri="{BB962C8B-B14F-4D97-AF65-F5344CB8AC3E}">
        <p14:creationId xmlns:p14="http://schemas.microsoft.com/office/powerpoint/2010/main" val="888360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2693-F5BE-44B3-BD34-E110CBB88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 Byte?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69043-ECB7-441B-975A-A2C2C7177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229600" cy="4525963"/>
          </a:xfrm>
        </p:spPr>
        <p:txBody>
          <a:bodyPr/>
          <a:lstStyle/>
          <a:p>
            <a:r>
              <a:rPr lang="en-US"/>
              <a:t>The smallest unit of addressable data in RAM and on the storage device.</a:t>
            </a:r>
          </a:p>
          <a:p>
            <a:endParaRPr lang="en-US"/>
          </a:p>
          <a:p>
            <a:r>
              <a:rPr lang="en-US"/>
              <a:t>No assumed format </a:t>
            </a:r>
          </a:p>
          <a:p>
            <a:pPr lvl="1"/>
            <a:r>
              <a:rPr lang="en-US"/>
              <a:t>No sign bit</a:t>
            </a:r>
          </a:p>
          <a:p>
            <a:pPr lvl="1"/>
            <a:r>
              <a:rPr lang="en-US"/>
              <a:t>No exponent</a:t>
            </a:r>
          </a:p>
          <a:p>
            <a:pPr lvl="1"/>
            <a:r>
              <a:rPr lang="en-US"/>
              <a:t>It’s just bits</a:t>
            </a:r>
          </a:p>
        </p:txBody>
      </p:sp>
    </p:spTree>
    <p:extLst>
      <p:ext uri="{BB962C8B-B14F-4D97-AF65-F5344CB8AC3E}">
        <p14:creationId xmlns:p14="http://schemas.microsoft.com/office/powerpoint/2010/main" val="19119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B6201-1F5F-4047-9516-546522CFD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can we do with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3EA29-5117-4190-B34E-88DF7190B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600200"/>
            <a:ext cx="7467600" cy="4525963"/>
          </a:xfrm>
        </p:spPr>
        <p:txBody>
          <a:bodyPr/>
          <a:lstStyle/>
          <a:p>
            <a:r>
              <a:rPr lang="en-US"/>
              <a:t>Math</a:t>
            </a:r>
          </a:p>
          <a:p>
            <a:r>
              <a:rPr lang="en-US"/>
              <a:t>Bit-shifting</a:t>
            </a:r>
          </a:p>
          <a:p>
            <a:r>
              <a:rPr lang="en-US"/>
              <a:t>Masking</a:t>
            </a:r>
          </a:p>
          <a:p>
            <a:r>
              <a:rPr lang="en-US"/>
              <a:t>Hardware Control</a:t>
            </a:r>
          </a:p>
          <a:p>
            <a:r>
              <a:rPr lang="en-US"/>
              <a:t>Representing binary data</a:t>
            </a:r>
          </a:p>
          <a:p>
            <a:pPr lvl="1"/>
            <a:r>
              <a:rPr lang="en-US"/>
              <a:t>jpeg, png, wmv, avi, etc.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23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A5C69-782B-49A5-9AF9-FD98F20A1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5801"/>
          </a:xfrm>
        </p:spPr>
        <p:txBody>
          <a:bodyPr/>
          <a:lstStyle/>
          <a:p>
            <a:r>
              <a:rPr lang="en-US"/>
              <a:t>8 bits = 1 byte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4AB21-926C-4CBA-82BA-12A908434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0" y="1600201"/>
            <a:ext cx="2590800" cy="2590800"/>
          </a:xfrm>
        </p:spPr>
        <p:txBody>
          <a:bodyPr/>
          <a:lstStyle/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7654 3210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nnnn nnnn</a:t>
            </a:r>
          </a:p>
          <a:p>
            <a:pPr marL="0" indent="0">
              <a:buNone/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CEB1A827-2385-47A9-92EB-CAA61B69DED8}"/>
              </a:ext>
            </a:extLst>
          </p:cNvPr>
          <p:cNvSpPr/>
          <p:nvPr/>
        </p:nvSpPr>
        <p:spPr>
          <a:xfrm>
            <a:off x="2514600" y="2636838"/>
            <a:ext cx="457200" cy="1371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MSB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D8D7ADA2-D28C-4FB8-ACD8-F3F281B0623C}"/>
              </a:ext>
            </a:extLst>
          </p:cNvPr>
          <p:cNvSpPr/>
          <p:nvPr/>
        </p:nvSpPr>
        <p:spPr>
          <a:xfrm>
            <a:off x="4531659" y="2636838"/>
            <a:ext cx="457200" cy="1371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LSB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B907C-BA0D-46F6-AC3F-BE25E4D2EE18}"/>
              </a:ext>
            </a:extLst>
          </p:cNvPr>
          <p:cNvSpPr txBox="1"/>
          <p:nvPr/>
        </p:nvSpPr>
        <p:spPr>
          <a:xfrm>
            <a:off x="2590800" y="4648200"/>
            <a:ext cx="2909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MSB = Most Significant Bit</a:t>
            </a:r>
          </a:p>
          <a:p>
            <a:r>
              <a:rPr lang="en-US"/>
              <a:t>LSB = Least Significant Bit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93529E73-1904-4ED6-A7A0-7ABB6D4FBB9F}"/>
              </a:ext>
            </a:extLst>
          </p:cNvPr>
          <p:cNvSpPr/>
          <p:nvPr/>
        </p:nvSpPr>
        <p:spPr>
          <a:xfrm>
            <a:off x="4953000" y="1676400"/>
            <a:ext cx="3581400" cy="4270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Bit Numbers (also powers of 2)</a:t>
            </a:r>
          </a:p>
        </p:txBody>
      </p:sp>
    </p:spTree>
    <p:extLst>
      <p:ext uri="{BB962C8B-B14F-4D97-AF65-F5344CB8AC3E}">
        <p14:creationId xmlns:p14="http://schemas.microsoft.com/office/powerpoint/2010/main" val="2074917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33DE5-8FD2-4E95-9437-59389B628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541" y="297415"/>
            <a:ext cx="8229600" cy="457199"/>
          </a:xfrm>
        </p:spPr>
        <p:txBody>
          <a:bodyPr/>
          <a:lstStyle/>
          <a:p>
            <a:r>
              <a:rPr lang="en-US" sz="3600"/>
              <a:t>Hexadecimal, Decimal, Binary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E5078-051A-43CA-B89A-E9009A0EA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0" y="1600200"/>
            <a:ext cx="4953000" cy="4525963"/>
          </a:xfrm>
        </p:spPr>
        <p:txBody>
          <a:bodyPr/>
          <a:lstStyle/>
          <a:p>
            <a:pPr marL="0" indent="0">
              <a:buNone/>
            </a:pPr>
            <a:r>
              <a:rPr lang="en-US" u="sng"/>
              <a:t>Base 2 maps into Base 16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Humans     Base 10</a:t>
            </a:r>
          </a:p>
          <a:p>
            <a:pPr marL="0" indent="0">
              <a:buNone/>
            </a:pPr>
            <a:r>
              <a:rPr lang="en-US"/>
              <a:t>Computers     Base 16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44C212-2AA3-4B6C-81B6-4AB041883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4922052"/>
            <a:ext cx="4648201" cy="1848080"/>
          </a:xfrm>
          <a:prstGeom prst="rect">
            <a:avLst/>
          </a:prstGeom>
        </p:spPr>
      </p:pic>
      <p:pic>
        <p:nvPicPr>
          <p:cNvPr id="1026" name="Picture 2" descr="Image result for heart">
            <a:extLst>
              <a:ext uri="{FF2B5EF4-FFF2-40B4-BE49-F238E27FC236}">
                <a16:creationId xmlns:a16="http://schemas.microsoft.com/office/drawing/2014/main" id="{033A8436-91AC-4B30-BCDA-450309D16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895600"/>
            <a:ext cx="438150" cy="39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heart">
            <a:extLst>
              <a:ext uri="{FF2B5EF4-FFF2-40B4-BE49-F238E27FC236}">
                <a16:creationId xmlns:a16="http://schemas.microsoft.com/office/drawing/2014/main" id="{916EEAD5-84DF-4542-BE1F-5E295752F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3438981"/>
            <a:ext cx="438150" cy="39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7D72DF-C738-4B80-A0B9-6FF89614BDEE}"/>
              </a:ext>
            </a:extLst>
          </p:cNvPr>
          <p:cNvSpPr txBox="1"/>
          <p:nvPr/>
        </p:nvSpPr>
        <p:spPr>
          <a:xfrm>
            <a:off x="8626654" y="6400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[2]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5BA64E-4C14-4CF2-912F-230F80FCF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425" y="1151844"/>
            <a:ext cx="24669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95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E823-4301-4B50-B6F2-14F7A5D8A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/>
              <a:t>Type Conversions!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3A350-CADB-49C5-BCED-9D1FDC24D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1" y="1463675"/>
            <a:ext cx="8763000" cy="1219199"/>
          </a:xfrm>
        </p:spPr>
        <p:txBody>
          <a:bodyPr/>
          <a:lstStyle/>
          <a:p>
            <a:r>
              <a:rPr lang="en-US"/>
              <a:t>The + operator returns an int!</a:t>
            </a:r>
          </a:p>
          <a:p>
            <a:r>
              <a:rPr lang="en-US"/>
              <a:t>An int cannot be implicitly converted to a byte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02932D-04C3-4ECF-978E-54904F7D6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647" y="3200400"/>
            <a:ext cx="6791325" cy="140017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94E587-5DC4-463E-9208-35AF547B7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876800"/>
            <a:ext cx="2752725" cy="70485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1253304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8451</TotalTime>
  <Words>570</Words>
  <Application>Microsoft Office PowerPoint</Application>
  <PresentationFormat>On-screen Show (4:3)</PresentationFormat>
  <Paragraphs>97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Consolas</vt:lpstr>
      <vt:lpstr>Courier New</vt:lpstr>
      <vt:lpstr>1_Default Design</vt:lpstr>
      <vt:lpstr>Contemporary Programming </vt:lpstr>
      <vt:lpstr>We have data types</vt:lpstr>
      <vt:lpstr>Byte</vt:lpstr>
      <vt:lpstr>Byte and byte?</vt:lpstr>
      <vt:lpstr>Why A Byte?</vt:lpstr>
      <vt:lpstr>What can we do with it?</vt:lpstr>
      <vt:lpstr>8 bits = 1 byte</vt:lpstr>
      <vt:lpstr>Hexadecimal, Decimal, Binary Notation</vt:lpstr>
      <vt:lpstr>Type Conversions!</vt:lpstr>
      <vt:lpstr>Overflow</vt:lpstr>
      <vt:lpstr>Bitwise operators</vt:lpstr>
      <vt:lpstr>Masking Bits</vt:lpstr>
      <vt:lpstr>Why do we care about individual bits?</vt:lpstr>
      <vt:lpstr>Sensors use Bitmaps</vt:lpstr>
      <vt:lpstr>Bitmapped Control values</vt:lpstr>
      <vt:lpstr>Try it</vt:lpstr>
      <vt:lpstr>Accelerometer</vt:lpstr>
      <vt:lpstr>Accelerometer with Bitmapped Configuration</vt:lpstr>
      <vt:lpstr>Try it</vt:lpstr>
      <vt:lpstr>References</vt:lpstr>
    </vt:vector>
  </TitlesOfParts>
  <Company>University of Cincinnati, uc.edu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nicomp</dc:creator>
  <cp:lastModifiedBy>nicomp</cp:lastModifiedBy>
  <cp:revision>342</cp:revision>
  <dcterms:created xsi:type="dcterms:W3CDTF">2007-07-19T21:04:34Z</dcterms:created>
  <dcterms:modified xsi:type="dcterms:W3CDTF">2019-11-11T12:47:31Z</dcterms:modified>
</cp:coreProperties>
</file>