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1" r:id="rId2"/>
    <p:sldId id="282" r:id="rId3"/>
    <p:sldId id="301" r:id="rId4"/>
    <p:sldId id="275" r:id="rId5"/>
    <p:sldId id="302" r:id="rId6"/>
    <p:sldId id="303" r:id="rId7"/>
    <p:sldId id="284" r:id="rId8"/>
    <p:sldId id="286" r:id="rId9"/>
    <p:sldId id="288" r:id="rId10"/>
    <p:sldId id="280" r:id="rId11"/>
    <p:sldId id="281" r:id="rId12"/>
    <p:sldId id="270" r:id="rId13"/>
    <p:sldId id="279" r:id="rId14"/>
    <p:sldId id="283" r:id="rId15"/>
    <p:sldId id="304" r:id="rId16"/>
    <p:sldId id="305" r:id="rId17"/>
    <p:sldId id="306" r:id="rId18"/>
    <p:sldId id="307" r:id="rId19"/>
    <p:sldId id="308" r:id="rId20"/>
    <p:sldId id="272" r:id="rId21"/>
    <p:sldId id="298" r:id="rId22"/>
    <p:sldId id="274" r:id="rId23"/>
    <p:sldId id="292" r:id="rId24"/>
    <p:sldId id="276" r:id="rId25"/>
    <p:sldId id="290" r:id="rId26"/>
    <p:sldId id="277" r:id="rId27"/>
    <p:sldId id="291" r:id="rId28"/>
    <p:sldId id="287" r:id="rId29"/>
    <p:sldId id="300" r:id="rId30"/>
    <p:sldId id="294" r:id="rId31"/>
    <p:sldId id="295" r:id="rId32"/>
    <p:sldId id="296" r:id="rId33"/>
    <p:sldId id="311" r:id="rId34"/>
    <p:sldId id="312" r:id="rId35"/>
    <p:sldId id="297" r:id="rId36"/>
    <p:sldId id="289" r:id="rId37"/>
    <p:sldId id="310" r:id="rId38"/>
    <p:sldId id="2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48" autoAdjust="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87786-9E9B-46E5-AC1B-36EEAAAED737}" type="datetimeFigureOut">
              <a:rPr lang="en-US" smtClean="0"/>
              <a:t>10/1/2021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9D44D-DEF6-4596-9DE2-E21CDB0DAB48}" type="slidenum">
              <a:rPr lang="en-US" smtClean="0"/>
              <a:t>‹#›</a:t>
            </a:fld>
            <a:endParaRPr lang="en-US" dirty="0"/>
          </a:p>
        </p:txBody>
      </p:sp>
    </p:spTree>
    <p:extLst>
      <p:ext uri="{BB962C8B-B14F-4D97-AF65-F5344CB8AC3E}">
        <p14:creationId xmlns:p14="http://schemas.microsoft.com/office/powerpoint/2010/main" val="901960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Structures by Characteristic.ipynb</a:t>
            </a:r>
          </a:p>
        </p:txBody>
      </p:sp>
      <p:sp>
        <p:nvSpPr>
          <p:cNvPr id="4" name="Slide Number Placeholder 3"/>
          <p:cNvSpPr>
            <a:spLocks noGrp="1"/>
          </p:cNvSpPr>
          <p:nvPr>
            <p:ph type="sldNum" sz="quarter" idx="5"/>
          </p:nvPr>
        </p:nvSpPr>
        <p:spPr/>
        <p:txBody>
          <a:bodyPr/>
          <a:lstStyle/>
          <a:p>
            <a:fld id="{0B59D44D-DEF6-4596-9DE2-E21CDB0DAB48}" type="slidenum">
              <a:rPr lang="en-US" smtClean="0"/>
              <a:t>15</a:t>
            </a:fld>
            <a:endParaRPr lang="en-US" dirty="0"/>
          </a:p>
        </p:txBody>
      </p:sp>
    </p:spTree>
    <p:extLst>
      <p:ext uri="{BB962C8B-B14F-4D97-AF65-F5344CB8AC3E}">
        <p14:creationId xmlns:p14="http://schemas.microsoft.com/office/powerpoint/2010/main" val="2878213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Structures by Characteristic.ipynb</a:t>
            </a:r>
          </a:p>
        </p:txBody>
      </p:sp>
      <p:sp>
        <p:nvSpPr>
          <p:cNvPr id="4" name="Slide Number Placeholder 3"/>
          <p:cNvSpPr>
            <a:spLocks noGrp="1"/>
          </p:cNvSpPr>
          <p:nvPr>
            <p:ph type="sldNum" sz="quarter" idx="5"/>
          </p:nvPr>
        </p:nvSpPr>
        <p:spPr/>
        <p:txBody>
          <a:bodyPr/>
          <a:lstStyle/>
          <a:p>
            <a:fld id="{0B59D44D-DEF6-4596-9DE2-E21CDB0DAB48}" type="slidenum">
              <a:rPr lang="en-US" smtClean="0"/>
              <a:t>16</a:t>
            </a:fld>
            <a:endParaRPr lang="en-US" dirty="0"/>
          </a:p>
        </p:txBody>
      </p:sp>
    </p:spTree>
    <p:extLst>
      <p:ext uri="{BB962C8B-B14F-4D97-AF65-F5344CB8AC3E}">
        <p14:creationId xmlns:p14="http://schemas.microsoft.com/office/powerpoint/2010/main" val="307136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Structures by Characteristic.ipynb</a:t>
            </a:r>
          </a:p>
        </p:txBody>
      </p:sp>
      <p:sp>
        <p:nvSpPr>
          <p:cNvPr id="4" name="Slide Number Placeholder 3"/>
          <p:cNvSpPr>
            <a:spLocks noGrp="1"/>
          </p:cNvSpPr>
          <p:nvPr>
            <p:ph type="sldNum" sz="quarter" idx="5"/>
          </p:nvPr>
        </p:nvSpPr>
        <p:spPr/>
        <p:txBody>
          <a:bodyPr/>
          <a:lstStyle/>
          <a:p>
            <a:fld id="{0B59D44D-DEF6-4596-9DE2-E21CDB0DAB48}" type="slidenum">
              <a:rPr lang="en-US" smtClean="0"/>
              <a:t>17</a:t>
            </a:fld>
            <a:endParaRPr lang="en-US" dirty="0"/>
          </a:p>
        </p:txBody>
      </p:sp>
    </p:spTree>
    <p:extLst>
      <p:ext uri="{BB962C8B-B14F-4D97-AF65-F5344CB8AC3E}">
        <p14:creationId xmlns:p14="http://schemas.microsoft.com/office/powerpoint/2010/main" val="3429668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Structures by Characteristic.ipynb</a:t>
            </a:r>
          </a:p>
        </p:txBody>
      </p:sp>
      <p:sp>
        <p:nvSpPr>
          <p:cNvPr id="4" name="Slide Number Placeholder 3"/>
          <p:cNvSpPr>
            <a:spLocks noGrp="1"/>
          </p:cNvSpPr>
          <p:nvPr>
            <p:ph type="sldNum" sz="quarter" idx="5"/>
          </p:nvPr>
        </p:nvSpPr>
        <p:spPr/>
        <p:txBody>
          <a:bodyPr/>
          <a:lstStyle/>
          <a:p>
            <a:fld id="{0B59D44D-DEF6-4596-9DE2-E21CDB0DAB48}" type="slidenum">
              <a:rPr lang="en-US" smtClean="0"/>
              <a:t>18</a:t>
            </a:fld>
            <a:endParaRPr lang="en-US" dirty="0"/>
          </a:p>
        </p:txBody>
      </p:sp>
    </p:spTree>
    <p:extLst>
      <p:ext uri="{BB962C8B-B14F-4D97-AF65-F5344CB8AC3E}">
        <p14:creationId xmlns:p14="http://schemas.microsoft.com/office/powerpoint/2010/main" val="2551143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See .zip files in the repo: JavaBenchmark.zip, PythonBenchmark.zip</a:t>
            </a:r>
          </a:p>
        </p:txBody>
      </p:sp>
      <p:sp>
        <p:nvSpPr>
          <p:cNvPr id="4" name="Slide Number Placeholder 3"/>
          <p:cNvSpPr>
            <a:spLocks noGrp="1"/>
          </p:cNvSpPr>
          <p:nvPr>
            <p:ph type="sldNum" sz="quarter" idx="5"/>
          </p:nvPr>
        </p:nvSpPr>
        <p:spPr/>
        <p:txBody>
          <a:bodyPr/>
          <a:lstStyle/>
          <a:p>
            <a:fld id="{0B59D44D-DEF6-4596-9DE2-E21CDB0DAB48}" type="slidenum">
              <a:rPr lang="en-US" smtClean="0"/>
              <a:t>36</a:t>
            </a:fld>
            <a:endParaRPr lang="en-US" dirty="0"/>
          </a:p>
        </p:txBody>
      </p:sp>
    </p:spTree>
    <p:extLst>
      <p:ext uri="{BB962C8B-B14F-4D97-AF65-F5344CB8AC3E}">
        <p14:creationId xmlns:p14="http://schemas.microsoft.com/office/powerpoint/2010/main" val="1497152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382B-7837-4C8C-BE17-ABE75B779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0689F6-92A8-4793-9A48-2D9C2462C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3E0D0C-5EE0-4A9F-825B-A60890987B09}"/>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56E60114-9383-4178-B396-893C3F5DFE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90150-DBE5-48A9-A304-64DB68A18131}"/>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23583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EAFE-05B2-4D61-A7C4-F34139FB85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30EEB-34FC-48D4-91F9-EDE4DD2AB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12528-8270-4B74-B0F3-06D44FE257EE}"/>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F297475C-83DA-47DA-A152-4104DFACCF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087C17-D197-4021-AE34-E0A81FC9F63B}"/>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95721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03F17-A25E-4048-AF9E-807989A08B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EE96B1-6739-4CA5-8FC7-12D8535FE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2C0B1-8225-4520-AEEA-EA8EFB18B7D9}"/>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6AFEEA68-0CB8-4DC8-A25F-EB34DCD7F0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292264-D026-4D03-84D0-EEFCD4AE2879}"/>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182708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C138-207B-4AAA-AAB6-7FBB90801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33658B-4186-496A-9F3F-FD4B0B9F37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D5D53-FB83-4D22-918C-60495F078D19}"/>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2481BC59-DCD9-4260-B6CE-01180FAA2A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71F43F-EB91-4B18-82FE-3110C9F33AF2}"/>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214068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BA9E-F8D4-4746-BEC8-65251E96D5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DE5476-6D96-4441-BE30-3C2CE1CF7E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685BAD-8495-4538-BB56-F94CB32D92C6}"/>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62DCDCD4-1464-4C74-B42D-DB8D9D4FC6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917746-4634-4335-92D7-E02E5E73BB18}"/>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30806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D5C3-A834-4D25-9B34-7FD134AAA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DB042-41F3-42A7-B788-92C9C8D07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5E12A2-C4E1-4F55-8D3F-B5364B214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2AECE1-0E31-4521-AB4E-E8EA8F7356D9}"/>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6" name="Footer Placeholder 5">
            <a:extLst>
              <a:ext uri="{FF2B5EF4-FFF2-40B4-BE49-F238E27FC236}">
                <a16:creationId xmlns:a16="http://schemas.microsoft.com/office/drawing/2014/main" id="{B3BE09F0-AE00-4563-B180-B1C1D05E8C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B5F2F0-2E50-48DF-BC4A-EE3CB6FB1C6B}"/>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416996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D032-8DD9-46FF-81A3-B4F3F27D0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3C5ABA-B999-4B52-AB35-B5A6C4495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AA879-8C77-4F9F-A9B3-06FED5AE71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BDD388-A08D-4DFB-9F89-C8C61CB4FC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A83B9B-98D1-430F-8C76-13B10C28B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B9B61A-3F2E-4323-B938-97769726927F}"/>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8" name="Footer Placeholder 7">
            <a:extLst>
              <a:ext uri="{FF2B5EF4-FFF2-40B4-BE49-F238E27FC236}">
                <a16:creationId xmlns:a16="http://schemas.microsoft.com/office/drawing/2014/main" id="{24DA49D6-09C9-4AA6-91B5-EA7E136D833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57F7896-EE3D-4455-9DE3-0DD8C2079004}"/>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28785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06C4-49B2-4EBA-9A98-A0135078C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7D5D33-F6AD-4254-A859-0E5B5B21A160}"/>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4" name="Footer Placeholder 3">
            <a:extLst>
              <a:ext uri="{FF2B5EF4-FFF2-40B4-BE49-F238E27FC236}">
                <a16:creationId xmlns:a16="http://schemas.microsoft.com/office/drawing/2014/main" id="{9C922A1D-6723-4CAC-B75E-0B95F59AC4B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F56C21-790D-4ADB-9EF0-66EFBD860145}"/>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253898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0ED39-B310-43BF-9F23-49E8E7BBA115}"/>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3" name="Footer Placeholder 2">
            <a:extLst>
              <a:ext uri="{FF2B5EF4-FFF2-40B4-BE49-F238E27FC236}">
                <a16:creationId xmlns:a16="http://schemas.microsoft.com/office/drawing/2014/main" id="{9DBA6A20-46EC-45C3-A40C-30C8873093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113F584-F963-4F73-8965-DAF6799C32EB}"/>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393030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0C3A-47B9-468F-8FD0-113F02FD8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EE261B-461B-4B8B-A70D-3FB1FAE94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39A8A7-75CE-4ECE-857E-2DE78919C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0D7FA-622E-46AB-8227-AB94EDC6346C}"/>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6" name="Footer Placeholder 5">
            <a:extLst>
              <a:ext uri="{FF2B5EF4-FFF2-40B4-BE49-F238E27FC236}">
                <a16:creationId xmlns:a16="http://schemas.microsoft.com/office/drawing/2014/main" id="{5371CF5A-312F-446B-B54A-5326ED49E5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DC71C0-D65A-41BC-B053-538D84787D1B}"/>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290548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F980-BB54-47E0-8D44-24AB1C2C5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1B0E1A-B4FC-4A46-A303-A1B75B21E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C822230-F672-4A9D-A47B-68E986D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60DA67-1376-4BBB-89AF-D2CBE6370F4E}"/>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6" name="Footer Placeholder 5">
            <a:extLst>
              <a:ext uri="{FF2B5EF4-FFF2-40B4-BE49-F238E27FC236}">
                <a16:creationId xmlns:a16="http://schemas.microsoft.com/office/drawing/2014/main" id="{088EF91C-848E-4C3C-BEB0-644FD2F1E4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F86EB0-51CE-4A29-A8BC-436BF5C39779}"/>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184275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97BD0-0132-4039-9A3D-F2FDCDD7E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ABB04-B018-400B-9D98-E4995AB25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F5EF1-36FD-47F5-884F-26B065E2AA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01AD8E09-3798-4ACB-978C-C77B7A30C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07AB51B-B37D-4EBD-BB40-3F7399944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3B49E-ED3B-4636-BCC2-7DBF7D33B7B6}" type="slidenum">
              <a:rPr lang="en-US" smtClean="0"/>
              <a:t>‹#›</a:t>
            </a:fld>
            <a:endParaRPr lang="en-US" dirty="0"/>
          </a:p>
        </p:txBody>
      </p:sp>
    </p:spTree>
    <p:extLst>
      <p:ext uri="{BB962C8B-B14F-4D97-AF65-F5344CB8AC3E}">
        <p14:creationId xmlns:p14="http://schemas.microsoft.com/office/powerpoint/2010/main" val="2367763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tackoverflow.com/questions/69407136/why-cant-i-store-true-in-a-set"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nicholdw@ucmail.uc.edu"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anaconda.com/" TargetMode="External"/><Relationship Id="rId1" Type="http://schemas.openxmlformats.org/officeDocument/2006/relationships/slideLayout" Target="../slideLayouts/slideLayout2.xml"/><Relationship Id="rId5" Type="http://schemas.openxmlformats.org/officeDocument/2006/relationships/hyperlink" Target="https://www.eclipse.org/" TargetMode="External"/><Relationship Id="rId4" Type="http://schemas.openxmlformats.org/officeDocument/2006/relationships/hyperlink" Target="https://www.java.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nicomp42/CCSCMidwest2021Tutor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E9AD-B981-4AA9-BDA6-4BECCA5FCFA2}"/>
              </a:ext>
            </a:extLst>
          </p:cNvPr>
          <p:cNvSpPr>
            <a:spLocks noGrp="1"/>
          </p:cNvSpPr>
          <p:nvPr>
            <p:ph type="ctrTitle"/>
          </p:nvPr>
        </p:nvSpPr>
        <p:spPr>
          <a:xfrm>
            <a:off x="1524000" y="516076"/>
            <a:ext cx="9144000" cy="2387600"/>
          </a:xfrm>
        </p:spPr>
        <p:txBody>
          <a:bodyPr/>
          <a:lstStyle/>
          <a:p>
            <a:r>
              <a:rPr lang="en-US" dirty="0"/>
              <a:t>Python Data Structures for Java Programmers</a:t>
            </a:r>
          </a:p>
        </p:txBody>
      </p:sp>
      <p:sp>
        <p:nvSpPr>
          <p:cNvPr id="3" name="Subtitle 2">
            <a:extLst>
              <a:ext uri="{FF2B5EF4-FFF2-40B4-BE49-F238E27FC236}">
                <a16:creationId xmlns:a16="http://schemas.microsoft.com/office/drawing/2014/main" id="{4E709BD0-D8DE-4135-9C0D-539425F96DDF}"/>
              </a:ext>
            </a:extLst>
          </p:cNvPr>
          <p:cNvSpPr>
            <a:spLocks noGrp="1"/>
          </p:cNvSpPr>
          <p:nvPr>
            <p:ph type="subTitle" idx="1"/>
          </p:nvPr>
        </p:nvSpPr>
        <p:spPr>
          <a:xfrm>
            <a:off x="7053471" y="4586012"/>
            <a:ext cx="4734339" cy="1655762"/>
          </a:xfrm>
        </p:spPr>
        <p:txBody>
          <a:bodyPr/>
          <a:lstStyle/>
          <a:p>
            <a:r>
              <a:rPr lang="en-US" dirty="0"/>
              <a:t>Bill Nicholson</a:t>
            </a:r>
          </a:p>
          <a:p>
            <a:r>
              <a:rPr lang="en-US" dirty="0"/>
              <a:t>nicholdw@ucmail.uc.edu</a:t>
            </a:r>
          </a:p>
          <a:p>
            <a:r>
              <a:rPr lang="en-US" dirty="0"/>
              <a:t>CCSC:MW Fall 2021</a:t>
            </a:r>
          </a:p>
        </p:txBody>
      </p:sp>
      <p:pic>
        <p:nvPicPr>
          <p:cNvPr id="5" name="Picture 4" descr="Snip of conference home page">
            <a:extLst>
              <a:ext uri="{FF2B5EF4-FFF2-40B4-BE49-F238E27FC236}">
                <a16:creationId xmlns:a16="http://schemas.microsoft.com/office/drawing/2014/main" id="{7B441C50-7E67-437B-A750-578E639ADBCD}"/>
              </a:ext>
            </a:extLst>
          </p:cNvPr>
          <p:cNvPicPr>
            <a:picLocks noChangeAspect="1"/>
          </p:cNvPicPr>
          <p:nvPr/>
        </p:nvPicPr>
        <p:blipFill>
          <a:blip r:embed="rId2"/>
          <a:stretch>
            <a:fillRect/>
          </a:stretch>
        </p:blipFill>
        <p:spPr>
          <a:xfrm>
            <a:off x="141633" y="3716906"/>
            <a:ext cx="4996898" cy="308178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7715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BF6A-C726-4214-BFA0-DFAE3062B9BC}"/>
              </a:ext>
            </a:extLst>
          </p:cNvPr>
          <p:cNvSpPr>
            <a:spLocks noGrp="1"/>
          </p:cNvSpPr>
          <p:nvPr>
            <p:ph type="title"/>
          </p:nvPr>
        </p:nvSpPr>
        <p:spPr/>
        <p:txBody>
          <a:bodyPr/>
          <a:lstStyle/>
          <a:p>
            <a:r>
              <a:rPr lang="en-US" dirty="0"/>
              <a:t>Python: ‘built-in’ types to be discussed</a:t>
            </a:r>
          </a:p>
        </p:txBody>
      </p:sp>
      <p:sp>
        <p:nvSpPr>
          <p:cNvPr id="3" name="Content Placeholder 2">
            <a:extLst>
              <a:ext uri="{FF2B5EF4-FFF2-40B4-BE49-F238E27FC236}">
                <a16:creationId xmlns:a16="http://schemas.microsoft.com/office/drawing/2014/main" id="{C5E2F36A-F53A-4C84-BF6F-06433FBF4BCD}"/>
              </a:ext>
            </a:extLst>
          </p:cNvPr>
          <p:cNvSpPr>
            <a:spLocks noGrp="1"/>
          </p:cNvSpPr>
          <p:nvPr>
            <p:ph idx="1"/>
          </p:nvPr>
        </p:nvSpPr>
        <p:spPr/>
        <p:txBody>
          <a:bodyPr/>
          <a:lstStyle/>
          <a:p>
            <a:r>
              <a:rPr lang="en-US" dirty="0"/>
              <a:t>List</a:t>
            </a:r>
          </a:p>
          <a:p>
            <a:r>
              <a:rPr lang="en-US" dirty="0"/>
              <a:t>Tuple</a:t>
            </a:r>
          </a:p>
          <a:p>
            <a:r>
              <a:rPr lang="en-US" dirty="0"/>
              <a:t>Set</a:t>
            </a:r>
          </a:p>
          <a:p>
            <a:r>
              <a:rPr lang="en-US" dirty="0"/>
              <a:t>Dictionary</a:t>
            </a:r>
          </a:p>
          <a:p>
            <a:r>
              <a:rPr lang="en-US" dirty="0"/>
              <a:t>String</a:t>
            </a:r>
          </a:p>
        </p:txBody>
      </p:sp>
    </p:spTree>
    <p:extLst>
      <p:ext uri="{BB962C8B-B14F-4D97-AF65-F5344CB8AC3E}">
        <p14:creationId xmlns:p14="http://schemas.microsoft.com/office/powerpoint/2010/main" val="132442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A5C3-784B-4E22-BA09-AAC641ACE51A}"/>
              </a:ext>
            </a:extLst>
          </p:cNvPr>
          <p:cNvSpPr>
            <a:spLocks noGrp="1"/>
          </p:cNvSpPr>
          <p:nvPr>
            <p:ph type="title"/>
          </p:nvPr>
        </p:nvSpPr>
        <p:spPr/>
        <p:txBody>
          <a:bodyPr/>
          <a:lstStyle/>
          <a:p>
            <a:r>
              <a:rPr lang="en-US" dirty="0"/>
              <a:t>Java to Python mapping</a:t>
            </a:r>
          </a:p>
        </p:txBody>
      </p:sp>
      <p:graphicFrame>
        <p:nvGraphicFramePr>
          <p:cNvPr id="4" name="Table 4">
            <a:extLst>
              <a:ext uri="{FF2B5EF4-FFF2-40B4-BE49-F238E27FC236}">
                <a16:creationId xmlns:a16="http://schemas.microsoft.com/office/drawing/2014/main" id="{62BD8D23-9227-4BD9-8C44-6EF98996A7F2}"/>
              </a:ext>
            </a:extLst>
          </p:cNvPr>
          <p:cNvGraphicFramePr>
            <a:graphicFrameLocks noGrp="1"/>
          </p:cNvGraphicFramePr>
          <p:nvPr>
            <p:extLst>
              <p:ext uri="{D42A27DB-BD31-4B8C-83A1-F6EECF244321}">
                <p14:modId xmlns:p14="http://schemas.microsoft.com/office/powerpoint/2010/main" val="3834513205"/>
              </p:ext>
            </p:extLst>
          </p:nvPr>
        </p:nvGraphicFramePr>
        <p:xfrm>
          <a:off x="838200" y="2191114"/>
          <a:ext cx="10706099" cy="2494280"/>
        </p:xfrm>
        <a:graphic>
          <a:graphicData uri="http://schemas.openxmlformats.org/drawingml/2006/table">
            <a:tbl>
              <a:tblPr firstRow="1" bandRow="1">
                <a:tableStyleId>{5C22544A-7EE6-4342-B048-85BDC9FD1C3A}</a:tableStyleId>
              </a:tblPr>
              <a:tblGrid>
                <a:gridCol w="2939042">
                  <a:extLst>
                    <a:ext uri="{9D8B030D-6E8A-4147-A177-3AD203B41FA5}">
                      <a16:colId xmlns:a16="http://schemas.microsoft.com/office/drawing/2014/main" val="2652098346"/>
                    </a:ext>
                  </a:extLst>
                </a:gridCol>
                <a:gridCol w="2939042">
                  <a:extLst>
                    <a:ext uri="{9D8B030D-6E8A-4147-A177-3AD203B41FA5}">
                      <a16:colId xmlns:a16="http://schemas.microsoft.com/office/drawing/2014/main" val="1458652225"/>
                    </a:ext>
                  </a:extLst>
                </a:gridCol>
                <a:gridCol w="4828015">
                  <a:extLst>
                    <a:ext uri="{9D8B030D-6E8A-4147-A177-3AD203B41FA5}">
                      <a16:colId xmlns:a16="http://schemas.microsoft.com/office/drawing/2014/main" val="1362074735"/>
                    </a:ext>
                  </a:extLst>
                </a:gridCol>
              </a:tblGrid>
              <a:tr h="370840">
                <a:tc>
                  <a:txBody>
                    <a:bodyPr/>
                    <a:lstStyle/>
                    <a:p>
                      <a:r>
                        <a:rPr lang="en-US" dirty="0"/>
                        <a:t>Java</a:t>
                      </a:r>
                    </a:p>
                  </a:txBody>
                  <a:tcPr/>
                </a:tc>
                <a:tc>
                  <a:txBody>
                    <a:bodyPr/>
                    <a:lstStyle/>
                    <a:p>
                      <a:r>
                        <a:rPr lang="en-US" dirty="0"/>
                        <a:t>Python Nomenclature</a:t>
                      </a:r>
                    </a:p>
                  </a:txBody>
                  <a:tcPr/>
                </a:tc>
                <a:tc>
                  <a:txBody>
                    <a:bodyPr/>
                    <a:lstStyle/>
                    <a:p>
                      <a:r>
                        <a:rPr lang="en-US" dirty="0"/>
                        <a:t>Python Class</a:t>
                      </a:r>
                      <a:br>
                        <a:rPr lang="en-US" dirty="0"/>
                      </a:br>
                      <a:r>
                        <a:rPr lang="en-US" dirty="0"/>
                        <a:t>(case sensitive)</a:t>
                      </a:r>
                    </a:p>
                  </a:txBody>
                  <a:tcPr/>
                </a:tc>
                <a:extLst>
                  <a:ext uri="{0D108BD9-81ED-4DB2-BD59-A6C34878D82A}">
                    <a16:rowId xmlns:a16="http://schemas.microsoft.com/office/drawing/2014/main" val="3942233767"/>
                  </a:ext>
                </a:extLst>
              </a:tr>
              <a:tr h="370840">
                <a:tc>
                  <a:txBody>
                    <a:bodyPr/>
                    <a:lstStyle/>
                    <a:p>
                      <a:r>
                        <a:rPr lang="en-US" dirty="0"/>
                        <a:t>ArrayList</a:t>
                      </a:r>
                    </a:p>
                  </a:txBody>
                  <a:tcPr/>
                </a:tc>
                <a:tc>
                  <a:txBody>
                    <a:bodyPr/>
                    <a:lstStyle/>
                    <a:p>
                      <a:r>
                        <a:rPr lang="en-US" dirty="0"/>
                        <a:t>List</a:t>
                      </a:r>
                    </a:p>
                  </a:txBody>
                  <a:tcPr/>
                </a:tc>
                <a:tc>
                  <a:txBody>
                    <a:bodyPr/>
                    <a:lstStyle/>
                    <a:p>
                      <a:r>
                        <a:rPr lang="en-US" dirty="0"/>
                        <a:t>list</a:t>
                      </a:r>
                    </a:p>
                  </a:txBody>
                  <a:tcPr/>
                </a:tc>
                <a:extLst>
                  <a:ext uri="{0D108BD9-81ED-4DB2-BD59-A6C34878D82A}">
                    <a16:rowId xmlns:a16="http://schemas.microsoft.com/office/drawing/2014/main" val="2173210818"/>
                  </a:ext>
                </a:extLst>
              </a:tr>
              <a:tr h="370840">
                <a:tc>
                  <a:txBody>
                    <a:bodyPr/>
                    <a:lstStyle/>
                    <a:p>
                      <a:r>
                        <a:rPr lang="en-US" dirty="0"/>
                        <a:t>array</a:t>
                      </a:r>
                    </a:p>
                  </a:txBody>
                  <a:tcPr/>
                </a:tc>
                <a:tc>
                  <a:txBody>
                    <a:bodyPr/>
                    <a:lstStyle/>
                    <a:p>
                      <a:r>
                        <a:rPr lang="en-US" dirty="0"/>
                        <a:t>Tuple</a:t>
                      </a:r>
                    </a:p>
                  </a:txBody>
                  <a:tcPr/>
                </a:tc>
                <a:tc>
                  <a:txBody>
                    <a:bodyPr/>
                    <a:lstStyle/>
                    <a:p>
                      <a:r>
                        <a:rPr lang="en-US" dirty="0"/>
                        <a:t>tuple</a:t>
                      </a:r>
                    </a:p>
                  </a:txBody>
                  <a:tcPr/>
                </a:tc>
                <a:extLst>
                  <a:ext uri="{0D108BD9-81ED-4DB2-BD59-A6C34878D82A}">
                    <a16:rowId xmlns:a16="http://schemas.microsoft.com/office/drawing/2014/main" val="3560933199"/>
                  </a:ext>
                </a:extLst>
              </a:tr>
              <a:tr h="370840">
                <a:tc>
                  <a:txBody>
                    <a:bodyPr/>
                    <a:lstStyle/>
                    <a:p>
                      <a:r>
                        <a:rPr lang="en-US" dirty="0"/>
                        <a:t>HashSet</a:t>
                      </a:r>
                    </a:p>
                  </a:txBody>
                  <a:tcPr/>
                </a:tc>
                <a:tc>
                  <a:txBody>
                    <a:bodyPr/>
                    <a:lstStyle/>
                    <a:p>
                      <a:r>
                        <a:rPr lang="en-US" dirty="0"/>
                        <a:t>Set</a:t>
                      </a:r>
                    </a:p>
                  </a:txBody>
                  <a:tcPr/>
                </a:tc>
                <a:tc>
                  <a:txBody>
                    <a:bodyPr/>
                    <a:lstStyle/>
                    <a:p>
                      <a:r>
                        <a:rPr lang="en-US" dirty="0"/>
                        <a:t>set</a:t>
                      </a:r>
                    </a:p>
                  </a:txBody>
                  <a:tcPr/>
                </a:tc>
                <a:extLst>
                  <a:ext uri="{0D108BD9-81ED-4DB2-BD59-A6C34878D82A}">
                    <a16:rowId xmlns:a16="http://schemas.microsoft.com/office/drawing/2014/main" val="586314088"/>
                  </a:ext>
                </a:extLst>
              </a:tr>
              <a:tr h="370840">
                <a:tc>
                  <a:txBody>
                    <a:bodyPr/>
                    <a:lstStyle/>
                    <a:p>
                      <a:r>
                        <a:rPr lang="en-US" dirty="0"/>
                        <a:t>HashMap</a:t>
                      </a:r>
                    </a:p>
                  </a:txBody>
                  <a:tcPr/>
                </a:tc>
                <a:tc>
                  <a:txBody>
                    <a:bodyPr/>
                    <a:lstStyle/>
                    <a:p>
                      <a:r>
                        <a:rPr lang="en-US" dirty="0"/>
                        <a:t>Dictionary</a:t>
                      </a:r>
                    </a:p>
                  </a:txBody>
                  <a:tcPr/>
                </a:tc>
                <a:tc>
                  <a:txBody>
                    <a:bodyPr/>
                    <a:lstStyle/>
                    <a:p>
                      <a:r>
                        <a:rPr lang="en-US" dirty="0"/>
                        <a:t>dict</a:t>
                      </a:r>
                    </a:p>
                  </a:txBody>
                  <a:tcPr/>
                </a:tc>
                <a:extLst>
                  <a:ext uri="{0D108BD9-81ED-4DB2-BD59-A6C34878D82A}">
                    <a16:rowId xmlns:a16="http://schemas.microsoft.com/office/drawing/2014/main" val="3506483996"/>
                  </a:ext>
                </a:extLst>
              </a:tr>
              <a:tr h="370840">
                <a:tc>
                  <a:txBody>
                    <a:bodyPr/>
                    <a:lstStyle/>
                    <a:p>
                      <a:r>
                        <a:rPr lang="en-US" dirty="0"/>
                        <a:t>String</a:t>
                      </a:r>
                    </a:p>
                  </a:txBody>
                  <a:tcPr/>
                </a:tc>
                <a:tc>
                  <a:txBody>
                    <a:bodyPr/>
                    <a:lstStyle/>
                    <a:p>
                      <a:r>
                        <a:rPr lang="en-US" dirty="0"/>
                        <a:t>String</a:t>
                      </a:r>
                    </a:p>
                  </a:txBody>
                  <a:tcPr/>
                </a:tc>
                <a:tc>
                  <a:txBody>
                    <a:bodyPr/>
                    <a:lstStyle/>
                    <a:p>
                      <a:r>
                        <a:rPr lang="en-US" dirty="0"/>
                        <a:t>str</a:t>
                      </a:r>
                    </a:p>
                  </a:txBody>
                  <a:tcPr/>
                </a:tc>
                <a:extLst>
                  <a:ext uri="{0D108BD9-81ED-4DB2-BD59-A6C34878D82A}">
                    <a16:rowId xmlns:a16="http://schemas.microsoft.com/office/drawing/2014/main" val="2588523396"/>
                  </a:ext>
                </a:extLst>
              </a:tr>
            </a:tbl>
          </a:graphicData>
        </a:graphic>
      </p:graphicFrame>
    </p:spTree>
    <p:extLst>
      <p:ext uri="{BB962C8B-B14F-4D97-AF65-F5344CB8AC3E}">
        <p14:creationId xmlns:p14="http://schemas.microsoft.com/office/powerpoint/2010/main" val="385028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FD9A-AEA5-41C6-933A-44BFD8A2908C}"/>
              </a:ext>
            </a:extLst>
          </p:cNvPr>
          <p:cNvSpPr>
            <a:spLocks noGrp="1"/>
          </p:cNvSpPr>
          <p:nvPr>
            <p:ph type="title"/>
          </p:nvPr>
        </p:nvSpPr>
        <p:spPr>
          <a:xfrm>
            <a:off x="74720" y="89917"/>
            <a:ext cx="7843795" cy="890471"/>
          </a:xfrm>
        </p:spPr>
        <p:txBody>
          <a:bodyPr>
            <a:normAutofit/>
          </a:bodyPr>
          <a:lstStyle/>
          <a:p>
            <a:r>
              <a:rPr lang="en-US" dirty="0"/>
              <a:t>Python Data Structures Overview</a:t>
            </a:r>
          </a:p>
        </p:txBody>
      </p:sp>
      <p:graphicFrame>
        <p:nvGraphicFramePr>
          <p:cNvPr id="4" name="Table 4">
            <a:extLst>
              <a:ext uri="{FF2B5EF4-FFF2-40B4-BE49-F238E27FC236}">
                <a16:creationId xmlns:a16="http://schemas.microsoft.com/office/drawing/2014/main" id="{F07D7440-102F-46D3-9C35-A32A05B1AD44}"/>
              </a:ext>
            </a:extLst>
          </p:cNvPr>
          <p:cNvGraphicFramePr>
            <a:graphicFrameLocks noGrp="1"/>
          </p:cNvGraphicFramePr>
          <p:nvPr>
            <p:ph idx="1"/>
            <p:extLst>
              <p:ext uri="{D42A27DB-BD31-4B8C-83A1-F6EECF244321}">
                <p14:modId xmlns:p14="http://schemas.microsoft.com/office/powerpoint/2010/main" val="1149939161"/>
              </p:ext>
            </p:extLst>
          </p:nvPr>
        </p:nvGraphicFramePr>
        <p:xfrm>
          <a:off x="254257" y="1151313"/>
          <a:ext cx="11877366" cy="3215640"/>
        </p:xfrm>
        <a:graphic>
          <a:graphicData uri="http://schemas.openxmlformats.org/drawingml/2006/table">
            <a:tbl>
              <a:tblPr firstRow="1" bandRow="1">
                <a:tableStyleId>{5C22544A-7EE6-4342-B048-85BDC9FD1C3A}</a:tableStyleId>
              </a:tblPr>
              <a:tblGrid>
                <a:gridCol w="1169792">
                  <a:extLst>
                    <a:ext uri="{9D8B030D-6E8A-4147-A177-3AD203B41FA5}">
                      <a16:colId xmlns:a16="http://schemas.microsoft.com/office/drawing/2014/main" val="142222632"/>
                    </a:ext>
                  </a:extLst>
                </a:gridCol>
                <a:gridCol w="730941">
                  <a:extLst>
                    <a:ext uri="{9D8B030D-6E8A-4147-A177-3AD203B41FA5}">
                      <a16:colId xmlns:a16="http://schemas.microsoft.com/office/drawing/2014/main" val="4243985575"/>
                    </a:ext>
                  </a:extLst>
                </a:gridCol>
                <a:gridCol w="1183005">
                  <a:extLst>
                    <a:ext uri="{9D8B030D-6E8A-4147-A177-3AD203B41FA5}">
                      <a16:colId xmlns:a16="http://schemas.microsoft.com/office/drawing/2014/main" val="3620677034"/>
                    </a:ext>
                  </a:extLst>
                </a:gridCol>
                <a:gridCol w="829844">
                  <a:extLst>
                    <a:ext uri="{9D8B030D-6E8A-4147-A177-3AD203B41FA5}">
                      <a16:colId xmlns:a16="http://schemas.microsoft.com/office/drawing/2014/main" val="1941176557"/>
                    </a:ext>
                  </a:extLst>
                </a:gridCol>
                <a:gridCol w="744030">
                  <a:extLst>
                    <a:ext uri="{9D8B030D-6E8A-4147-A177-3AD203B41FA5}">
                      <a16:colId xmlns:a16="http://schemas.microsoft.com/office/drawing/2014/main" val="690368725"/>
                    </a:ext>
                  </a:extLst>
                </a:gridCol>
                <a:gridCol w="1976956">
                  <a:extLst>
                    <a:ext uri="{9D8B030D-6E8A-4147-A177-3AD203B41FA5}">
                      <a16:colId xmlns:a16="http://schemas.microsoft.com/office/drawing/2014/main" val="85419733"/>
                    </a:ext>
                  </a:extLst>
                </a:gridCol>
                <a:gridCol w="1122194">
                  <a:extLst>
                    <a:ext uri="{9D8B030D-6E8A-4147-A177-3AD203B41FA5}">
                      <a16:colId xmlns:a16="http://schemas.microsoft.com/office/drawing/2014/main" val="8197736"/>
                    </a:ext>
                  </a:extLst>
                </a:gridCol>
                <a:gridCol w="728535">
                  <a:extLst>
                    <a:ext uri="{9D8B030D-6E8A-4147-A177-3AD203B41FA5}">
                      <a16:colId xmlns:a16="http://schemas.microsoft.com/office/drawing/2014/main" val="968684210"/>
                    </a:ext>
                  </a:extLst>
                </a:gridCol>
                <a:gridCol w="3392069">
                  <a:extLst>
                    <a:ext uri="{9D8B030D-6E8A-4147-A177-3AD203B41FA5}">
                      <a16:colId xmlns:a16="http://schemas.microsoft.com/office/drawing/2014/main" val="944033113"/>
                    </a:ext>
                  </a:extLst>
                </a:gridCol>
              </a:tblGrid>
              <a:tr h="370840">
                <a:tc>
                  <a:txBody>
                    <a:bodyPr/>
                    <a:lstStyle/>
                    <a:p>
                      <a:r>
                        <a:rPr lang="en-US" sz="1200" dirty="0">
                          <a:solidFill>
                            <a:schemeClr val="tx2">
                              <a:lumMod val="50000"/>
                            </a:schemeClr>
                          </a:solidFill>
                        </a:rPr>
                        <a:t>Data Structure</a:t>
                      </a:r>
                    </a:p>
                  </a:txBody>
                  <a:tcPr/>
                </a:tc>
                <a:tc>
                  <a:txBody>
                    <a:bodyPr/>
                    <a:lstStyle/>
                    <a:p>
                      <a:r>
                        <a:rPr lang="en-US" sz="1200" b="1" kern="1200" dirty="0">
                          <a:solidFill>
                            <a:schemeClr val="tx2">
                              <a:lumMod val="50000"/>
                            </a:schemeClr>
                          </a:solidFill>
                          <a:latin typeface="+mn-lt"/>
                          <a:ea typeface="+mn-ea"/>
                          <a:cs typeface="+mn-cs"/>
                        </a:rPr>
                        <a:t>Ordered</a:t>
                      </a:r>
                    </a:p>
                  </a:txBody>
                  <a:tcPr/>
                </a:tc>
                <a:tc>
                  <a:txBody>
                    <a:bodyPr/>
                    <a:lstStyle/>
                    <a:p>
                      <a:r>
                        <a:rPr lang="en-US" sz="1200" dirty="0">
                          <a:solidFill>
                            <a:schemeClr val="tx2">
                              <a:lumMod val="50000"/>
                            </a:schemeClr>
                          </a:solidFill>
                        </a:rPr>
                        <a:t>Can be </a:t>
                      </a:r>
                    </a:p>
                    <a:p>
                      <a:r>
                        <a:rPr lang="en-US" sz="1200" dirty="0">
                          <a:solidFill>
                            <a:schemeClr val="tx2">
                              <a:lumMod val="50000"/>
                            </a:schemeClr>
                          </a:solidFill>
                        </a:rPr>
                        <a:t>Heterogeneous</a:t>
                      </a:r>
                    </a:p>
                  </a:txBody>
                  <a:tcPr/>
                </a:tc>
                <a:tc>
                  <a:txBody>
                    <a:bodyPr/>
                    <a:lstStyle/>
                    <a:p>
                      <a:r>
                        <a:rPr lang="en-US" sz="1200" dirty="0">
                          <a:solidFill>
                            <a:schemeClr val="tx2">
                              <a:lumMod val="50000"/>
                            </a:schemeClr>
                          </a:solidFill>
                        </a:rPr>
                        <a:t>Indexable</a:t>
                      </a:r>
                    </a:p>
                  </a:txBody>
                  <a:tcPr/>
                </a:tc>
                <a:tc>
                  <a:txBody>
                    <a:bodyPr/>
                    <a:lstStyle/>
                    <a:p>
                      <a:r>
                        <a:rPr lang="en-US" sz="1600" b="1" dirty="0">
                          <a:solidFill>
                            <a:schemeClr val="tx2">
                              <a:lumMod val="50000"/>
                            </a:schemeClr>
                          </a:solidFill>
                        </a:rPr>
                        <a:t>Syntax</a:t>
                      </a:r>
                    </a:p>
                  </a:txBody>
                  <a:tcPr/>
                </a:tc>
                <a:tc>
                  <a:txBody>
                    <a:bodyPr/>
                    <a:lstStyle/>
                    <a:p>
                      <a:r>
                        <a:rPr lang="en-US" sz="1200" dirty="0">
                          <a:solidFill>
                            <a:schemeClr val="tx2">
                              <a:lumMod val="50000"/>
                            </a:schemeClr>
                          </a:solidFill>
                        </a:rPr>
                        <a:t>Example</a:t>
                      </a:r>
                    </a:p>
                  </a:txBody>
                  <a:tcPr/>
                </a:tc>
                <a:tc>
                  <a:txBody>
                    <a:bodyPr/>
                    <a:lstStyle/>
                    <a:p>
                      <a:r>
                        <a:rPr lang="en-US" sz="1200" dirty="0">
                          <a:solidFill>
                            <a:schemeClr val="tx2">
                              <a:lumMod val="50000"/>
                            </a:schemeClr>
                          </a:solidFill>
                        </a:rPr>
                        <a:t>Duplicate Elements</a:t>
                      </a:r>
                    </a:p>
                  </a:txBody>
                  <a:tcPr/>
                </a:tc>
                <a:tc>
                  <a:txBody>
                    <a:bodyPr/>
                    <a:lstStyle/>
                    <a:p>
                      <a:r>
                        <a:rPr lang="en-US" sz="1200" dirty="0">
                          <a:solidFill>
                            <a:schemeClr val="tx2">
                              <a:lumMod val="50000"/>
                            </a:schemeClr>
                          </a:solidFill>
                        </a:rPr>
                        <a:t>Mutable</a:t>
                      </a:r>
                    </a:p>
                  </a:txBody>
                  <a:tcPr/>
                </a:tc>
                <a:tc>
                  <a:txBody>
                    <a:bodyPr/>
                    <a:lstStyle/>
                    <a:p>
                      <a:r>
                        <a:rPr lang="en-US" sz="1200" dirty="0">
                          <a:solidFill>
                            <a:schemeClr val="tx2">
                              <a:lumMod val="50000"/>
                            </a:schemeClr>
                          </a:solidFill>
                        </a:rPr>
                        <a:t>Notes</a:t>
                      </a:r>
                    </a:p>
                  </a:txBody>
                  <a:tcPr/>
                </a:tc>
                <a:extLst>
                  <a:ext uri="{0D108BD9-81ED-4DB2-BD59-A6C34878D82A}">
                    <a16:rowId xmlns:a16="http://schemas.microsoft.com/office/drawing/2014/main" val="3730763940"/>
                  </a:ext>
                </a:extLst>
              </a:tr>
              <a:tr h="370840">
                <a:tc>
                  <a:txBody>
                    <a:bodyPr/>
                    <a:lstStyle/>
                    <a:p>
                      <a:r>
                        <a:rPr lang="en-US" dirty="0"/>
                        <a:t>List</a:t>
                      </a:r>
                    </a:p>
                  </a:txBody>
                  <a:tcPr/>
                </a:tc>
                <a:tc>
                  <a:txBody>
                    <a:bodyPr/>
                    <a:lstStyle/>
                    <a:p>
                      <a:r>
                        <a:rPr lang="en-US" sz="1000" dirty="0"/>
                        <a:t>Yes</a:t>
                      </a:r>
                    </a:p>
                  </a:txBody>
                  <a:tcPr/>
                </a:tc>
                <a:tc>
                  <a:txBody>
                    <a:bodyPr/>
                    <a:lstStyle/>
                    <a:p>
                      <a:r>
                        <a:rPr lang="en-US" dirty="0"/>
                        <a:t>Yes</a:t>
                      </a:r>
                    </a:p>
                  </a:txBody>
                  <a:tcPr/>
                </a:tc>
                <a:tc>
                  <a:txBody>
                    <a:bodyPr/>
                    <a:lstStyle/>
                    <a:p>
                      <a:r>
                        <a:rPr lang="en-US" dirty="0"/>
                        <a:t>Yes</a:t>
                      </a:r>
                    </a:p>
                  </a:txBody>
                  <a:tcPr/>
                </a:tc>
                <a:tc>
                  <a:txBody>
                    <a:bodyPr/>
                    <a:lstStyle/>
                    <a:p>
                      <a:r>
                        <a:rPr lang="en-US" sz="2400" b="1" dirty="0"/>
                        <a:t>[ ]</a:t>
                      </a:r>
                    </a:p>
                  </a:txBody>
                  <a:tcPr/>
                </a:tc>
                <a:tc>
                  <a:txBody>
                    <a:bodyPr/>
                    <a:lstStyle/>
                    <a:p>
                      <a:r>
                        <a:rPr lang="en-US" dirty="0"/>
                        <a:t>a = [1,2,3,4,5]</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1520878747"/>
                  </a:ext>
                </a:extLst>
              </a:tr>
              <a:tr h="370840">
                <a:tc>
                  <a:txBody>
                    <a:bodyPr/>
                    <a:lstStyle/>
                    <a:p>
                      <a:r>
                        <a:rPr lang="en-US" dirty="0"/>
                        <a:t>Tuple</a:t>
                      </a:r>
                    </a:p>
                  </a:txBody>
                  <a:tcPr/>
                </a:tc>
                <a:tc>
                  <a:txBody>
                    <a:bodyPr/>
                    <a:lstStyle/>
                    <a:p>
                      <a:r>
                        <a:rPr lang="en-US" sz="1000" dirty="0"/>
                        <a:t>Yes</a:t>
                      </a:r>
                    </a:p>
                  </a:txBody>
                  <a:tcPr/>
                </a:tc>
                <a:tc>
                  <a:txBody>
                    <a:bodyPr/>
                    <a:lstStyle/>
                    <a:p>
                      <a:r>
                        <a:rPr lang="en-US" dirty="0"/>
                        <a:t>Yes</a:t>
                      </a:r>
                    </a:p>
                  </a:txBody>
                  <a:tcPr/>
                </a:tc>
                <a:tc>
                  <a:txBody>
                    <a:bodyPr/>
                    <a:lstStyle/>
                    <a:p>
                      <a:r>
                        <a:rPr lang="en-US" dirty="0"/>
                        <a:t>Yes</a:t>
                      </a:r>
                    </a:p>
                  </a:txBody>
                  <a:tcPr/>
                </a:tc>
                <a:tc>
                  <a:txBody>
                    <a:bodyPr/>
                    <a:lstStyle/>
                    <a:p>
                      <a:r>
                        <a:rPr lang="en-US" sz="2400" b="1" dirty="0"/>
                        <a:t>( )</a:t>
                      </a:r>
                    </a:p>
                  </a:txBody>
                  <a:tcPr/>
                </a:tc>
                <a:tc>
                  <a:txBody>
                    <a:bodyPr/>
                    <a:lstStyle/>
                    <a:p>
                      <a:r>
                        <a:rPr lang="en-US" dirty="0"/>
                        <a:t>a = (1,2,3,4,5)</a:t>
                      </a:r>
                    </a:p>
                  </a:txBody>
                  <a:tcPr/>
                </a:tc>
                <a:tc>
                  <a:txBody>
                    <a:bodyPr/>
                    <a:lstStyle/>
                    <a:p>
                      <a:r>
                        <a:rPr lang="en-US" dirty="0"/>
                        <a:t>Yes</a:t>
                      </a:r>
                    </a:p>
                  </a:txBody>
                  <a:tcPr/>
                </a:tc>
                <a:tc>
                  <a:txBody>
                    <a:bodyPr/>
                    <a:lstStyle/>
                    <a:p>
                      <a:r>
                        <a:rPr lang="en-US" dirty="0"/>
                        <a:t>No</a:t>
                      </a:r>
                    </a:p>
                  </a:txBody>
                  <a:tcPr/>
                </a:tc>
                <a:tc>
                  <a:txBody>
                    <a:bodyPr/>
                    <a:lstStyle/>
                    <a:p>
                      <a:r>
                        <a:rPr lang="en-US" dirty="0"/>
                        <a:t>Similar to List but immutable</a:t>
                      </a:r>
                    </a:p>
                  </a:txBody>
                  <a:tcPr/>
                </a:tc>
                <a:extLst>
                  <a:ext uri="{0D108BD9-81ED-4DB2-BD59-A6C34878D82A}">
                    <a16:rowId xmlns:a16="http://schemas.microsoft.com/office/drawing/2014/main" val="3505312258"/>
                  </a:ext>
                </a:extLst>
              </a:tr>
              <a:tr h="370840">
                <a:tc>
                  <a:txBody>
                    <a:bodyPr/>
                    <a:lstStyle/>
                    <a:p>
                      <a:r>
                        <a:rPr lang="en-US" dirty="0"/>
                        <a:t>Set</a:t>
                      </a:r>
                    </a:p>
                  </a:txBody>
                  <a:tcPr/>
                </a:tc>
                <a:tc>
                  <a:txBody>
                    <a:bodyPr/>
                    <a:lstStyle/>
                    <a:p>
                      <a:r>
                        <a:rPr lang="en-US" sz="1000" dirty="0"/>
                        <a:t>No</a:t>
                      </a:r>
                    </a:p>
                  </a:txBody>
                  <a:tcPr/>
                </a:tc>
                <a:tc>
                  <a:txBody>
                    <a:bodyPr/>
                    <a:lstStyle/>
                    <a:p>
                      <a:r>
                        <a:rPr lang="en-US" dirty="0"/>
                        <a:t>Yes</a:t>
                      </a:r>
                    </a:p>
                  </a:txBody>
                  <a:tcPr/>
                </a:tc>
                <a:tc>
                  <a:txBody>
                    <a:bodyPr/>
                    <a:lstStyle/>
                    <a:p>
                      <a:r>
                        <a:rPr lang="en-US" dirty="0"/>
                        <a:t>No</a:t>
                      </a:r>
                    </a:p>
                  </a:txBody>
                  <a:tcPr/>
                </a:tc>
                <a:tc>
                  <a:txBody>
                    <a:bodyPr/>
                    <a:lstStyle/>
                    <a:p>
                      <a:r>
                        <a:rPr lang="en-US" sz="2400" b="1" dirty="0"/>
                        <a:t>{ }</a:t>
                      </a:r>
                    </a:p>
                  </a:txBody>
                  <a:tcPr/>
                </a:tc>
                <a:tc>
                  <a:txBody>
                    <a:bodyPr/>
                    <a:lstStyle/>
                    <a:p>
                      <a:r>
                        <a:rPr lang="en-US" dirty="0"/>
                        <a:t>a = {1,2,3,4,5}</a:t>
                      </a:r>
                    </a:p>
                  </a:txBody>
                  <a:tcPr/>
                </a:tc>
                <a:tc>
                  <a:txBody>
                    <a:bodyPr/>
                    <a:lstStyle/>
                    <a:p>
                      <a:r>
                        <a:rPr lang="en-US" dirty="0"/>
                        <a:t>No </a:t>
                      </a:r>
                      <a:r>
                        <a:rPr lang="en-US" sz="1000" dirty="0"/>
                        <a:t>(dups ignored)</a:t>
                      </a:r>
                      <a:endParaRPr lang="en-US" dirty="0"/>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3707292970"/>
                  </a:ext>
                </a:extLst>
              </a:tr>
              <a:tr h="370840">
                <a:tc>
                  <a:txBody>
                    <a:bodyPr/>
                    <a:lstStyle/>
                    <a:p>
                      <a:r>
                        <a:rPr lang="en-US" dirty="0"/>
                        <a:t>Dictionary</a:t>
                      </a:r>
                    </a:p>
                    <a:p>
                      <a:r>
                        <a:rPr lang="en-US" sz="1400" dirty="0"/>
                        <a:t>(It’s a set)</a:t>
                      </a:r>
                    </a:p>
                  </a:txBody>
                  <a:tcPr/>
                </a:tc>
                <a:tc>
                  <a:txBody>
                    <a:bodyPr/>
                    <a:lstStyle/>
                    <a:p>
                      <a:r>
                        <a:rPr lang="en-US" sz="1000" dirty="0"/>
                        <a:t>Sort-of*</a:t>
                      </a:r>
                    </a:p>
                  </a:txBody>
                  <a:tcPr/>
                </a:tc>
                <a:tc>
                  <a:txBody>
                    <a:bodyPr/>
                    <a:lstStyle/>
                    <a:p>
                      <a:r>
                        <a:rPr lang="en-US" dirty="0"/>
                        <a:t>Yes</a:t>
                      </a:r>
                    </a:p>
                  </a:txBody>
                  <a:tcPr/>
                </a:tc>
                <a:tc>
                  <a:txBody>
                    <a:bodyPr/>
                    <a:lstStyle/>
                    <a:p>
                      <a:r>
                        <a:rPr lang="en-US" dirty="0"/>
                        <a:t>By Key</a:t>
                      </a:r>
                    </a:p>
                  </a:txBody>
                  <a:tcPr/>
                </a:tc>
                <a:tc>
                  <a:txBody>
                    <a:bodyPr/>
                    <a:lstStyle/>
                    <a:p>
                      <a:r>
                        <a:rPr lang="en-US" sz="2400" b="1" dirty="0"/>
                        <a:t>{ } :</a:t>
                      </a:r>
                    </a:p>
                  </a:txBody>
                  <a:tcPr/>
                </a:tc>
                <a:tc>
                  <a:txBody>
                    <a:bodyPr/>
                    <a:lstStyle/>
                    <a:p>
                      <a:r>
                        <a:rPr lang="en-US" dirty="0"/>
                        <a:t>a = {“a”:23, ”b”:45}</a:t>
                      </a:r>
                    </a:p>
                  </a:txBody>
                  <a:tcPr/>
                </a:tc>
                <a:tc>
                  <a:txBody>
                    <a:bodyPr/>
                    <a:lstStyle/>
                    <a:p>
                      <a:r>
                        <a:rPr lang="en-US" dirty="0"/>
                        <a:t>No </a:t>
                      </a:r>
                      <a:r>
                        <a:rPr lang="en-US" sz="1050" dirty="0"/>
                        <a:t>(dup key overwrites existing key)</a:t>
                      </a:r>
                      <a:endParaRPr lang="en-US" dirty="0"/>
                    </a:p>
                  </a:txBody>
                  <a:tcPr/>
                </a:tc>
                <a:tc>
                  <a:txBody>
                    <a:bodyPr/>
                    <a:lstStyle/>
                    <a:p>
                      <a:r>
                        <a:rPr lang="en-US" dirty="0"/>
                        <a:t>Yes</a:t>
                      </a:r>
                    </a:p>
                  </a:txBody>
                  <a:tcPr/>
                </a:tc>
                <a:tc>
                  <a:txBody>
                    <a:bodyPr/>
                    <a:lstStyle/>
                    <a:p>
                      <a:r>
                        <a:rPr lang="en-US" dirty="0"/>
                        <a:t>Key/Value pairs</a:t>
                      </a:r>
                    </a:p>
                  </a:txBody>
                  <a:tcPr/>
                </a:tc>
                <a:extLst>
                  <a:ext uri="{0D108BD9-81ED-4DB2-BD59-A6C34878D82A}">
                    <a16:rowId xmlns:a16="http://schemas.microsoft.com/office/drawing/2014/main" val="3189516387"/>
                  </a:ext>
                </a:extLst>
              </a:tr>
              <a:tr h="370840">
                <a:tc>
                  <a:txBody>
                    <a:bodyPr/>
                    <a:lstStyle/>
                    <a:p>
                      <a:r>
                        <a:rPr lang="en-US" sz="1800" kern="1200" dirty="0">
                          <a:solidFill>
                            <a:schemeClr val="dk1"/>
                          </a:solidFill>
                          <a:latin typeface="+mn-lt"/>
                          <a:ea typeface="+mn-ea"/>
                          <a:cs typeface="+mn-cs"/>
                        </a:rPr>
                        <a:t>String</a:t>
                      </a:r>
                    </a:p>
                  </a:txBody>
                  <a:tcPr/>
                </a:tc>
                <a:tc>
                  <a:txBody>
                    <a:bodyPr/>
                    <a:lstStyle/>
                    <a:p>
                      <a:r>
                        <a:rPr lang="en-US" sz="1000" dirty="0"/>
                        <a:t>N/A</a:t>
                      </a:r>
                    </a:p>
                  </a:txBody>
                  <a:tcPr/>
                </a:tc>
                <a:tc>
                  <a:txBody>
                    <a:bodyPr/>
                    <a:lstStyle/>
                    <a:p>
                      <a:r>
                        <a:rPr lang="en-US" dirty="0"/>
                        <a:t>N/A</a:t>
                      </a:r>
                    </a:p>
                  </a:txBody>
                  <a:tcPr/>
                </a:tc>
                <a:tc>
                  <a:txBody>
                    <a:bodyPr/>
                    <a:lstStyle/>
                    <a:p>
                      <a:r>
                        <a:rPr lang="en-US" dirty="0"/>
                        <a:t>Yes</a:t>
                      </a:r>
                    </a:p>
                  </a:txBody>
                  <a:tcPr/>
                </a:tc>
                <a:tc>
                  <a:txBody>
                    <a:bodyPr/>
                    <a:lstStyle/>
                    <a:p>
                      <a:r>
                        <a:rPr lang="en-US" sz="2400" b="1" dirty="0">
                          <a:latin typeface="Courier New" panose="02070309020205020404" pitchFamily="49" charset="0"/>
                          <a:cs typeface="Courier New" panose="02070309020205020404" pitchFamily="49" charset="0"/>
                        </a:rPr>
                        <a:t>“ “</a:t>
                      </a:r>
                    </a:p>
                  </a:txBody>
                  <a:tcPr/>
                </a:tc>
                <a:tc>
                  <a:txBody>
                    <a:bodyPr/>
                    <a:lstStyle/>
                    <a:p>
                      <a:r>
                        <a:rPr lang="en-US" dirty="0"/>
                        <a:t>a = “12345”</a:t>
                      </a:r>
                    </a:p>
                  </a:txBody>
                  <a:tcPr/>
                </a:tc>
                <a:tc>
                  <a:txBody>
                    <a:bodyPr/>
                    <a:lstStyle/>
                    <a:p>
                      <a:r>
                        <a:rPr lang="en-US" dirty="0"/>
                        <a:t>N/A</a:t>
                      </a:r>
                    </a:p>
                  </a:txBody>
                  <a:tcPr/>
                </a:tc>
                <a:tc>
                  <a:txBody>
                    <a:bodyPr/>
                    <a:lstStyle/>
                    <a:p>
                      <a:r>
                        <a:rPr lang="en-US" dirty="0"/>
                        <a:t>No</a:t>
                      </a:r>
                    </a:p>
                  </a:txBody>
                  <a:tcPr/>
                </a:tc>
                <a:tc>
                  <a:txBody>
                    <a:bodyPr/>
                    <a:lstStyle/>
                    <a:p>
                      <a:r>
                        <a:rPr lang="en-US" dirty="0"/>
                        <a:t>Single or double quotes OK. There is no char type.</a:t>
                      </a:r>
                    </a:p>
                  </a:txBody>
                  <a:tcPr/>
                </a:tc>
                <a:extLst>
                  <a:ext uri="{0D108BD9-81ED-4DB2-BD59-A6C34878D82A}">
                    <a16:rowId xmlns:a16="http://schemas.microsoft.com/office/drawing/2014/main" val="2254683554"/>
                  </a:ext>
                </a:extLst>
              </a:tr>
            </a:tbl>
          </a:graphicData>
        </a:graphic>
      </p:graphicFrame>
      <p:sp>
        <p:nvSpPr>
          <p:cNvPr id="5" name="TextBox 4">
            <a:extLst>
              <a:ext uri="{FF2B5EF4-FFF2-40B4-BE49-F238E27FC236}">
                <a16:creationId xmlns:a16="http://schemas.microsoft.com/office/drawing/2014/main" id="{4A6FAE9E-F114-44B5-97F8-D9D5EA18B5D3}"/>
              </a:ext>
            </a:extLst>
          </p:cNvPr>
          <p:cNvSpPr txBox="1"/>
          <p:nvPr/>
        </p:nvSpPr>
        <p:spPr>
          <a:xfrm>
            <a:off x="160097" y="6020066"/>
            <a:ext cx="9621212" cy="646331"/>
          </a:xfrm>
          <a:prstGeom prst="rect">
            <a:avLst/>
          </a:prstGeom>
          <a:solidFill>
            <a:schemeClr val="accent1"/>
          </a:solidFill>
        </p:spPr>
        <p:txBody>
          <a:bodyPr wrap="square">
            <a:spAutoFit/>
          </a:bodyPr>
          <a:lstStyle/>
          <a:p>
            <a:r>
              <a:rPr lang="en-US" dirty="0"/>
              <a:t>* “Insertion Order” </a:t>
            </a:r>
          </a:p>
          <a:p>
            <a:r>
              <a:rPr lang="en-US" dirty="0"/>
              <a:t>https://stackoverflow.com/questions/39980323/are-dictionaries-ordered-in-python-3-6</a:t>
            </a:r>
          </a:p>
        </p:txBody>
      </p:sp>
    </p:spTree>
    <p:extLst>
      <p:ext uri="{BB962C8B-B14F-4D97-AF65-F5344CB8AC3E}">
        <p14:creationId xmlns:p14="http://schemas.microsoft.com/office/powerpoint/2010/main" val="325045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FBF9-2514-42E0-AD02-FBE0D9990E69}"/>
              </a:ext>
            </a:extLst>
          </p:cNvPr>
          <p:cNvSpPr>
            <a:spLocks noGrp="1"/>
          </p:cNvSpPr>
          <p:nvPr>
            <p:ph type="title"/>
          </p:nvPr>
        </p:nvSpPr>
        <p:spPr/>
        <p:txBody>
          <a:bodyPr/>
          <a:lstStyle/>
          <a:p>
            <a:r>
              <a:rPr lang="en-US" dirty="0"/>
              <a:t>Syntax determines data type</a:t>
            </a:r>
          </a:p>
        </p:txBody>
      </p:sp>
      <p:sp>
        <p:nvSpPr>
          <p:cNvPr id="3" name="Content Placeholder 2">
            <a:extLst>
              <a:ext uri="{FF2B5EF4-FFF2-40B4-BE49-F238E27FC236}">
                <a16:creationId xmlns:a16="http://schemas.microsoft.com/office/drawing/2014/main" id="{891E6ED3-79C8-4092-81E4-D8847165FE91}"/>
              </a:ext>
            </a:extLst>
          </p:cNvPr>
          <p:cNvSpPr>
            <a:spLocks noGrp="1"/>
          </p:cNvSpPr>
          <p:nvPr>
            <p:ph idx="1"/>
          </p:nvPr>
        </p:nvSpPr>
        <p:spPr/>
        <p:txBody>
          <a:bodyPr/>
          <a:lstStyle/>
          <a:p>
            <a:pPr marL="0" indent="0">
              <a:buNone/>
            </a:pPr>
            <a:r>
              <a:rPr lang="en-US" dirty="0"/>
              <a:t>myList = [1,2,3,4,5]       # List</a:t>
            </a:r>
          </a:p>
          <a:p>
            <a:pPr marL="0" indent="0">
              <a:buNone/>
            </a:pPr>
            <a:r>
              <a:rPr lang="en-US" dirty="0"/>
              <a:t>myTuple = (1,2,3,4,5)   # Tuple</a:t>
            </a:r>
          </a:p>
          <a:p>
            <a:pPr marL="0" indent="0">
              <a:buNone/>
            </a:pPr>
            <a:r>
              <a:rPr lang="en-US" dirty="0"/>
              <a:t>mySet = {1,2,3,4,5}       # Set</a:t>
            </a:r>
          </a:p>
          <a:p>
            <a:pPr marL="0" indent="0">
              <a:buNone/>
            </a:pPr>
            <a:r>
              <a:rPr lang="en-US" dirty="0"/>
              <a:t>myDictionary = {“key1”:1, “key2”:2, “key3”:3}  # Dictionary</a:t>
            </a:r>
          </a:p>
          <a:p>
            <a:pPr marL="0" indent="0">
              <a:buNone/>
            </a:pPr>
            <a:r>
              <a:rPr lang="en-US" dirty="0"/>
              <a:t>myString = “12345”      # String</a:t>
            </a:r>
          </a:p>
        </p:txBody>
      </p:sp>
    </p:spTree>
    <p:extLst>
      <p:ext uri="{BB962C8B-B14F-4D97-AF65-F5344CB8AC3E}">
        <p14:creationId xmlns:p14="http://schemas.microsoft.com/office/powerpoint/2010/main" val="318033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7347-52A5-4028-B037-D7A661A03F6A}"/>
              </a:ext>
            </a:extLst>
          </p:cNvPr>
          <p:cNvSpPr>
            <a:spLocks noGrp="1"/>
          </p:cNvSpPr>
          <p:nvPr>
            <p:ph type="title"/>
          </p:nvPr>
        </p:nvSpPr>
        <p:spPr>
          <a:xfrm>
            <a:off x="838200" y="365125"/>
            <a:ext cx="10515600" cy="735887"/>
          </a:xfrm>
        </p:spPr>
        <p:txBody>
          <a:bodyPr>
            <a:normAutofit fontScale="90000"/>
          </a:bodyPr>
          <a:lstStyle/>
          <a:p>
            <a:r>
              <a:rPr lang="en-US" dirty="0"/>
              <a:t>Python is dynamically typed, so… when in doubt</a:t>
            </a:r>
          </a:p>
        </p:txBody>
      </p:sp>
      <p:sp>
        <p:nvSpPr>
          <p:cNvPr id="3" name="Content Placeholder 2">
            <a:extLst>
              <a:ext uri="{FF2B5EF4-FFF2-40B4-BE49-F238E27FC236}">
                <a16:creationId xmlns:a16="http://schemas.microsoft.com/office/drawing/2014/main" id="{26A9F348-4DE1-47F0-9E7B-D2113018D2BD}"/>
              </a:ext>
            </a:extLst>
          </p:cNvPr>
          <p:cNvSpPr>
            <a:spLocks noGrp="1"/>
          </p:cNvSpPr>
          <p:nvPr>
            <p:ph idx="1"/>
          </p:nvPr>
        </p:nvSpPr>
        <p:spPr>
          <a:xfrm>
            <a:off x="838200" y="3135085"/>
            <a:ext cx="10515600" cy="465365"/>
          </a:xfrm>
        </p:spPr>
        <p:txBody>
          <a:bodyPr>
            <a:normAutofit lnSpcReduction="10000"/>
          </a:bodyPr>
          <a:lstStyle/>
          <a:p>
            <a:pPr marL="0" indent="0">
              <a:buNone/>
            </a:pPr>
            <a:r>
              <a:rPr lang="en-US" dirty="0"/>
              <a:t>Rely on the type function</a:t>
            </a:r>
          </a:p>
          <a:p>
            <a:pPr marL="0" indent="0">
              <a:buNone/>
            </a:pPr>
            <a:endParaRPr lang="en-US" dirty="0"/>
          </a:p>
        </p:txBody>
      </p:sp>
      <p:pic>
        <p:nvPicPr>
          <p:cNvPr id="5" name="Picture 4" descr="Snip of code and output">
            <a:extLst>
              <a:ext uri="{FF2B5EF4-FFF2-40B4-BE49-F238E27FC236}">
                <a16:creationId xmlns:a16="http://schemas.microsoft.com/office/drawing/2014/main" id="{1F5A6C37-FC23-43C1-8961-84748FA5FCC1}"/>
              </a:ext>
            </a:extLst>
          </p:cNvPr>
          <p:cNvPicPr>
            <a:picLocks noChangeAspect="1"/>
          </p:cNvPicPr>
          <p:nvPr/>
        </p:nvPicPr>
        <p:blipFill>
          <a:blip r:embed="rId2"/>
          <a:stretch>
            <a:fillRect/>
          </a:stretch>
        </p:blipFill>
        <p:spPr>
          <a:xfrm>
            <a:off x="5123004" y="4160723"/>
            <a:ext cx="2743200" cy="990600"/>
          </a:xfrm>
          <a:prstGeom prst="rect">
            <a:avLst/>
          </a:prstGeom>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id="{1CFD40B3-E698-4877-BFF0-B449F966B0B0}"/>
              </a:ext>
            </a:extLst>
          </p:cNvPr>
          <p:cNvSpPr txBox="1"/>
          <p:nvPr/>
        </p:nvSpPr>
        <p:spPr>
          <a:xfrm>
            <a:off x="838200" y="3715435"/>
            <a:ext cx="6096000" cy="646331"/>
          </a:xfrm>
          <a:prstGeom prst="rect">
            <a:avLst/>
          </a:prstGeom>
          <a:noFill/>
        </p:spPr>
        <p:txBody>
          <a:bodyPr wrap="square">
            <a:spAutoFit/>
          </a:bodyPr>
          <a:lstStyle/>
          <a:p>
            <a:r>
              <a:rPr lang="en-US" dirty="0"/>
              <a:t>myString = "12345"</a:t>
            </a:r>
          </a:p>
          <a:p>
            <a:r>
              <a:rPr lang="en-US" dirty="0"/>
              <a:t>type(myString)</a:t>
            </a:r>
          </a:p>
        </p:txBody>
      </p:sp>
    </p:spTree>
    <p:extLst>
      <p:ext uri="{BB962C8B-B14F-4D97-AF65-F5344CB8AC3E}">
        <p14:creationId xmlns:p14="http://schemas.microsoft.com/office/powerpoint/2010/main" val="3182671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B350-C8EA-4803-AF58-D29033905EAA}"/>
              </a:ext>
            </a:extLst>
          </p:cNvPr>
          <p:cNvSpPr>
            <a:spLocks noGrp="1"/>
          </p:cNvSpPr>
          <p:nvPr>
            <p:ph type="title"/>
          </p:nvPr>
        </p:nvSpPr>
        <p:spPr>
          <a:xfrm>
            <a:off x="364067" y="305859"/>
            <a:ext cx="10515600" cy="769408"/>
          </a:xfrm>
        </p:spPr>
        <p:txBody>
          <a:bodyPr/>
          <a:lstStyle/>
          <a:p>
            <a:r>
              <a:rPr lang="en-US" dirty="0"/>
              <a:t>Heterogeneity</a:t>
            </a:r>
          </a:p>
        </p:txBody>
      </p:sp>
      <p:sp>
        <p:nvSpPr>
          <p:cNvPr id="3" name="Content Placeholder 2">
            <a:extLst>
              <a:ext uri="{FF2B5EF4-FFF2-40B4-BE49-F238E27FC236}">
                <a16:creationId xmlns:a16="http://schemas.microsoft.com/office/drawing/2014/main" id="{CEA8766D-32AD-4BC2-8ECB-3A60FF68A7E8}"/>
              </a:ext>
            </a:extLst>
          </p:cNvPr>
          <p:cNvSpPr>
            <a:spLocks noGrp="1"/>
          </p:cNvSpPr>
          <p:nvPr>
            <p:ph idx="1"/>
          </p:nvPr>
        </p:nvSpPr>
        <p:spPr>
          <a:xfrm>
            <a:off x="364067" y="1597025"/>
            <a:ext cx="10515600" cy="4351338"/>
          </a:xfrm>
        </p:spPr>
        <p:txBody>
          <a:bodyPr>
            <a:normAutofit/>
          </a:bodyPr>
          <a:lstStyle/>
          <a:p>
            <a:pPr marL="0" indent="0">
              <a:buNone/>
            </a:pPr>
            <a:r>
              <a:rPr lang="en-US" sz="2400" dirty="0"/>
              <a:t>myList = [1,"2",3.0,True,[100,200,300]]</a:t>
            </a:r>
          </a:p>
          <a:p>
            <a:pPr marL="0" indent="0">
              <a:buNone/>
            </a:pPr>
            <a:r>
              <a:rPr lang="en-US" sz="2400" dirty="0"/>
              <a:t>mySet = {1,"2",3.0,True}</a:t>
            </a:r>
          </a:p>
          <a:p>
            <a:pPr marL="0" indent="0">
              <a:buNone/>
            </a:pPr>
            <a:r>
              <a:rPr lang="en-US" sz="2400" dirty="0"/>
              <a:t>myTuple = (1,"2",3.0,True,[100,200,300])</a:t>
            </a:r>
          </a:p>
          <a:p>
            <a:pPr marL="0" indent="0">
              <a:buNone/>
            </a:pPr>
            <a:r>
              <a:rPr lang="en-US" sz="2400" dirty="0"/>
              <a:t>myDictionary = {"Key1":1,"Key2":"2","Key3":3.0,"Key4":True,"Key5":[100,200,300]}</a:t>
            </a:r>
          </a:p>
          <a:p>
            <a:pPr marL="0" indent="0">
              <a:buNone/>
            </a:pPr>
            <a:r>
              <a:rPr lang="en-US" sz="2400" dirty="0"/>
              <a:t>print("List: " , myList)</a:t>
            </a:r>
          </a:p>
          <a:p>
            <a:pPr marL="0" indent="0">
              <a:buNone/>
            </a:pPr>
            <a:r>
              <a:rPr lang="en-US" sz="2400" dirty="0"/>
              <a:t>print("Set: " , mySet)</a:t>
            </a:r>
          </a:p>
          <a:p>
            <a:pPr marL="0" indent="0">
              <a:buNone/>
            </a:pPr>
            <a:r>
              <a:rPr lang="en-US" sz="2400" dirty="0"/>
              <a:t>print("Tuple: " , myTuple)</a:t>
            </a:r>
          </a:p>
          <a:p>
            <a:pPr marL="0" indent="0">
              <a:buNone/>
            </a:pPr>
            <a:r>
              <a:rPr lang="en-US" sz="2400" dirty="0"/>
              <a:t>print("Dictionary: " , myDictionary)</a:t>
            </a:r>
          </a:p>
        </p:txBody>
      </p:sp>
      <p:pic>
        <p:nvPicPr>
          <p:cNvPr id="5" name="Picture 4" descr="Snip of code and output">
            <a:extLst>
              <a:ext uri="{FF2B5EF4-FFF2-40B4-BE49-F238E27FC236}">
                <a16:creationId xmlns:a16="http://schemas.microsoft.com/office/drawing/2014/main" id="{CE5162AF-11E2-4F16-B011-C926DC33401D}"/>
              </a:ext>
            </a:extLst>
          </p:cNvPr>
          <p:cNvPicPr>
            <a:picLocks noChangeAspect="1"/>
          </p:cNvPicPr>
          <p:nvPr/>
        </p:nvPicPr>
        <p:blipFill>
          <a:blip r:embed="rId3"/>
          <a:stretch>
            <a:fillRect/>
          </a:stretch>
        </p:blipFill>
        <p:spPr>
          <a:xfrm>
            <a:off x="4936596" y="4162425"/>
            <a:ext cx="7077075" cy="24384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31325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E3E1-FB43-44B9-9695-917B2177A8F9}"/>
              </a:ext>
            </a:extLst>
          </p:cNvPr>
          <p:cNvSpPr>
            <a:spLocks noGrp="1"/>
          </p:cNvSpPr>
          <p:nvPr>
            <p:ph type="title"/>
          </p:nvPr>
        </p:nvSpPr>
        <p:spPr/>
        <p:txBody>
          <a:bodyPr/>
          <a:lstStyle/>
          <a:p>
            <a:r>
              <a:rPr lang="en-US" dirty="0"/>
              <a:t>Indexing</a:t>
            </a:r>
          </a:p>
        </p:txBody>
      </p:sp>
      <p:pic>
        <p:nvPicPr>
          <p:cNvPr id="5" name="Picture 4" descr="Screen snip of code and output">
            <a:extLst>
              <a:ext uri="{FF2B5EF4-FFF2-40B4-BE49-F238E27FC236}">
                <a16:creationId xmlns:a16="http://schemas.microsoft.com/office/drawing/2014/main" id="{2FFCA112-29DE-42D4-B9C2-B762D94184AC}"/>
              </a:ext>
            </a:extLst>
          </p:cNvPr>
          <p:cNvPicPr>
            <a:picLocks noChangeAspect="1"/>
          </p:cNvPicPr>
          <p:nvPr/>
        </p:nvPicPr>
        <p:blipFill>
          <a:blip r:embed="rId3"/>
          <a:stretch>
            <a:fillRect/>
          </a:stretch>
        </p:blipFill>
        <p:spPr>
          <a:xfrm>
            <a:off x="5711952" y="4283075"/>
            <a:ext cx="6276975" cy="2209800"/>
          </a:xfrm>
          <a:prstGeom prst="rect">
            <a:avLst/>
          </a:prstGeom>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id="{C832BA5D-FAF4-4A7A-AFC2-B92899BE194B}"/>
              </a:ext>
            </a:extLst>
          </p:cNvPr>
          <p:cNvSpPr txBox="1"/>
          <p:nvPr/>
        </p:nvSpPr>
        <p:spPr>
          <a:xfrm>
            <a:off x="724662" y="1690688"/>
            <a:ext cx="8538210" cy="2308324"/>
          </a:xfrm>
          <a:prstGeom prst="rect">
            <a:avLst/>
          </a:prstGeom>
          <a:noFill/>
        </p:spPr>
        <p:txBody>
          <a:bodyPr wrap="square">
            <a:spAutoFit/>
          </a:bodyPr>
          <a:lstStyle/>
          <a:p>
            <a:r>
              <a:rPr lang="en-US" dirty="0"/>
              <a:t>myList = [1,"2",3.0,True,[100,200,300]]</a:t>
            </a:r>
          </a:p>
          <a:p>
            <a:r>
              <a:rPr lang="en-US" dirty="0"/>
              <a:t>mySet = {1,"2",3.0,True}</a:t>
            </a:r>
          </a:p>
          <a:p>
            <a:r>
              <a:rPr lang="en-US" dirty="0"/>
              <a:t>myTuple = (1,"2",3.0,True,[100,200,300])</a:t>
            </a:r>
          </a:p>
          <a:p>
            <a:r>
              <a:rPr lang="en-US" dirty="0"/>
              <a:t>myDictionary = {"Key1":1,"Key2":"2","Key3":3.0,"Key4":True,"Key5":[100,200,300]}</a:t>
            </a:r>
          </a:p>
          <a:p>
            <a:r>
              <a:rPr lang="en-US" dirty="0"/>
              <a:t>print("List: " , myList[0])</a:t>
            </a:r>
          </a:p>
          <a:p>
            <a:r>
              <a:rPr lang="en-US" dirty="0"/>
              <a:t>#print("Set: " , mySet[0])</a:t>
            </a:r>
          </a:p>
          <a:p>
            <a:r>
              <a:rPr lang="en-US" dirty="0"/>
              <a:t>print("Tuple: " , myTuple[0])</a:t>
            </a:r>
          </a:p>
          <a:p>
            <a:r>
              <a:rPr lang="en-US" dirty="0"/>
              <a:t>print("Dictionary: " , myDictionary["Key1"])</a:t>
            </a:r>
          </a:p>
        </p:txBody>
      </p:sp>
    </p:spTree>
    <p:extLst>
      <p:ext uri="{BB962C8B-B14F-4D97-AF65-F5344CB8AC3E}">
        <p14:creationId xmlns:p14="http://schemas.microsoft.com/office/powerpoint/2010/main" val="485119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6798-D3AE-447E-A7F7-20950A91198A}"/>
              </a:ext>
            </a:extLst>
          </p:cNvPr>
          <p:cNvSpPr>
            <a:spLocks noGrp="1"/>
          </p:cNvSpPr>
          <p:nvPr>
            <p:ph type="title"/>
          </p:nvPr>
        </p:nvSpPr>
        <p:spPr>
          <a:xfrm>
            <a:off x="838200" y="365125"/>
            <a:ext cx="10515600" cy="787019"/>
          </a:xfrm>
        </p:spPr>
        <p:txBody>
          <a:bodyPr/>
          <a:lstStyle/>
          <a:p>
            <a:r>
              <a:rPr lang="en-US" dirty="0"/>
              <a:t>Duplicate Elements</a:t>
            </a:r>
          </a:p>
        </p:txBody>
      </p:sp>
      <p:sp>
        <p:nvSpPr>
          <p:cNvPr id="3" name="Content Placeholder 2">
            <a:extLst>
              <a:ext uri="{FF2B5EF4-FFF2-40B4-BE49-F238E27FC236}">
                <a16:creationId xmlns:a16="http://schemas.microsoft.com/office/drawing/2014/main" id="{FCAC824F-E375-45FE-AD5F-D97134C7453E}"/>
              </a:ext>
            </a:extLst>
          </p:cNvPr>
          <p:cNvSpPr>
            <a:spLocks noGrp="1"/>
          </p:cNvSpPr>
          <p:nvPr>
            <p:ph idx="1"/>
          </p:nvPr>
        </p:nvSpPr>
        <p:spPr>
          <a:xfrm>
            <a:off x="938784" y="1569593"/>
            <a:ext cx="10515600" cy="4351338"/>
          </a:xfrm>
        </p:spPr>
        <p:txBody>
          <a:bodyPr>
            <a:normAutofit fontScale="92500" lnSpcReduction="10000"/>
          </a:bodyPr>
          <a:lstStyle/>
          <a:p>
            <a:pPr marL="0" indent="0">
              <a:buNone/>
            </a:pPr>
            <a:r>
              <a:rPr lang="en-US" dirty="0"/>
              <a:t># Attempt to add 5 1's to the data structure</a:t>
            </a:r>
          </a:p>
          <a:p>
            <a:pPr marL="0" indent="0">
              <a:buNone/>
            </a:pPr>
            <a:r>
              <a:rPr lang="en-US" dirty="0"/>
              <a:t>myList = [1,1,1,1,1]</a:t>
            </a:r>
          </a:p>
          <a:p>
            <a:pPr marL="0" indent="0">
              <a:buNone/>
            </a:pPr>
            <a:r>
              <a:rPr lang="en-US" dirty="0"/>
              <a:t>mySet = {1,1,1,1,1,}</a:t>
            </a:r>
          </a:p>
          <a:p>
            <a:pPr marL="0" indent="0">
              <a:buNone/>
            </a:pPr>
            <a:r>
              <a:rPr lang="en-US" dirty="0"/>
              <a:t>myTuple = (1,1,1,1,1)</a:t>
            </a:r>
          </a:p>
          <a:p>
            <a:pPr marL="0" indent="0">
              <a:buNone/>
            </a:pPr>
            <a:r>
              <a:rPr lang="en-US" dirty="0"/>
              <a:t>myDictionary = {"Key1":1,"Key1":"2","Key1":3.0,"Key1":True,"Key1":[100,200,300]}</a:t>
            </a:r>
          </a:p>
          <a:p>
            <a:pPr marL="0" indent="0">
              <a:buNone/>
            </a:pPr>
            <a:r>
              <a:rPr lang="en-US" dirty="0"/>
              <a:t>print("List: " , myList)</a:t>
            </a:r>
          </a:p>
          <a:p>
            <a:pPr marL="0" indent="0">
              <a:buNone/>
            </a:pPr>
            <a:r>
              <a:rPr lang="en-US" dirty="0"/>
              <a:t>print("Set: " , mySet)</a:t>
            </a:r>
          </a:p>
          <a:p>
            <a:pPr marL="0" indent="0">
              <a:buNone/>
            </a:pPr>
            <a:r>
              <a:rPr lang="en-US" dirty="0"/>
              <a:t>print("Tuple: " , myTuple)</a:t>
            </a:r>
          </a:p>
          <a:p>
            <a:pPr marL="0" indent="0">
              <a:buNone/>
            </a:pPr>
            <a:r>
              <a:rPr lang="en-US" dirty="0"/>
              <a:t>print("Dictionary: " , myDictionary)</a:t>
            </a:r>
          </a:p>
        </p:txBody>
      </p:sp>
      <p:pic>
        <p:nvPicPr>
          <p:cNvPr id="5" name="Picture 4" descr="Screen snip of code and output">
            <a:extLst>
              <a:ext uri="{FF2B5EF4-FFF2-40B4-BE49-F238E27FC236}">
                <a16:creationId xmlns:a16="http://schemas.microsoft.com/office/drawing/2014/main" id="{1EFF90E1-3B23-43B0-8BB4-34FF52B8F613}"/>
              </a:ext>
            </a:extLst>
          </p:cNvPr>
          <p:cNvPicPr>
            <a:picLocks noChangeAspect="1"/>
          </p:cNvPicPr>
          <p:nvPr/>
        </p:nvPicPr>
        <p:blipFill>
          <a:blip r:embed="rId3"/>
          <a:stretch>
            <a:fillRect/>
          </a:stretch>
        </p:blipFill>
        <p:spPr>
          <a:xfrm>
            <a:off x="5776912" y="3988340"/>
            <a:ext cx="6296025" cy="2609850"/>
          </a:xfrm>
          <a:prstGeom prst="rect">
            <a:avLst/>
          </a:prstGeom>
        </p:spPr>
      </p:pic>
    </p:spTree>
    <p:extLst>
      <p:ext uri="{BB962C8B-B14F-4D97-AF65-F5344CB8AC3E}">
        <p14:creationId xmlns:p14="http://schemas.microsoft.com/office/powerpoint/2010/main" val="294644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C937-8563-469A-B14C-FBF063A05A5B}"/>
              </a:ext>
            </a:extLst>
          </p:cNvPr>
          <p:cNvSpPr>
            <a:spLocks noGrp="1"/>
          </p:cNvSpPr>
          <p:nvPr>
            <p:ph type="title"/>
          </p:nvPr>
        </p:nvSpPr>
        <p:spPr/>
        <p:txBody>
          <a:bodyPr/>
          <a:lstStyle/>
          <a:p>
            <a:r>
              <a:rPr lang="en-US" dirty="0"/>
              <a:t>Iterating</a:t>
            </a:r>
          </a:p>
        </p:txBody>
      </p:sp>
      <p:sp>
        <p:nvSpPr>
          <p:cNvPr id="3" name="Content Placeholder 2">
            <a:extLst>
              <a:ext uri="{FF2B5EF4-FFF2-40B4-BE49-F238E27FC236}">
                <a16:creationId xmlns:a16="http://schemas.microsoft.com/office/drawing/2014/main" id="{77DA9370-9AF5-4C23-A0AE-D65047DC2BD2}"/>
              </a:ext>
            </a:extLst>
          </p:cNvPr>
          <p:cNvSpPr>
            <a:spLocks noGrp="1"/>
          </p:cNvSpPr>
          <p:nvPr>
            <p:ph idx="1"/>
          </p:nvPr>
        </p:nvSpPr>
        <p:spPr>
          <a:xfrm>
            <a:off x="933450" y="1463675"/>
            <a:ext cx="10515600" cy="4351338"/>
          </a:xfrm>
        </p:spPr>
        <p:txBody>
          <a:bodyPr>
            <a:normAutofit fontScale="55000" lnSpcReduction="20000"/>
          </a:bodyPr>
          <a:lstStyle/>
          <a:p>
            <a:pPr marL="0" indent="0">
              <a:buNone/>
            </a:pPr>
            <a:r>
              <a:rPr lang="en-US" dirty="0"/>
              <a:t>myList = [1,"2",3.0,True,[100,200,300]]</a:t>
            </a:r>
          </a:p>
          <a:p>
            <a:pPr marL="0" indent="0">
              <a:buNone/>
            </a:pPr>
            <a:r>
              <a:rPr lang="en-US" dirty="0"/>
              <a:t>mySet = {1,"2",3.0,True}</a:t>
            </a:r>
          </a:p>
          <a:p>
            <a:pPr marL="0" indent="0">
              <a:buNone/>
            </a:pPr>
            <a:r>
              <a:rPr lang="en-US" dirty="0"/>
              <a:t>myTuple = (1,"2",3.0,True,[100,200,300])</a:t>
            </a:r>
          </a:p>
          <a:p>
            <a:pPr marL="0" indent="0">
              <a:buNone/>
            </a:pPr>
            <a:r>
              <a:rPr lang="en-US" dirty="0"/>
              <a:t>myDictionary = {"Key1":1,"Key2":"2","Key3":3.0,"Key4":True,"Key5":[100,200,300]}</a:t>
            </a:r>
          </a:p>
          <a:p>
            <a:pPr marL="0" indent="0">
              <a:buNone/>
            </a:pPr>
            <a:r>
              <a:rPr lang="en-US" dirty="0"/>
              <a:t>print("List: ", end='')</a:t>
            </a:r>
          </a:p>
          <a:p>
            <a:pPr marL="0" indent="0">
              <a:buNone/>
            </a:pPr>
            <a:r>
              <a:rPr lang="en-US" dirty="0">
                <a:highlight>
                  <a:srgbClr val="FFFF00"/>
                </a:highlight>
              </a:rPr>
              <a:t>for l in myList: print(l, end=', ')</a:t>
            </a:r>
          </a:p>
          <a:p>
            <a:pPr marL="0" indent="0">
              <a:buNone/>
            </a:pPr>
            <a:r>
              <a:rPr lang="en-US" dirty="0"/>
              <a:t>print()</a:t>
            </a:r>
          </a:p>
          <a:p>
            <a:pPr marL="0" indent="0">
              <a:buNone/>
            </a:pPr>
            <a:r>
              <a:rPr lang="en-US" dirty="0"/>
              <a:t>print("Set: ", end='')</a:t>
            </a:r>
          </a:p>
          <a:p>
            <a:pPr marL="0" indent="0">
              <a:buNone/>
            </a:pPr>
            <a:r>
              <a:rPr lang="en-US" dirty="0">
                <a:highlight>
                  <a:srgbClr val="FFFF00"/>
                </a:highlight>
              </a:rPr>
              <a:t>for s in mySet:  print(s, end=', ')    </a:t>
            </a:r>
          </a:p>
          <a:p>
            <a:pPr marL="0" indent="0">
              <a:buNone/>
            </a:pPr>
            <a:r>
              <a:rPr lang="en-US" dirty="0"/>
              <a:t>print()</a:t>
            </a:r>
          </a:p>
          <a:p>
            <a:pPr marL="0" indent="0">
              <a:buNone/>
            </a:pPr>
            <a:r>
              <a:rPr lang="en-US" dirty="0"/>
              <a:t>print("Tuple: ", end='')</a:t>
            </a:r>
          </a:p>
          <a:p>
            <a:pPr marL="0" indent="0">
              <a:buNone/>
            </a:pPr>
            <a:r>
              <a:rPr lang="en-US" dirty="0">
                <a:highlight>
                  <a:srgbClr val="FFFF00"/>
                </a:highlight>
              </a:rPr>
              <a:t>for t in myTuple: print (t, end=', ')</a:t>
            </a:r>
          </a:p>
          <a:p>
            <a:pPr marL="0" indent="0">
              <a:buNone/>
            </a:pPr>
            <a:r>
              <a:rPr lang="en-US" dirty="0"/>
              <a:t>print()</a:t>
            </a:r>
          </a:p>
          <a:p>
            <a:pPr marL="0" indent="0">
              <a:buNone/>
            </a:pPr>
            <a:r>
              <a:rPr lang="en-US" dirty="0"/>
              <a:t>print("Dictionary: ", end='')</a:t>
            </a:r>
          </a:p>
          <a:p>
            <a:pPr marL="0" indent="0">
              <a:buNone/>
            </a:pPr>
            <a:r>
              <a:rPr lang="en-US" dirty="0">
                <a:highlight>
                  <a:srgbClr val="FFFF00"/>
                </a:highlight>
              </a:rPr>
              <a:t>for k in myDictionary: print (myDictionary[k], end=', ')</a:t>
            </a:r>
          </a:p>
        </p:txBody>
      </p:sp>
      <p:pic>
        <p:nvPicPr>
          <p:cNvPr id="7" name="Picture 6" descr="Screen snip of code and output">
            <a:extLst>
              <a:ext uri="{FF2B5EF4-FFF2-40B4-BE49-F238E27FC236}">
                <a16:creationId xmlns:a16="http://schemas.microsoft.com/office/drawing/2014/main" id="{99123148-1B0D-4235-80FA-563A99429A2D}"/>
              </a:ext>
            </a:extLst>
          </p:cNvPr>
          <p:cNvPicPr>
            <a:picLocks noChangeAspect="1"/>
          </p:cNvPicPr>
          <p:nvPr/>
        </p:nvPicPr>
        <p:blipFill>
          <a:blip r:embed="rId3"/>
          <a:stretch>
            <a:fillRect/>
          </a:stretch>
        </p:blipFill>
        <p:spPr>
          <a:xfrm>
            <a:off x="5614987" y="2873375"/>
            <a:ext cx="6296025" cy="36195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26897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E215-F7BD-49BA-97AB-428077776BDE}"/>
              </a:ext>
            </a:extLst>
          </p:cNvPr>
          <p:cNvSpPr>
            <a:spLocks noGrp="1"/>
          </p:cNvSpPr>
          <p:nvPr>
            <p:ph type="title"/>
          </p:nvPr>
        </p:nvSpPr>
        <p:spPr>
          <a:xfrm>
            <a:off x="838200" y="144183"/>
            <a:ext cx="10515600" cy="1325563"/>
          </a:xfrm>
        </p:spPr>
        <p:txBody>
          <a:bodyPr/>
          <a:lstStyle/>
          <a:p>
            <a:r>
              <a:rPr lang="en-US" dirty="0"/>
              <a:t>While preparing this presentation</a:t>
            </a:r>
          </a:p>
        </p:txBody>
      </p:sp>
      <p:pic>
        <p:nvPicPr>
          <p:cNvPr id="5" name="Picture 4" descr="Snip of the URL">
            <a:extLst>
              <a:ext uri="{FF2B5EF4-FFF2-40B4-BE49-F238E27FC236}">
                <a16:creationId xmlns:a16="http://schemas.microsoft.com/office/drawing/2014/main" id="{50C816A2-E3A7-494D-A77B-D5427D020412}"/>
              </a:ext>
            </a:extLst>
          </p:cNvPr>
          <p:cNvPicPr>
            <a:picLocks noChangeAspect="1"/>
          </p:cNvPicPr>
          <p:nvPr/>
        </p:nvPicPr>
        <p:blipFill>
          <a:blip r:embed="rId2"/>
          <a:stretch>
            <a:fillRect/>
          </a:stretch>
        </p:blipFill>
        <p:spPr>
          <a:xfrm>
            <a:off x="4580943" y="1478899"/>
            <a:ext cx="7367468" cy="4871165"/>
          </a:xfrm>
          <a:prstGeom prst="rect">
            <a:avLst/>
          </a:prstGeom>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id="{5AA6DB14-3DAB-4BA2-B75F-34F6E321735D}"/>
              </a:ext>
            </a:extLst>
          </p:cNvPr>
          <p:cNvSpPr txBox="1"/>
          <p:nvPr/>
        </p:nvSpPr>
        <p:spPr>
          <a:xfrm>
            <a:off x="76199" y="6384765"/>
            <a:ext cx="7724775" cy="369332"/>
          </a:xfrm>
          <a:prstGeom prst="rect">
            <a:avLst/>
          </a:prstGeom>
          <a:noFill/>
        </p:spPr>
        <p:txBody>
          <a:bodyPr wrap="square">
            <a:spAutoFit/>
          </a:bodyPr>
          <a:lstStyle/>
          <a:p>
            <a:r>
              <a:rPr lang="en-US" dirty="0">
                <a:hlinkClick r:id="rId3"/>
              </a:rPr>
              <a:t>https://stackoverflow.com/questions/69407136/why-cant-i-store-true-in-a-set</a:t>
            </a:r>
            <a:endParaRPr lang="en-US" dirty="0"/>
          </a:p>
        </p:txBody>
      </p:sp>
      <p:sp>
        <p:nvSpPr>
          <p:cNvPr id="9" name="TextBox 8">
            <a:extLst>
              <a:ext uri="{FF2B5EF4-FFF2-40B4-BE49-F238E27FC236}">
                <a16:creationId xmlns:a16="http://schemas.microsoft.com/office/drawing/2014/main" id="{74EA1ABB-D01D-4884-87F8-78EB852C0B85}"/>
              </a:ext>
            </a:extLst>
          </p:cNvPr>
          <p:cNvSpPr txBox="1"/>
          <p:nvPr/>
        </p:nvSpPr>
        <p:spPr>
          <a:xfrm>
            <a:off x="889854" y="2804462"/>
            <a:ext cx="2829292" cy="646331"/>
          </a:xfrm>
          <a:prstGeom prst="rect">
            <a:avLst/>
          </a:prstGeom>
          <a:noFill/>
        </p:spPr>
        <p:txBody>
          <a:bodyPr wrap="square">
            <a:spAutoFit/>
          </a:bodyPr>
          <a:lstStyle/>
          <a:p>
            <a:r>
              <a:rPr lang="en-US" dirty="0"/>
              <a:t>mySet = {1,"2",3.0,True}</a:t>
            </a:r>
          </a:p>
          <a:p>
            <a:r>
              <a:rPr lang="en-US" dirty="0"/>
              <a:t>print("Set: " , mySet)</a:t>
            </a:r>
          </a:p>
        </p:txBody>
      </p:sp>
    </p:spTree>
    <p:extLst>
      <p:ext uri="{BB962C8B-B14F-4D97-AF65-F5344CB8AC3E}">
        <p14:creationId xmlns:p14="http://schemas.microsoft.com/office/powerpoint/2010/main" val="398337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8DA9-890F-4D19-B598-5883FBD36FA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E603313-DE05-4172-A189-FF6641E4EC0F}"/>
              </a:ext>
            </a:extLst>
          </p:cNvPr>
          <p:cNvSpPr>
            <a:spLocks noGrp="1"/>
          </p:cNvSpPr>
          <p:nvPr>
            <p:ph idx="1"/>
          </p:nvPr>
        </p:nvSpPr>
        <p:spPr/>
        <p:txBody>
          <a:bodyPr>
            <a:normAutofit/>
          </a:bodyPr>
          <a:lstStyle/>
          <a:p>
            <a:pPr marL="0" indent="0" algn="ctr">
              <a:buNone/>
            </a:pPr>
            <a:r>
              <a:rPr lang="en-US" dirty="0">
                <a:effectLst/>
                <a:latin typeface="Calibri" panose="020F0502020204030204" pitchFamily="34" charset="0"/>
                <a:ea typeface="Calibri" panose="020F0502020204030204" pitchFamily="34" charset="0"/>
                <a:cs typeface="Times New Roman" panose="02020603050405020304" pitchFamily="18" charset="0"/>
              </a:rPr>
              <a:t>This tutorial introduces Python data structures such as Lists, Sets, Tuples, Strings, and Dictionaries. It draws connections to data structures in Java. Attendees will learn how Python data structures differ from and overlap with similar data structures in Java. </a:t>
            </a:r>
          </a:p>
          <a:p>
            <a:pPr marL="0" indent="0" algn="ctr">
              <a:buNone/>
            </a:pPr>
            <a:endParaRPr lang="en-US" sz="4000" dirty="0"/>
          </a:p>
        </p:txBody>
      </p:sp>
    </p:spTree>
    <p:extLst>
      <p:ext uri="{BB962C8B-B14F-4D97-AF65-F5344CB8AC3E}">
        <p14:creationId xmlns:p14="http://schemas.microsoft.com/office/powerpoint/2010/main" val="168109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5D75-0D57-4C21-9161-2B0C92442133}"/>
              </a:ext>
            </a:extLst>
          </p:cNvPr>
          <p:cNvSpPr>
            <a:spLocks noGrp="1"/>
          </p:cNvSpPr>
          <p:nvPr>
            <p:ph type="title"/>
          </p:nvPr>
        </p:nvSpPr>
        <p:spPr>
          <a:xfrm>
            <a:off x="122582" y="64189"/>
            <a:ext cx="10515600" cy="1325563"/>
          </a:xfrm>
        </p:spPr>
        <p:txBody>
          <a:bodyPr/>
          <a:lstStyle/>
          <a:p>
            <a:r>
              <a:rPr lang="en-US" dirty="0"/>
              <a:t>Python </a:t>
            </a:r>
            <a:r>
              <a:rPr lang="en-US" i="1" dirty="0"/>
              <a:t>List </a:t>
            </a:r>
            <a:r>
              <a:rPr lang="en-US" dirty="0"/>
              <a:t>      Java</a:t>
            </a:r>
            <a:r>
              <a:rPr lang="en-US" i="1" dirty="0"/>
              <a:t> ArrayList</a:t>
            </a:r>
          </a:p>
        </p:txBody>
      </p:sp>
      <p:pic>
        <p:nvPicPr>
          <p:cNvPr id="5" name="Picture 4" descr="Symbol that means approximately equal to ">
            <a:extLst>
              <a:ext uri="{FF2B5EF4-FFF2-40B4-BE49-F238E27FC236}">
                <a16:creationId xmlns:a16="http://schemas.microsoft.com/office/drawing/2014/main" id="{707F37B6-04A7-45BD-92BD-4618E4AA6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620" y="365123"/>
            <a:ext cx="723693" cy="723693"/>
          </a:xfrm>
          <a:prstGeom prst="rect">
            <a:avLst/>
          </a:prstGeom>
        </p:spPr>
      </p:pic>
      <p:graphicFrame>
        <p:nvGraphicFramePr>
          <p:cNvPr id="7" name="Table 7">
            <a:extLst>
              <a:ext uri="{FF2B5EF4-FFF2-40B4-BE49-F238E27FC236}">
                <a16:creationId xmlns:a16="http://schemas.microsoft.com/office/drawing/2014/main" id="{7985042A-794F-4489-B41C-6BAC3C34290F}"/>
              </a:ext>
            </a:extLst>
          </p:cNvPr>
          <p:cNvGraphicFramePr>
            <a:graphicFrameLocks noGrp="1"/>
          </p:cNvGraphicFramePr>
          <p:nvPr>
            <p:extLst>
              <p:ext uri="{D42A27DB-BD31-4B8C-83A1-F6EECF244321}">
                <p14:modId xmlns:p14="http://schemas.microsoft.com/office/powerpoint/2010/main" val="2495721813"/>
              </p:ext>
            </p:extLst>
          </p:nvPr>
        </p:nvGraphicFramePr>
        <p:xfrm>
          <a:off x="1589537" y="1900028"/>
          <a:ext cx="8127999" cy="4450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9693204"/>
                    </a:ext>
                  </a:extLst>
                </a:gridCol>
                <a:gridCol w="2709333">
                  <a:extLst>
                    <a:ext uri="{9D8B030D-6E8A-4147-A177-3AD203B41FA5}">
                      <a16:colId xmlns:a16="http://schemas.microsoft.com/office/drawing/2014/main" val="776485293"/>
                    </a:ext>
                  </a:extLst>
                </a:gridCol>
                <a:gridCol w="2709333">
                  <a:extLst>
                    <a:ext uri="{9D8B030D-6E8A-4147-A177-3AD203B41FA5}">
                      <a16:colId xmlns:a16="http://schemas.microsoft.com/office/drawing/2014/main" val="2292945667"/>
                    </a:ext>
                  </a:extLst>
                </a:gridCol>
              </a:tblGrid>
              <a:tr h="370840">
                <a:tc>
                  <a:txBody>
                    <a:bodyPr/>
                    <a:lstStyle/>
                    <a:p>
                      <a:r>
                        <a:rPr lang="en-US" dirty="0"/>
                        <a:t>Feature</a:t>
                      </a:r>
                    </a:p>
                  </a:txBody>
                  <a:tcPr/>
                </a:tc>
                <a:tc>
                  <a:txBody>
                    <a:bodyPr/>
                    <a:lstStyle/>
                    <a:p>
                      <a:r>
                        <a:rPr lang="en-US" dirty="0"/>
                        <a:t>Python List</a:t>
                      </a:r>
                    </a:p>
                  </a:txBody>
                  <a:tcPr/>
                </a:tc>
                <a:tc>
                  <a:txBody>
                    <a:bodyPr/>
                    <a:lstStyle/>
                    <a:p>
                      <a:r>
                        <a:rPr lang="en-US" dirty="0"/>
                        <a:t>Java ArrayList</a:t>
                      </a:r>
                    </a:p>
                  </a:txBody>
                  <a:tcPr/>
                </a:tc>
                <a:extLst>
                  <a:ext uri="{0D108BD9-81ED-4DB2-BD59-A6C34878D82A}">
                    <a16:rowId xmlns:a16="http://schemas.microsoft.com/office/drawing/2014/main" val="1524063570"/>
                  </a:ext>
                </a:extLst>
              </a:tr>
              <a:tr h="370840">
                <a:tc>
                  <a:txBody>
                    <a:bodyPr/>
                    <a:lstStyle/>
                    <a:p>
                      <a:r>
                        <a:rPr lang="en-US" dirty="0"/>
                        <a:t>mutable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86035603"/>
                  </a:ext>
                </a:extLst>
              </a:tr>
              <a:tr h="370840">
                <a:tc>
                  <a:txBody>
                    <a:bodyPr/>
                    <a:lstStyle/>
                    <a:p>
                      <a:r>
                        <a:rPr lang="en-US" dirty="0"/>
                        <a:t>heterogeneous</a:t>
                      </a:r>
                    </a:p>
                  </a:txBody>
                  <a:tcPr/>
                </a:tc>
                <a:tc>
                  <a:txBody>
                    <a:bodyPr/>
                    <a:lstStyle/>
                    <a:p>
                      <a:r>
                        <a:rPr lang="en-US" dirty="0"/>
                        <a:t>Yes</a:t>
                      </a:r>
                    </a:p>
                  </a:txBody>
                  <a:tcPr/>
                </a:tc>
                <a:tc>
                  <a:txBody>
                    <a:bodyPr/>
                    <a:lstStyle/>
                    <a:p>
                      <a:r>
                        <a:rPr lang="en-US" dirty="0"/>
                        <a:t>Yes, if you go unsafe</a:t>
                      </a:r>
                    </a:p>
                  </a:txBody>
                  <a:tcPr/>
                </a:tc>
                <a:extLst>
                  <a:ext uri="{0D108BD9-81ED-4DB2-BD59-A6C34878D82A}">
                    <a16:rowId xmlns:a16="http://schemas.microsoft.com/office/drawing/2014/main" val="32032460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r>
                        <a:rPr lang="en-US" dirty="0"/>
                        <a:t>[ ]</a:t>
                      </a:r>
                    </a:p>
                  </a:txBody>
                  <a:tcPr/>
                </a:tc>
                <a:tc>
                  <a:txBody>
                    <a:bodyPr/>
                    <a:lstStyle/>
                    <a:p>
                      <a:r>
                        <a:rPr lang="en-US" dirty="0"/>
                        <a:t>[ ] , kind-of</a:t>
                      </a:r>
                    </a:p>
                  </a:txBody>
                  <a:tcPr/>
                </a:tc>
                <a:extLst>
                  <a:ext uri="{0D108BD9-81ED-4DB2-BD59-A6C34878D82A}">
                    <a16:rowId xmlns:a16="http://schemas.microsoft.com/office/drawing/2014/main" val="31696003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contain duplicates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098956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insert</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645209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append</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73478061"/>
                  </a:ext>
                </a:extLst>
              </a:tr>
              <a:tr h="370840">
                <a:tc>
                  <a:txBody>
                    <a:bodyPr/>
                    <a:lstStyle/>
                    <a:p>
                      <a:r>
                        <a:rPr lang="en-US" dirty="0"/>
                        <a:t>indexable</a:t>
                      </a:r>
                    </a:p>
                  </a:txBody>
                  <a:tcPr/>
                </a:tc>
                <a:tc>
                  <a:txBody>
                    <a:bodyPr/>
                    <a:lstStyle/>
                    <a:p>
                      <a:r>
                        <a:rPr lang="en-US" dirty="0"/>
                        <a:t>Yes, with [ ]</a:t>
                      </a:r>
                    </a:p>
                  </a:txBody>
                  <a:tcPr/>
                </a:tc>
                <a:tc>
                  <a:txBody>
                    <a:bodyPr/>
                    <a:lstStyle/>
                    <a:p>
                      <a:r>
                        <a:rPr lang="en-US" dirty="0"/>
                        <a:t>Yes, with method call</a:t>
                      </a:r>
                    </a:p>
                  </a:txBody>
                  <a:tcPr/>
                </a:tc>
                <a:extLst>
                  <a:ext uri="{0D108BD9-81ED-4DB2-BD59-A6C34878D82A}">
                    <a16:rowId xmlns:a16="http://schemas.microsoft.com/office/drawing/2014/main" val="237364214"/>
                  </a:ext>
                </a:extLst>
              </a:tr>
              <a:tr h="370840">
                <a:tc>
                  <a:txBody>
                    <a:bodyPr/>
                    <a:lstStyle/>
                    <a:p>
                      <a:r>
                        <a:rPr lang="en-US" dirty="0"/>
                        <a:t>ordered</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48917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List of Lists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1961605"/>
                  </a:ext>
                </a:extLst>
              </a:tr>
              <a:tr h="370840">
                <a:tc>
                  <a:txBody>
                    <a:bodyPr/>
                    <a:lstStyle/>
                    <a:p>
                      <a:r>
                        <a:rPr lang="en-US" dirty="0"/>
                        <a:t>‘Slice’ syntax</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199758754"/>
                  </a:ext>
                </a:extLst>
              </a:tr>
              <a:tr h="370840">
                <a:tc>
                  <a:txBody>
                    <a:bodyPr/>
                    <a:lstStyle/>
                    <a:p>
                      <a:r>
                        <a:rPr lang="en-US" dirty="0"/>
                        <a:t>‘Built-in’</a:t>
                      </a:r>
                    </a:p>
                  </a:txBody>
                  <a:tcPr/>
                </a:tc>
                <a:tc>
                  <a:txBody>
                    <a:bodyPr/>
                    <a:lstStyle/>
                    <a:p>
                      <a:r>
                        <a:rPr lang="en-US" dirty="0"/>
                        <a:t>Yes</a:t>
                      </a:r>
                    </a:p>
                  </a:txBody>
                  <a:tcPr/>
                </a:tc>
                <a:tc>
                  <a:txBody>
                    <a:bodyPr/>
                    <a:lstStyle/>
                    <a:p>
                      <a:r>
                        <a:rPr lang="en-US" dirty="0"/>
                        <a:t>No (java.util.ArrayList)</a:t>
                      </a:r>
                    </a:p>
                  </a:txBody>
                  <a:tcPr/>
                </a:tc>
                <a:extLst>
                  <a:ext uri="{0D108BD9-81ED-4DB2-BD59-A6C34878D82A}">
                    <a16:rowId xmlns:a16="http://schemas.microsoft.com/office/drawing/2014/main" val="925146613"/>
                  </a:ext>
                </a:extLst>
              </a:tr>
            </a:tbl>
          </a:graphicData>
        </a:graphic>
      </p:graphicFrame>
    </p:spTree>
    <p:extLst>
      <p:ext uri="{BB962C8B-B14F-4D97-AF65-F5344CB8AC3E}">
        <p14:creationId xmlns:p14="http://schemas.microsoft.com/office/powerpoint/2010/main" val="2671727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DB1858A-2091-4C85-9DED-1C33C0D86861}"/>
              </a:ext>
            </a:extLst>
          </p:cNvPr>
          <p:cNvGraphicFramePr>
            <a:graphicFrameLocks noGrp="1"/>
          </p:cNvGraphicFramePr>
          <p:nvPr>
            <p:extLst>
              <p:ext uri="{D42A27DB-BD31-4B8C-83A1-F6EECF244321}">
                <p14:modId xmlns:p14="http://schemas.microsoft.com/office/powerpoint/2010/main" val="642857597"/>
              </p:ext>
            </p:extLst>
          </p:nvPr>
        </p:nvGraphicFramePr>
        <p:xfrm>
          <a:off x="2268881" y="1640770"/>
          <a:ext cx="8128000" cy="3916680"/>
        </p:xfrm>
        <a:graphic>
          <a:graphicData uri="http://schemas.openxmlformats.org/drawingml/2006/table">
            <a:tbl>
              <a:tblPr firstRow="1" bandRow="1">
                <a:tableStyleId>{5C22544A-7EE6-4342-B048-85BDC9FD1C3A}</a:tableStyleId>
              </a:tblPr>
              <a:tblGrid>
                <a:gridCol w="3299434">
                  <a:extLst>
                    <a:ext uri="{9D8B030D-6E8A-4147-A177-3AD203B41FA5}">
                      <a16:colId xmlns:a16="http://schemas.microsoft.com/office/drawing/2014/main" val="1859831456"/>
                    </a:ext>
                  </a:extLst>
                </a:gridCol>
                <a:gridCol w="4828566">
                  <a:extLst>
                    <a:ext uri="{9D8B030D-6E8A-4147-A177-3AD203B41FA5}">
                      <a16:colId xmlns:a16="http://schemas.microsoft.com/office/drawing/2014/main" val="3907049520"/>
                    </a:ext>
                  </a:extLst>
                </a:gridCol>
              </a:tblGrid>
              <a:tr h="370840">
                <a:tc gridSpan="2">
                  <a:txBody>
                    <a:bodyPr/>
                    <a:lstStyle/>
                    <a:p>
                      <a:pPr algn="ctr"/>
                      <a:r>
                        <a:rPr lang="en-US" sz="3200" dirty="0"/>
                        <a:t>List Highlights</a:t>
                      </a:r>
                    </a:p>
                  </a:txBody>
                  <a:tcPr/>
                </a:tc>
                <a:tc hMerge="1">
                  <a:txBody>
                    <a:bodyPr/>
                    <a:lstStyle/>
                    <a:p>
                      <a:endParaRPr lang="en-US"/>
                    </a:p>
                  </a:txBody>
                  <a:tcPr/>
                </a:tc>
                <a:extLst>
                  <a:ext uri="{0D108BD9-81ED-4DB2-BD59-A6C34878D82A}">
                    <a16:rowId xmlns:a16="http://schemas.microsoft.com/office/drawing/2014/main" val="681009569"/>
                  </a:ext>
                </a:extLst>
              </a:tr>
              <a:tr h="370840">
                <a:tc>
                  <a:txBody>
                    <a:bodyPr/>
                    <a:lstStyle/>
                    <a:p>
                      <a:r>
                        <a:rPr lang="en-US" dirty="0"/>
                        <a:t>Create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myList = [1, ”2”, 3.0, True]</a:t>
                      </a:r>
                    </a:p>
                  </a:txBody>
                  <a:tcPr/>
                </a:tc>
                <a:extLst>
                  <a:ext uri="{0D108BD9-81ED-4DB2-BD59-A6C34878D82A}">
                    <a16:rowId xmlns:a16="http://schemas.microsoft.com/office/drawing/2014/main" val="2449518186"/>
                  </a:ext>
                </a:extLst>
              </a:tr>
              <a:tr h="370840">
                <a:tc>
                  <a:txBody>
                    <a:bodyPr/>
                    <a:lstStyle/>
                    <a:p>
                      <a:r>
                        <a:rPr lang="en-US" dirty="0"/>
                        <a:t>Add an element to the 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myList.append(“new”)</a:t>
                      </a:r>
                    </a:p>
                  </a:txBody>
                  <a:tcPr/>
                </a:tc>
                <a:extLst>
                  <a:ext uri="{0D108BD9-81ED-4DB2-BD59-A6C34878D82A}">
                    <a16:rowId xmlns:a16="http://schemas.microsoft.com/office/drawing/2014/main" val="2486480872"/>
                  </a:ext>
                </a:extLst>
              </a:tr>
              <a:tr h="370840">
                <a:tc>
                  <a:txBody>
                    <a:bodyPr/>
                    <a:lstStyle/>
                    <a:p>
                      <a:r>
                        <a:rPr lang="en-US" dirty="0"/>
                        <a:t>Remove last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myList.pop()</a:t>
                      </a:r>
                    </a:p>
                  </a:txBody>
                  <a:tcPr/>
                </a:tc>
                <a:extLst>
                  <a:ext uri="{0D108BD9-81ED-4DB2-BD59-A6C34878D82A}">
                    <a16:rowId xmlns:a16="http://schemas.microsoft.com/office/drawing/2014/main" val="119913600"/>
                  </a:ext>
                </a:extLst>
              </a:tr>
              <a:tr h="370840">
                <a:tc>
                  <a:txBody>
                    <a:bodyPr/>
                    <a:lstStyle/>
                    <a:p>
                      <a:r>
                        <a:rPr lang="en-US" dirty="0"/>
                        <a:t>Insert an element at an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myList.insert(0, 999)</a:t>
                      </a:r>
                    </a:p>
                  </a:txBody>
                  <a:tcPr/>
                </a:tc>
                <a:extLst>
                  <a:ext uri="{0D108BD9-81ED-4DB2-BD59-A6C34878D82A}">
                    <a16:rowId xmlns:a16="http://schemas.microsoft.com/office/drawing/2014/main" val="1229532307"/>
                  </a:ext>
                </a:extLst>
              </a:tr>
              <a:tr h="370840">
                <a:tc>
                  <a:txBody>
                    <a:bodyPr/>
                    <a:lstStyle/>
                    <a:p>
                      <a:r>
                        <a:rPr lang="en-US" dirty="0"/>
                        <a:t>Search for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1 in myList:  print (“Element found")</a:t>
                      </a:r>
                    </a:p>
                  </a:txBody>
                  <a:tcPr/>
                </a:tc>
                <a:extLst>
                  <a:ext uri="{0D108BD9-81ED-4DB2-BD59-A6C34878D82A}">
                    <a16:rowId xmlns:a16="http://schemas.microsoft.com/office/drawing/2014/main" val="1756745471"/>
                  </a:ext>
                </a:extLst>
              </a:tr>
              <a:tr h="370840">
                <a:tc>
                  <a:txBody>
                    <a:bodyPr/>
                    <a:lstStyle/>
                    <a:p>
                      <a:r>
                        <a:rPr lang="en-US" dirty="0"/>
                        <a:t>Get index of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idx = myList.index(999)</a:t>
                      </a:r>
                    </a:p>
                  </a:txBody>
                  <a:tcPr/>
                </a:tc>
                <a:extLst>
                  <a:ext uri="{0D108BD9-81ED-4DB2-BD59-A6C34878D82A}">
                    <a16:rowId xmlns:a16="http://schemas.microsoft.com/office/drawing/2014/main" val="2855978351"/>
                  </a:ext>
                </a:extLst>
              </a:tr>
              <a:tr h="370840">
                <a:tc>
                  <a:txBody>
                    <a:bodyPr/>
                    <a:lstStyle/>
                    <a:p>
                      <a:r>
                        <a:rPr lang="en-US" dirty="0"/>
                        <a:t>Check 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len(myList)</a:t>
                      </a:r>
                    </a:p>
                  </a:txBody>
                  <a:tcPr/>
                </a:tc>
                <a:extLst>
                  <a:ext uri="{0D108BD9-81ED-4DB2-BD59-A6C34878D82A}">
                    <a16:rowId xmlns:a16="http://schemas.microsoft.com/office/drawing/2014/main" val="3872060951"/>
                  </a:ext>
                </a:extLst>
              </a:tr>
              <a:tr h="370840">
                <a:tc>
                  <a:txBody>
                    <a:bodyPr/>
                    <a:lstStyle/>
                    <a:p>
                      <a:r>
                        <a:rPr lang="en-US" dirty="0"/>
                        <a:t>Iterate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element in myList: print(element)</a:t>
                      </a:r>
                    </a:p>
                  </a:txBody>
                  <a:tcPr/>
                </a:tc>
                <a:extLst>
                  <a:ext uri="{0D108BD9-81ED-4DB2-BD59-A6C34878D82A}">
                    <a16:rowId xmlns:a16="http://schemas.microsoft.com/office/drawing/2014/main" val="15244497"/>
                  </a:ext>
                </a:extLst>
              </a:tr>
              <a:tr h="370840">
                <a:tc>
                  <a:txBody>
                    <a:bodyPr/>
                    <a:lstStyle/>
                    <a:p>
                      <a:r>
                        <a:rPr lang="en-US" dirty="0"/>
                        <a:t>Remove all elements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myList.clear()</a:t>
                      </a:r>
                    </a:p>
                  </a:txBody>
                  <a:tcPr/>
                </a:tc>
                <a:extLst>
                  <a:ext uri="{0D108BD9-81ED-4DB2-BD59-A6C34878D82A}">
                    <a16:rowId xmlns:a16="http://schemas.microsoft.com/office/drawing/2014/main" val="1128124684"/>
                  </a:ext>
                </a:extLst>
              </a:tr>
            </a:tbl>
          </a:graphicData>
        </a:graphic>
      </p:graphicFrame>
    </p:spTree>
    <p:extLst>
      <p:ext uri="{BB962C8B-B14F-4D97-AF65-F5344CB8AC3E}">
        <p14:creationId xmlns:p14="http://schemas.microsoft.com/office/powerpoint/2010/main" val="170387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985042A-794F-4489-B41C-6BAC3C34290F}"/>
              </a:ext>
            </a:extLst>
          </p:cNvPr>
          <p:cNvGraphicFramePr>
            <a:graphicFrameLocks noGrp="1"/>
          </p:cNvGraphicFramePr>
          <p:nvPr>
            <p:extLst>
              <p:ext uri="{D42A27DB-BD31-4B8C-83A1-F6EECF244321}">
                <p14:modId xmlns:p14="http://schemas.microsoft.com/office/powerpoint/2010/main" val="2854588564"/>
              </p:ext>
            </p:extLst>
          </p:nvPr>
        </p:nvGraphicFramePr>
        <p:xfrm>
          <a:off x="1589537" y="1900028"/>
          <a:ext cx="8127999" cy="4450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9693204"/>
                    </a:ext>
                  </a:extLst>
                </a:gridCol>
                <a:gridCol w="2709333">
                  <a:extLst>
                    <a:ext uri="{9D8B030D-6E8A-4147-A177-3AD203B41FA5}">
                      <a16:colId xmlns:a16="http://schemas.microsoft.com/office/drawing/2014/main" val="776485293"/>
                    </a:ext>
                  </a:extLst>
                </a:gridCol>
                <a:gridCol w="2709333">
                  <a:extLst>
                    <a:ext uri="{9D8B030D-6E8A-4147-A177-3AD203B41FA5}">
                      <a16:colId xmlns:a16="http://schemas.microsoft.com/office/drawing/2014/main" val="2292945667"/>
                    </a:ext>
                  </a:extLst>
                </a:gridCol>
              </a:tblGrid>
              <a:tr h="370840">
                <a:tc>
                  <a:txBody>
                    <a:bodyPr/>
                    <a:lstStyle/>
                    <a:p>
                      <a:r>
                        <a:rPr lang="en-US" dirty="0"/>
                        <a:t>Feature</a:t>
                      </a:r>
                    </a:p>
                  </a:txBody>
                  <a:tcPr/>
                </a:tc>
                <a:tc>
                  <a:txBody>
                    <a:bodyPr/>
                    <a:lstStyle/>
                    <a:p>
                      <a:r>
                        <a:rPr lang="en-US" dirty="0"/>
                        <a:t>Python Tuple</a:t>
                      </a:r>
                    </a:p>
                  </a:txBody>
                  <a:tcPr/>
                </a:tc>
                <a:tc>
                  <a:txBody>
                    <a:bodyPr/>
                    <a:lstStyle/>
                    <a:p>
                      <a:r>
                        <a:rPr lang="en-US" dirty="0"/>
                        <a:t>Java Array</a:t>
                      </a:r>
                    </a:p>
                  </a:txBody>
                  <a:tcPr/>
                </a:tc>
                <a:extLst>
                  <a:ext uri="{0D108BD9-81ED-4DB2-BD59-A6C34878D82A}">
                    <a16:rowId xmlns:a16="http://schemas.microsoft.com/office/drawing/2014/main" val="1524063570"/>
                  </a:ext>
                </a:extLst>
              </a:tr>
              <a:tr h="370840">
                <a:tc>
                  <a:txBody>
                    <a:bodyPr/>
                    <a:lstStyle/>
                    <a:p>
                      <a:r>
                        <a:rPr lang="en-US" dirty="0"/>
                        <a:t>mutable</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486035603"/>
                  </a:ext>
                </a:extLst>
              </a:tr>
              <a:tr h="370840">
                <a:tc>
                  <a:txBody>
                    <a:bodyPr/>
                    <a:lstStyle/>
                    <a:p>
                      <a:r>
                        <a:rPr lang="en-US" dirty="0"/>
                        <a:t>heterogeneous</a:t>
                      </a:r>
                    </a:p>
                  </a:txBody>
                  <a:tcPr/>
                </a:tc>
                <a:tc>
                  <a:txBody>
                    <a:bodyPr/>
                    <a:lstStyle/>
                    <a:p>
                      <a:r>
                        <a:rPr lang="en-US" dirty="0"/>
                        <a:t>Yes</a:t>
                      </a:r>
                    </a:p>
                  </a:txBody>
                  <a:tcPr/>
                </a:tc>
                <a:tc>
                  <a:txBody>
                    <a:bodyPr/>
                    <a:lstStyle/>
                    <a:p>
                      <a:r>
                        <a:rPr lang="en-US" dirty="0"/>
                        <a:t>Yes (Array of Object types)</a:t>
                      </a:r>
                    </a:p>
                  </a:txBody>
                  <a:tcPr/>
                </a:tc>
                <a:extLst>
                  <a:ext uri="{0D108BD9-81ED-4DB2-BD59-A6C34878D82A}">
                    <a16:rowId xmlns:a16="http://schemas.microsoft.com/office/drawing/2014/main" val="32032460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r>
                        <a:rPr lang="en-US" dirty="0"/>
                        <a:t>( )</a:t>
                      </a:r>
                    </a:p>
                  </a:txBody>
                  <a:tcPr/>
                </a:tc>
                <a:tc>
                  <a:txBody>
                    <a:bodyPr/>
                    <a:lstStyle/>
                    <a:p>
                      <a:endParaRPr lang="en-US" dirty="0"/>
                    </a:p>
                  </a:txBody>
                  <a:tcPr/>
                </a:tc>
                <a:extLst>
                  <a:ext uri="{0D108BD9-81ED-4DB2-BD59-A6C34878D82A}">
                    <a16:rowId xmlns:a16="http://schemas.microsoft.com/office/drawing/2014/main" val="31696003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contain duplicates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098956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insert</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extLst>
                  <a:ext uri="{0D108BD9-81ED-4DB2-BD59-A6C34878D82A}">
                    <a16:rowId xmlns:a16="http://schemas.microsoft.com/office/drawing/2014/main" val="1645209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append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r>
                        <a:rPr lang="en-US" dirty="0"/>
                        <a:t>No</a:t>
                      </a:r>
                    </a:p>
                  </a:txBody>
                  <a:tcPr/>
                </a:tc>
                <a:extLst>
                  <a:ext uri="{0D108BD9-81ED-4DB2-BD59-A6C34878D82A}">
                    <a16:rowId xmlns:a16="http://schemas.microsoft.com/office/drawing/2014/main" val="3373478061"/>
                  </a:ext>
                </a:extLst>
              </a:tr>
              <a:tr h="370840">
                <a:tc>
                  <a:txBody>
                    <a:bodyPr/>
                    <a:lstStyle/>
                    <a:p>
                      <a:r>
                        <a:rPr lang="en-US" dirty="0"/>
                        <a:t>indexable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37364214"/>
                  </a:ext>
                </a:extLst>
              </a:tr>
              <a:tr h="370840">
                <a:tc>
                  <a:txBody>
                    <a:bodyPr/>
                    <a:lstStyle/>
                    <a:p>
                      <a:r>
                        <a:rPr lang="en-US" dirty="0"/>
                        <a:t>ordered</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48917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Tuple of Tuples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1961605"/>
                  </a:ext>
                </a:extLst>
              </a:tr>
              <a:tr h="370840">
                <a:tc>
                  <a:txBody>
                    <a:bodyPr/>
                    <a:lstStyle/>
                    <a:p>
                      <a:r>
                        <a:rPr lang="en-US" dirty="0"/>
                        <a:t>‘Slice’ syntax</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199758754"/>
                  </a:ext>
                </a:extLst>
              </a:tr>
              <a:tr h="370840">
                <a:tc>
                  <a:txBody>
                    <a:bodyPr/>
                    <a:lstStyle/>
                    <a:p>
                      <a:r>
                        <a:rPr lang="en-US" dirty="0"/>
                        <a:t>‘Built-in’</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925146613"/>
                  </a:ext>
                </a:extLst>
              </a:tr>
            </a:tbl>
          </a:graphicData>
        </a:graphic>
      </p:graphicFrame>
      <p:sp>
        <p:nvSpPr>
          <p:cNvPr id="8" name="Title 1">
            <a:extLst>
              <a:ext uri="{FF2B5EF4-FFF2-40B4-BE49-F238E27FC236}">
                <a16:creationId xmlns:a16="http://schemas.microsoft.com/office/drawing/2014/main" id="{3E4E7BDB-FE82-4CA6-965A-3C363459C34A}"/>
              </a:ext>
            </a:extLst>
          </p:cNvPr>
          <p:cNvSpPr>
            <a:spLocks noGrp="1"/>
          </p:cNvSpPr>
          <p:nvPr>
            <p:ph type="title"/>
          </p:nvPr>
        </p:nvSpPr>
        <p:spPr>
          <a:xfrm>
            <a:off x="0" y="0"/>
            <a:ext cx="10515600" cy="1325563"/>
          </a:xfrm>
        </p:spPr>
        <p:txBody>
          <a:bodyPr/>
          <a:lstStyle/>
          <a:p>
            <a:r>
              <a:rPr lang="en-US" dirty="0"/>
              <a:t>Python </a:t>
            </a:r>
            <a:r>
              <a:rPr lang="en-US" i="1" dirty="0"/>
              <a:t>Tuple </a:t>
            </a:r>
            <a:r>
              <a:rPr lang="en-US" dirty="0"/>
              <a:t>      Java</a:t>
            </a:r>
            <a:r>
              <a:rPr lang="en-US" i="1" dirty="0"/>
              <a:t> Array</a:t>
            </a:r>
          </a:p>
        </p:txBody>
      </p:sp>
      <p:pic>
        <p:nvPicPr>
          <p:cNvPr id="9" name="Picture 8" descr="Symbol that means approximately equal to ">
            <a:extLst>
              <a:ext uri="{FF2B5EF4-FFF2-40B4-BE49-F238E27FC236}">
                <a16:creationId xmlns:a16="http://schemas.microsoft.com/office/drawing/2014/main" id="{CA182ADC-1127-4D68-964B-8350F5F6B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307" y="300934"/>
            <a:ext cx="723693" cy="723693"/>
          </a:xfrm>
          <a:prstGeom prst="rect">
            <a:avLst/>
          </a:prstGeom>
        </p:spPr>
      </p:pic>
    </p:spTree>
    <p:extLst>
      <p:ext uri="{BB962C8B-B14F-4D97-AF65-F5344CB8AC3E}">
        <p14:creationId xmlns:p14="http://schemas.microsoft.com/office/powerpoint/2010/main" val="3946165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DB1858A-2091-4C85-9DED-1C33C0D86861}"/>
              </a:ext>
            </a:extLst>
          </p:cNvPr>
          <p:cNvGraphicFramePr>
            <a:graphicFrameLocks noGrp="1"/>
          </p:cNvGraphicFramePr>
          <p:nvPr>
            <p:extLst>
              <p:ext uri="{D42A27DB-BD31-4B8C-83A1-F6EECF244321}">
                <p14:modId xmlns:p14="http://schemas.microsoft.com/office/powerpoint/2010/main" val="3256752566"/>
              </p:ext>
            </p:extLst>
          </p:nvPr>
        </p:nvGraphicFramePr>
        <p:xfrm>
          <a:off x="1821206" y="1878895"/>
          <a:ext cx="8128000" cy="3187037"/>
        </p:xfrm>
        <a:graphic>
          <a:graphicData uri="http://schemas.openxmlformats.org/drawingml/2006/table">
            <a:tbl>
              <a:tblPr firstRow="1" bandRow="1">
                <a:tableStyleId>{5C22544A-7EE6-4342-B048-85BDC9FD1C3A}</a:tableStyleId>
              </a:tblPr>
              <a:tblGrid>
                <a:gridCol w="2609392">
                  <a:extLst>
                    <a:ext uri="{9D8B030D-6E8A-4147-A177-3AD203B41FA5}">
                      <a16:colId xmlns:a16="http://schemas.microsoft.com/office/drawing/2014/main" val="1859831456"/>
                    </a:ext>
                  </a:extLst>
                </a:gridCol>
                <a:gridCol w="5518608">
                  <a:extLst>
                    <a:ext uri="{9D8B030D-6E8A-4147-A177-3AD203B41FA5}">
                      <a16:colId xmlns:a16="http://schemas.microsoft.com/office/drawing/2014/main" val="3907049520"/>
                    </a:ext>
                  </a:extLst>
                </a:gridCol>
              </a:tblGrid>
              <a:tr h="370840">
                <a:tc gridSpan="2">
                  <a:txBody>
                    <a:bodyPr/>
                    <a:lstStyle/>
                    <a:p>
                      <a:pPr algn="ctr"/>
                      <a:r>
                        <a:rPr lang="en-US" sz="3200" dirty="0"/>
                        <a:t>Tuple Highlights</a:t>
                      </a:r>
                    </a:p>
                  </a:txBody>
                  <a:tcPr/>
                </a:tc>
                <a:tc hMerge="1">
                  <a:txBody>
                    <a:bodyPr/>
                    <a:lstStyle/>
                    <a:p>
                      <a:endParaRPr lang="en-US"/>
                    </a:p>
                  </a:txBody>
                  <a:tcPr/>
                </a:tc>
                <a:extLst>
                  <a:ext uri="{0D108BD9-81ED-4DB2-BD59-A6C34878D82A}">
                    <a16:rowId xmlns:a16="http://schemas.microsoft.com/office/drawing/2014/main" val="681009569"/>
                  </a:ext>
                </a:extLst>
              </a:tr>
              <a:tr h="370840">
                <a:tc>
                  <a:txBody>
                    <a:bodyPr/>
                    <a:lstStyle/>
                    <a:p>
                      <a:r>
                        <a:rPr lang="en-US" dirty="0"/>
                        <a:t>Create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myTuple = (1,2,3,4,5)</a:t>
                      </a:r>
                    </a:p>
                  </a:txBody>
                  <a:tcPr/>
                </a:tc>
                <a:extLst>
                  <a:ext uri="{0D108BD9-81ED-4DB2-BD59-A6C34878D82A}">
                    <a16:rowId xmlns:a16="http://schemas.microsoft.com/office/drawing/2014/main" val="2449518186"/>
                  </a:ext>
                </a:extLst>
              </a:tr>
              <a:tr h="370840">
                <a:tc>
                  <a:txBody>
                    <a:bodyPr/>
                    <a:lstStyle/>
                    <a:p>
                      <a:r>
                        <a:rPr lang="en-US" dirty="0"/>
                        <a:t>Add/Replace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a:t>
                      </a:r>
                    </a:p>
                  </a:txBody>
                  <a:tcPr/>
                </a:tc>
                <a:extLst>
                  <a:ext uri="{0D108BD9-81ED-4DB2-BD59-A6C34878D82A}">
                    <a16:rowId xmlns:a16="http://schemas.microsoft.com/office/drawing/2014/main" val="2486480872"/>
                  </a:ext>
                </a:extLst>
              </a:tr>
              <a:tr h="370840">
                <a:tc>
                  <a:txBody>
                    <a:bodyPr/>
                    <a:lstStyle/>
                    <a:p>
                      <a:r>
                        <a:rPr lang="en-US" dirty="0"/>
                        <a:t>Remove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a:t>
                      </a:r>
                    </a:p>
                  </a:txBody>
                  <a:tcPr/>
                </a:tc>
                <a:extLst>
                  <a:ext uri="{0D108BD9-81ED-4DB2-BD59-A6C34878D82A}">
                    <a16:rowId xmlns:a16="http://schemas.microsoft.com/office/drawing/2014/main" val="119913600"/>
                  </a:ext>
                </a:extLst>
              </a:tr>
              <a:tr h="370840">
                <a:tc>
                  <a:txBody>
                    <a:bodyPr/>
                    <a:lstStyle/>
                    <a:p>
                      <a:r>
                        <a:rPr lang="en-US" dirty="0"/>
                        <a:t>Remove all elements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myTuple = ()               # Actually a new Tuple</a:t>
                      </a:r>
                    </a:p>
                  </a:txBody>
                  <a:tcPr/>
                </a:tc>
                <a:extLst>
                  <a:ext uri="{0D108BD9-81ED-4DB2-BD59-A6C34878D82A}">
                    <a16:rowId xmlns:a16="http://schemas.microsoft.com/office/drawing/2014/main" val="911758882"/>
                  </a:ext>
                </a:extLst>
              </a:tr>
              <a:tr h="370840">
                <a:tc>
                  <a:txBody>
                    <a:bodyPr/>
                    <a:lstStyle/>
                    <a:p>
                      <a:r>
                        <a:rPr lang="en-US" dirty="0"/>
                        <a:t>Search for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2 in myTuple:  print (“Element found")</a:t>
                      </a:r>
                    </a:p>
                  </a:txBody>
                  <a:tcPr/>
                </a:tc>
                <a:extLst>
                  <a:ext uri="{0D108BD9-81ED-4DB2-BD59-A6C34878D82A}">
                    <a16:rowId xmlns:a16="http://schemas.microsoft.com/office/drawing/2014/main" val="1756745471"/>
                  </a:ext>
                </a:extLst>
              </a:tr>
              <a:tr h="382877">
                <a:tc>
                  <a:txBody>
                    <a:bodyPr/>
                    <a:lstStyle/>
                    <a:p>
                      <a:r>
                        <a:rPr lang="en-US" dirty="0"/>
                        <a:t>Check 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len(myTuple)</a:t>
                      </a:r>
                    </a:p>
                  </a:txBody>
                  <a:tcPr/>
                </a:tc>
                <a:extLst>
                  <a:ext uri="{0D108BD9-81ED-4DB2-BD59-A6C34878D82A}">
                    <a16:rowId xmlns:a16="http://schemas.microsoft.com/office/drawing/2014/main" val="3872060951"/>
                  </a:ext>
                </a:extLst>
              </a:tr>
              <a:tr h="370840">
                <a:tc>
                  <a:txBody>
                    <a:bodyPr/>
                    <a:lstStyle/>
                    <a:p>
                      <a:r>
                        <a:rPr lang="en-US" dirty="0"/>
                        <a:t>Iterate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element </a:t>
                      </a:r>
                      <a:r>
                        <a:rPr lang="en-US"/>
                        <a:t>in myTuple: </a:t>
                      </a:r>
                      <a:r>
                        <a:rPr lang="en-US" dirty="0"/>
                        <a:t>print(element)</a:t>
                      </a:r>
                    </a:p>
                  </a:txBody>
                  <a:tcPr/>
                </a:tc>
                <a:extLst>
                  <a:ext uri="{0D108BD9-81ED-4DB2-BD59-A6C34878D82A}">
                    <a16:rowId xmlns:a16="http://schemas.microsoft.com/office/drawing/2014/main" val="3160049977"/>
                  </a:ext>
                </a:extLst>
              </a:tr>
            </a:tbl>
          </a:graphicData>
        </a:graphic>
      </p:graphicFrame>
    </p:spTree>
    <p:extLst>
      <p:ext uri="{BB962C8B-B14F-4D97-AF65-F5344CB8AC3E}">
        <p14:creationId xmlns:p14="http://schemas.microsoft.com/office/powerpoint/2010/main" val="3068359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985042A-794F-4489-B41C-6BAC3C34290F}"/>
              </a:ext>
            </a:extLst>
          </p:cNvPr>
          <p:cNvGraphicFramePr>
            <a:graphicFrameLocks noGrp="1"/>
          </p:cNvGraphicFramePr>
          <p:nvPr>
            <p:extLst>
              <p:ext uri="{D42A27DB-BD31-4B8C-83A1-F6EECF244321}">
                <p14:modId xmlns:p14="http://schemas.microsoft.com/office/powerpoint/2010/main" val="303683599"/>
              </p:ext>
            </p:extLst>
          </p:nvPr>
        </p:nvGraphicFramePr>
        <p:xfrm>
          <a:off x="1598964" y="1419261"/>
          <a:ext cx="8127999" cy="4450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9693204"/>
                    </a:ext>
                  </a:extLst>
                </a:gridCol>
                <a:gridCol w="2709333">
                  <a:extLst>
                    <a:ext uri="{9D8B030D-6E8A-4147-A177-3AD203B41FA5}">
                      <a16:colId xmlns:a16="http://schemas.microsoft.com/office/drawing/2014/main" val="776485293"/>
                    </a:ext>
                  </a:extLst>
                </a:gridCol>
                <a:gridCol w="2709333">
                  <a:extLst>
                    <a:ext uri="{9D8B030D-6E8A-4147-A177-3AD203B41FA5}">
                      <a16:colId xmlns:a16="http://schemas.microsoft.com/office/drawing/2014/main" val="2292945667"/>
                    </a:ext>
                  </a:extLst>
                </a:gridCol>
              </a:tblGrid>
              <a:tr h="370840">
                <a:tc>
                  <a:txBody>
                    <a:bodyPr/>
                    <a:lstStyle/>
                    <a:p>
                      <a:r>
                        <a:rPr lang="en-US" dirty="0"/>
                        <a:t>Feature</a:t>
                      </a:r>
                    </a:p>
                  </a:txBody>
                  <a:tcPr/>
                </a:tc>
                <a:tc>
                  <a:txBody>
                    <a:bodyPr/>
                    <a:lstStyle/>
                    <a:p>
                      <a:r>
                        <a:rPr lang="en-US" dirty="0"/>
                        <a:t>Python Set</a:t>
                      </a:r>
                    </a:p>
                  </a:txBody>
                  <a:tcPr/>
                </a:tc>
                <a:tc>
                  <a:txBody>
                    <a:bodyPr/>
                    <a:lstStyle/>
                    <a:p>
                      <a:r>
                        <a:rPr lang="en-US" dirty="0"/>
                        <a:t>Java HashSet</a:t>
                      </a:r>
                    </a:p>
                  </a:txBody>
                  <a:tcPr/>
                </a:tc>
                <a:extLst>
                  <a:ext uri="{0D108BD9-81ED-4DB2-BD59-A6C34878D82A}">
                    <a16:rowId xmlns:a16="http://schemas.microsoft.com/office/drawing/2014/main" val="1524063570"/>
                  </a:ext>
                </a:extLst>
              </a:tr>
              <a:tr h="370840">
                <a:tc>
                  <a:txBody>
                    <a:bodyPr/>
                    <a:lstStyle/>
                    <a:p>
                      <a:r>
                        <a:rPr lang="en-US" dirty="0"/>
                        <a:t>mutable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86035603"/>
                  </a:ext>
                </a:extLst>
              </a:tr>
              <a:tr h="370840">
                <a:tc>
                  <a:txBody>
                    <a:bodyPr/>
                    <a:lstStyle/>
                    <a:p>
                      <a:r>
                        <a:rPr lang="en-US" dirty="0"/>
                        <a:t>heterogeneous</a:t>
                      </a:r>
                    </a:p>
                  </a:txBody>
                  <a:tcPr/>
                </a:tc>
                <a:tc>
                  <a:txBody>
                    <a:bodyPr/>
                    <a:lstStyle/>
                    <a:p>
                      <a:r>
                        <a:rPr lang="en-US" dirty="0"/>
                        <a:t>Yes</a:t>
                      </a:r>
                    </a:p>
                  </a:txBody>
                  <a:tcPr/>
                </a:tc>
                <a:tc>
                  <a:txBody>
                    <a:bodyPr/>
                    <a:lstStyle/>
                    <a:p>
                      <a:r>
                        <a:rPr lang="en-US" dirty="0"/>
                        <a:t>Yes, if you go unsafe</a:t>
                      </a:r>
                    </a:p>
                  </a:txBody>
                  <a:tcPr/>
                </a:tc>
                <a:extLst>
                  <a:ext uri="{0D108BD9-81ED-4DB2-BD59-A6C34878D82A}">
                    <a16:rowId xmlns:a16="http://schemas.microsoft.com/office/drawing/2014/main" val="32032460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r>
                        <a:rPr lang="en-US" dirty="0"/>
                        <a:t>{ }</a:t>
                      </a:r>
                    </a:p>
                  </a:txBody>
                  <a:tcPr/>
                </a:tc>
                <a:tc>
                  <a:txBody>
                    <a:bodyPr/>
                    <a:lstStyle/>
                    <a:p>
                      <a:r>
                        <a:rPr lang="en-US" dirty="0"/>
                        <a:t>N/A</a:t>
                      </a:r>
                    </a:p>
                  </a:txBody>
                  <a:tcPr/>
                </a:tc>
                <a:extLst>
                  <a:ext uri="{0D108BD9-81ED-4DB2-BD59-A6C34878D82A}">
                    <a16:rowId xmlns:a16="http://schemas.microsoft.com/office/drawing/2014/main" val="31696003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contain duplicates</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2098956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insert</a:t>
                      </a:r>
                    </a:p>
                  </a:txBody>
                  <a:tcPr/>
                </a:tc>
                <a:tc>
                  <a:txBody>
                    <a:bodyPr/>
                    <a:lstStyle/>
                    <a:p>
                      <a:r>
                        <a:rPr lang="en-US" dirty="0"/>
                        <a:t>N/A (not ordered)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1645209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append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tc>
                  <a:txBody>
                    <a:bodyPr/>
                    <a:lstStyle/>
                    <a:p>
                      <a:r>
                        <a:rPr lang="en-US" dirty="0"/>
                        <a:t>N/A</a:t>
                      </a:r>
                    </a:p>
                  </a:txBody>
                  <a:tcPr/>
                </a:tc>
                <a:extLst>
                  <a:ext uri="{0D108BD9-81ED-4DB2-BD59-A6C34878D82A}">
                    <a16:rowId xmlns:a16="http://schemas.microsoft.com/office/drawing/2014/main" val="3373478061"/>
                  </a:ext>
                </a:extLst>
              </a:tr>
              <a:tr h="370840">
                <a:tc>
                  <a:txBody>
                    <a:bodyPr/>
                    <a:lstStyle/>
                    <a:p>
                      <a:r>
                        <a:rPr lang="en-US" dirty="0"/>
                        <a:t>indexable</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237364214"/>
                  </a:ext>
                </a:extLst>
              </a:tr>
              <a:tr h="370840">
                <a:tc>
                  <a:txBody>
                    <a:bodyPr/>
                    <a:lstStyle/>
                    <a:p>
                      <a:r>
                        <a:rPr lang="en-US" dirty="0"/>
                        <a:t>ordered</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3348917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of Sets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1961605"/>
                  </a:ext>
                </a:extLst>
              </a:tr>
              <a:tr h="370840">
                <a:tc>
                  <a:txBody>
                    <a:bodyPr/>
                    <a:lstStyle/>
                    <a:p>
                      <a:r>
                        <a:rPr lang="en-US" dirty="0"/>
                        <a:t>‘Slice’ syntax</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1199758754"/>
                  </a:ext>
                </a:extLst>
              </a:tr>
              <a:tr h="370840">
                <a:tc>
                  <a:txBody>
                    <a:bodyPr/>
                    <a:lstStyle/>
                    <a:p>
                      <a:r>
                        <a:rPr lang="en-US" dirty="0"/>
                        <a:t>‘Built-in’</a:t>
                      </a:r>
                    </a:p>
                  </a:txBody>
                  <a:tcPr/>
                </a:tc>
                <a:tc>
                  <a:txBody>
                    <a:bodyPr/>
                    <a:lstStyle/>
                    <a:p>
                      <a:r>
                        <a:rPr lang="en-US" dirty="0"/>
                        <a:t>Yes</a:t>
                      </a:r>
                    </a:p>
                  </a:txBody>
                  <a:tcPr/>
                </a:tc>
                <a:tc>
                  <a:txBody>
                    <a:bodyPr/>
                    <a:lstStyle/>
                    <a:p>
                      <a:r>
                        <a:rPr lang="en-US" dirty="0"/>
                        <a:t>No  (java.util.HashSet)</a:t>
                      </a:r>
                    </a:p>
                  </a:txBody>
                  <a:tcPr/>
                </a:tc>
                <a:extLst>
                  <a:ext uri="{0D108BD9-81ED-4DB2-BD59-A6C34878D82A}">
                    <a16:rowId xmlns:a16="http://schemas.microsoft.com/office/drawing/2014/main" val="925146613"/>
                  </a:ext>
                </a:extLst>
              </a:tr>
            </a:tbl>
          </a:graphicData>
        </a:graphic>
      </p:graphicFrame>
      <p:sp>
        <p:nvSpPr>
          <p:cNvPr id="8" name="Title 1">
            <a:extLst>
              <a:ext uri="{FF2B5EF4-FFF2-40B4-BE49-F238E27FC236}">
                <a16:creationId xmlns:a16="http://schemas.microsoft.com/office/drawing/2014/main" id="{3E4E7BDB-FE82-4CA6-965A-3C363459C34A}"/>
              </a:ext>
            </a:extLst>
          </p:cNvPr>
          <p:cNvSpPr>
            <a:spLocks noGrp="1"/>
          </p:cNvSpPr>
          <p:nvPr>
            <p:ph type="title"/>
          </p:nvPr>
        </p:nvSpPr>
        <p:spPr>
          <a:xfrm>
            <a:off x="0" y="0"/>
            <a:ext cx="10515600" cy="1325563"/>
          </a:xfrm>
        </p:spPr>
        <p:txBody>
          <a:bodyPr/>
          <a:lstStyle/>
          <a:p>
            <a:r>
              <a:rPr lang="en-US" dirty="0"/>
              <a:t>Python </a:t>
            </a:r>
            <a:r>
              <a:rPr lang="en-US" i="1" dirty="0"/>
              <a:t>Set  </a:t>
            </a:r>
            <a:r>
              <a:rPr lang="en-US" dirty="0"/>
              <a:t>      Java</a:t>
            </a:r>
            <a:r>
              <a:rPr lang="en-US" i="1" dirty="0"/>
              <a:t> HashSet</a:t>
            </a:r>
          </a:p>
        </p:txBody>
      </p:sp>
      <p:pic>
        <p:nvPicPr>
          <p:cNvPr id="9" name="Picture 8" descr="Symbol that means approximately equal to ">
            <a:extLst>
              <a:ext uri="{FF2B5EF4-FFF2-40B4-BE49-F238E27FC236}">
                <a16:creationId xmlns:a16="http://schemas.microsoft.com/office/drawing/2014/main" id="{CA182ADC-1127-4D68-964B-8350F5F6B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108" y="300934"/>
            <a:ext cx="723693" cy="723693"/>
          </a:xfrm>
          <a:prstGeom prst="rect">
            <a:avLst/>
          </a:prstGeom>
        </p:spPr>
      </p:pic>
      <p:sp>
        <p:nvSpPr>
          <p:cNvPr id="6" name="TextBox 5">
            <a:extLst>
              <a:ext uri="{FF2B5EF4-FFF2-40B4-BE49-F238E27FC236}">
                <a16:creationId xmlns:a16="http://schemas.microsoft.com/office/drawing/2014/main" id="{70B8A6BD-8B49-4BB0-9F5A-63507F1C5892}"/>
              </a:ext>
            </a:extLst>
          </p:cNvPr>
          <p:cNvSpPr txBox="1"/>
          <p:nvPr/>
        </p:nvSpPr>
        <p:spPr>
          <a:xfrm>
            <a:off x="431276" y="6187734"/>
            <a:ext cx="9891075" cy="369332"/>
          </a:xfrm>
          <a:prstGeom prst="rect">
            <a:avLst/>
          </a:prstGeom>
          <a:noFill/>
        </p:spPr>
        <p:txBody>
          <a:bodyPr wrap="square">
            <a:spAutoFit/>
          </a:bodyPr>
          <a:lstStyle/>
          <a:p>
            <a:r>
              <a:rPr lang="en-US" dirty="0"/>
              <a:t>*Once a set is created, items cannot be edited except to remove them, but new items can be added.</a:t>
            </a:r>
          </a:p>
        </p:txBody>
      </p:sp>
    </p:spTree>
    <p:extLst>
      <p:ext uri="{BB962C8B-B14F-4D97-AF65-F5344CB8AC3E}">
        <p14:creationId xmlns:p14="http://schemas.microsoft.com/office/powerpoint/2010/main" val="1761086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3126BDB-48A1-45A7-A0C9-BF8C48D7FFB6}"/>
              </a:ext>
            </a:extLst>
          </p:cNvPr>
          <p:cNvGraphicFramePr>
            <a:graphicFrameLocks noGrp="1"/>
          </p:cNvGraphicFramePr>
          <p:nvPr>
            <p:extLst>
              <p:ext uri="{D42A27DB-BD31-4B8C-83A1-F6EECF244321}">
                <p14:modId xmlns:p14="http://schemas.microsoft.com/office/powerpoint/2010/main" val="2228283796"/>
              </p:ext>
            </p:extLst>
          </p:nvPr>
        </p:nvGraphicFramePr>
        <p:xfrm>
          <a:off x="1821206" y="1878895"/>
          <a:ext cx="8128000" cy="3175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59831456"/>
                    </a:ext>
                  </a:extLst>
                </a:gridCol>
                <a:gridCol w="4064000">
                  <a:extLst>
                    <a:ext uri="{9D8B030D-6E8A-4147-A177-3AD203B41FA5}">
                      <a16:colId xmlns:a16="http://schemas.microsoft.com/office/drawing/2014/main" val="3907049520"/>
                    </a:ext>
                  </a:extLst>
                </a:gridCol>
              </a:tblGrid>
              <a:tr h="370840">
                <a:tc gridSpan="2">
                  <a:txBody>
                    <a:bodyPr/>
                    <a:lstStyle/>
                    <a:p>
                      <a:pPr algn="ctr"/>
                      <a:r>
                        <a:rPr lang="en-US" sz="3200" dirty="0"/>
                        <a:t>Set Highlights</a:t>
                      </a:r>
                    </a:p>
                  </a:txBody>
                  <a:tcPr/>
                </a:tc>
                <a:tc hMerge="1">
                  <a:txBody>
                    <a:bodyPr/>
                    <a:lstStyle/>
                    <a:p>
                      <a:endParaRPr lang="en-US"/>
                    </a:p>
                  </a:txBody>
                  <a:tcPr/>
                </a:tc>
                <a:extLst>
                  <a:ext uri="{0D108BD9-81ED-4DB2-BD59-A6C34878D82A}">
                    <a16:rowId xmlns:a16="http://schemas.microsoft.com/office/drawing/2014/main" val="681009569"/>
                  </a:ext>
                </a:extLst>
              </a:tr>
              <a:tr h="370840">
                <a:tc>
                  <a:txBody>
                    <a:bodyPr/>
                    <a:lstStyle/>
                    <a:p>
                      <a:r>
                        <a:rPr lang="en-US" dirty="0"/>
                        <a:t>Create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mySet = {1,2,3,4}</a:t>
                      </a:r>
                    </a:p>
                  </a:txBody>
                  <a:tcPr/>
                </a:tc>
                <a:extLst>
                  <a:ext uri="{0D108BD9-81ED-4DB2-BD59-A6C34878D82A}">
                    <a16:rowId xmlns:a16="http://schemas.microsoft.com/office/drawing/2014/main" val="2449518186"/>
                  </a:ext>
                </a:extLst>
              </a:tr>
              <a:tr h="370840">
                <a:tc>
                  <a:txBody>
                    <a:bodyPr/>
                    <a:lstStyle/>
                    <a:p>
                      <a:r>
                        <a:rPr lang="en-US" dirty="0"/>
                        <a:t>Add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mySet.add(5)</a:t>
                      </a:r>
                    </a:p>
                  </a:txBody>
                  <a:tcPr/>
                </a:tc>
                <a:extLst>
                  <a:ext uri="{0D108BD9-81ED-4DB2-BD59-A6C34878D82A}">
                    <a16:rowId xmlns:a16="http://schemas.microsoft.com/office/drawing/2014/main" val="2486480872"/>
                  </a:ext>
                </a:extLst>
              </a:tr>
              <a:tr h="370840">
                <a:tc>
                  <a:txBody>
                    <a:bodyPr/>
                    <a:lstStyle/>
                    <a:p>
                      <a:r>
                        <a:rPr lang="en-US" dirty="0"/>
                        <a:t>Remove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mySet.discard(5)</a:t>
                      </a:r>
                    </a:p>
                  </a:txBody>
                  <a:tcPr/>
                </a:tc>
                <a:extLst>
                  <a:ext uri="{0D108BD9-81ED-4DB2-BD59-A6C34878D82A}">
                    <a16:rowId xmlns:a16="http://schemas.microsoft.com/office/drawing/2014/main" val="119913600"/>
                  </a:ext>
                </a:extLst>
              </a:tr>
              <a:tr h="370840">
                <a:tc>
                  <a:txBody>
                    <a:bodyPr/>
                    <a:lstStyle/>
                    <a:p>
                      <a:r>
                        <a:rPr lang="en-US" dirty="0"/>
                        <a:t>Remove all elements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mySet.clear()</a:t>
                      </a:r>
                    </a:p>
                  </a:txBody>
                  <a:tcPr/>
                </a:tc>
                <a:extLst>
                  <a:ext uri="{0D108BD9-81ED-4DB2-BD59-A6C34878D82A}">
                    <a16:rowId xmlns:a16="http://schemas.microsoft.com/office/drawing/2014/main" val="911758882"/>
                  </a:ext>
                </a:extLst>
              </a:tr>
              <a:tr h="370840">
                <a:tc>
                  <a:txBody>
                    <a:bodyPr/>
                    <a:lstStyle/>
                    <a:p>
                      <a:r>
                        <a:rPr lang="en-US" dirty="0"/>
                        <a:t>Search for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4 in mySet: print(“found”)</a:t>
                      </a:r>
                    </a:p>
                  </a:txBody>
                  <a:tcPr/>
                </a:tc>
                <a:extLst>
                  <a:ext uri="{0D108BD9-81ED-4DB2-BD59-A6C34878D82A}">
                    <a16:rowId xmlns:a16="http://schemas.microsoft.com/office/drawing/2014/main" val="1756745471"/>
                  </a:ext>
                </a:extLst>
              </a:tr>
              <a:tr h="370840">
                <a:tc>
                  <a:txBody>
                    <a:bodyPr/>
                    <a:lstStyle/>
                    <a:p>
                      <a:r>
                        <a:rPr lang="en-US" dirty="0"/>
                        <a:t>Check 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len(mySet)</a:t>
                      </a:r>
                    </a:p>
                  </a:txBody>
                  <a:tcPr/>
                </a:tc>
                <a:extLst>
                  <a:ext uri="{0D108BD9-81ED-4DB2-BD59-A6C34878D82A}">
                    <a16:rowId xmlns:a16="http://schemas.microsoft.com/office/drawing/2014/main" val="3872060951"/>
                  </a:ext>
                </a:extLst>
              </a:tr>
              <a:tr h="370840">
                <a:tc>
                  <a:txBody>
                    <a:bodyPr/>
                    <a:lstStyle/>
                    <a:p>
                      <a:r>
                        <a:rPr lang="en-US" dirty="0"/>
                        <a:t>Iterate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element </a:t>
                      </a:r>
                      <a:r>
                        <a:rPr lang="en-US"/>
                        <a:t>in mySet: </a:t>
                      </a:r>
                      <a:r>
                        <a:rPr lang="en-US" dirty="0"/>
                        <a:t>print(element)</a:t>
                      </a:r>
                    </a:p>
                  </a:txBody>
                  <a:tcPr/>
                </a:tc>
                <a:extLst>
                  <a:ext uri="{0D108BD9-81ED-4DB2-BD59-A6C34878D82A}">
                    <a16:rowId xmlns:a16="http://schemas.microsoft.com/office/drawing/2014/main" val="349920713"/>
                  </a:ext>
                </a:extLst>
              </a:tr>
            </a:tbl>
          </a:graphicData>
        </a:graphic>
      </p:graphicFrame>
    </p:spTree>
    <p:extLst>
      <p:ext uri="{BB962C8B-B14F-4D97-AF65-F5344CB8AC3E}">
        <p14:creationId xmlns:p14="http://schemas.microsoft.com/office/powerpoint/2010/main" val="74479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985042A-794F-4489-B41C-6BAC3C34290F}"/>
              </a:ext>
            </a:extLst>
          </p:cNvPr>
          <p:cNvGraphicFramePr>
            <a:graphicFrameLocks noGrp="1"/>
          </p:cNvGraphicFramePr>
          <p:nvPr>
            <p:extLst>
              <p:ext uri="{D42A27DB-BD31-4B8C-83A1-F6EECF244321}">
                <p14:modId xmlns:p14="http://schemas.microsoft.com/office/powerpoint/2010/main" val="3811369181"/>
              </p:ext>
            </p:extLst>
          </p:nvPr>
        </p:nvGraphicFramePr>
        <p:xfrm>
          <a:off x="1676400" y="1325561"/>
          <a:ext cx="8127999" cy="5090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9693204"/>
                    </a:ext>
                  </a:extLst>
                </a:gridCol>
                <a:gridCol w="2709333">
                  <a:extLst>
                    <a:ext uri="{9D8B030D-6E8A-4147-A177-3AD203B41FA5}">
                      <a16:colId xmlns:a16="http://schemas.microsoft.com/office/drawing/2014/main" val="776485293"/>
                    </a:ext>
                  </a:extLst>
                </a:gridCol>
                <a:gridCol w="2709333">
                  <a:extLst>
                    <a:ext uri="{9D8B030D-6E8A-4147-A177-3AD203B41FA5}">
                      <a16:colId xmlns:a16="http://schemas.microsoft.com/office/drawing/2014/main" val="2292945667"/>
                    </a:ext>
                  </a:extLst>
                </a:gridCol>
              </a:tblGrid>
              <a:tr h="370840">
                <a:tc>
                  <a:txBody>
                    <a:bodyPr/>
                    <a:lstStyle/>
                    <a:p>
                      <a:r>
                        <a:rPr lang="en-US" dirty="0"/>
                        <a:t>Feature</a:t>
                      </a:r>
                    </a:p>
                  </a:txBody>
                  <a:tcPr/>
                </a:tc>
                <a:tc>
                  <a:txBody>
                    <a:bodyPr/>
                    <a:lstStyle/>
                    <a:p>
                      <a:r>
                        <a:rPr lang="en-US" dirty="0"/>
                        <a:t>Python Dictionary</a:t>
                      </a:r>
                    </a:p>
                  </a:txBody>
                  <a:tcPr/>
                </a:tc>
                <a:tc>
                  <a:txBody>
                    <a:bodyPr/>
                    <a:lstStyle/>
                    <a:p>
                      <a:r>
                        <a:rPr lang="en-US" dirty="0"/>
                        <a:t>Java HashMap</a:t>
                      </a:r>
                    </a:p>
                  </a:txBody>
                  <a:tcPr/>
                </a:tc>
                <a:extLst>
                  <a:ext uri="{0D108BD9-81ED-4DB2-BD59-A6C34878D82A}">
                    <a16:rowId xmlns:a16="http://schemas.microsoft.com/office/drawing/2014/main" val="1524063570"/>
                  </a:ext>
                </a:extLst>
              </a:tr>
              <a:tr h="370840">
                <a:tc>
                  <a:txBody>
                    <a:bodyPr/>
                    <a:lstStyle/>
                    <a:p>
                      <a:r>
                        <a:rPr lang="en-US" dirty="0"/>
                        <a:t>mutable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86035603"/>
                  </a:ext>
                </a:extLst>
              </a:tr>
              <a:tr h="370840">
                <a:tc>
                  <a:txBody>
                    <a:bodyPr/>
                    <a:lstStyle/>
                    <a:p>
                      <a:r>
                        <a:rPr lang="en-US" dirty="0"/>
                        <a:t>heterogeneous</a:t>
                      </a:r>
                    </a:p>
                  </a:txBody>
                  <a:tcPr/>
                </a:tc>
                <a:tc>
                  <a:txBody>
                    <a:bodyPr/>
                    <a:lstStyle/>
                    <a:p>
                      <a:r>
                        <a:rPr lang="en-US" dirty="0"/>
                        <a:t>Yes</a:t>
                      </a:r>
                    </a:p>
                  </a:txBody>
                  <a:tcPr/>
                </a:tc>
                <a:tc>
                  <a:txBody>
                    <a:bodyPr/>
                    <a:lstStyle/>
                    <a:p>
                      <a:r>
                        <a:rPr lang="en-US" dirty="0"/>
                        <a:t>Yes (Unsafe warning)</a:t>
                      </a:r>
                    </a:p>
                  </a:txBody>
                  <a:tcPr/>
                </a:tc>
                <a:extLst>
                  <a:ext uri="{0D108BD9-81ED-4DB2-BD59-A6C34878D82A}">
                    <a16:rowId xmlns:a16="http://schemas.microsoft.com/office/drawing/2014/main" val="32032460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r>
                        <a:rPr lang="en-US" dirty="0"/>
                        <a:t>{ } :</a:t>
                      </a:r>
                    </a:p>
                  </a:txBody>
                  <a:tcPr/>
                </a:tc>
                <a:tc>
                  <a:txBody>
                    <a:bodyPr/>
                    <a:lstStyle/>
                    <a:p>
                      <a:endParaRPr lang="en-US" dirty="0"/>
                    </a:p>
                  </a:txBody>
                  <a:tcPr/>
                </a:tc>
                <a:extLst>
                  <a:ext uri="{0D108BD9-81ED-4DB2-BD59-A6C34878D82A}">
                    <a16:rowId xmlns:a16="http://schemas.microsoft.com/office/drawing/2014/main" val="31696003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contain duplicates</a:t>
                      </a:r>
                    </a:p>
                  </a:txBody>
                  <a:tcPr/>
                </a:tc>
                <a:tc>
                  <a:txBody>
                    <a:bodyPr/>
                    <a:lstStyle/>
                    <a:p>
                      <a:r>
                        <a:rPr lang="en-US" dirty="0"/>
                        <a:t>Keys, no</a:t>
                      </a:r>
                    </a:p>
                  </a:txBody>
                  <a:tcPr/>
                </a:tc>
                <a:tc>
                  <a:txBody>
                    <a:bodyPr/>
                    <a:lstStyle/>
                    <a:p>
                      <a:r>
                        <a:rPr lang="en-US" dirty="0"/>
                        <a:t>Keys, no</a:t>
                      </a:r>
                    </a:p>
                  </a:txBody>
                  <a:tcPr/>
                </a:tc>
                <a:extLst>
                  <a:ext uri="{0D108BD9-81ED-4DB2-BD59-A6C34878D82A}">
                    <a16:rowId xmlns:a16="http://schemas.microsoft.com/office/drawing/2014/main" val="2098956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insert</a:t>
                      </a:r>
                    </a:p>
                  </a:txBody>
                  <a:tcPr/>
                </a:tc>
                <a:tc>
                  <a:txBody>
                    <a:bodyPr/>
                    <a:lstStyle/>
                    <a:p>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1645209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append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tc>
                  <a:txBody>
                    <a:bodyPr/>
                    <a:lstStyle/>
                    <a:p>
                      <a:r>
                        <a:rPr lang="en-US" dirty="0"/>
                        <a:t>N/A</a:t>
                      </a:r>
                    </a:p>
                  </a:txBody>
                  <a:tcPr/>
                </a:tc>
                <a:extLst>
                  <a:ext uri="{0D108BD9-81ED-4DB2-BD59-A6C34878D82A}">
                    <a16:rowId xmlns:a16="http://schemas.microsoft.com/office/drawing/2014/main" val="3373478061"/>
                  </a:ext>
                </a:extLst>
              </a:tr>
              <a:tr h="370840">
                <a:tc>
                  <a:txBody>
                    <a:bodyPr/>
                    <a:lstStyle/>
                    <a:p>
                      <a:r>
                        <a:rPr lang="en-US" dirty="0"/>
                        <a:t>indexable</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237364214"/>
                  </a:ext>
                </a:extLst>
              </a:tr>
              <a:tr h="370840">
                <a:tc>
                  <a:txBody>
                    <a:bodyPr/>
                    <a:lstStyle/>
                    <a:p>
                      <a:r>
                        <a:rPr lang="en-US" dirty="0"/>
                        <a:t>ordered</a:t>
                      </a:r>
                    </a:p>
                  </a:txBody>
                  <a:tcPr/>
                </a:tc>
                <a:tc>
                  <a:txBody>
                    <a:bodyPr/>
                    <a:lstStyle/>
                    <a:p>
                      <a:r>
                        <a:rPr lang="en-US" dirty="0"/>
                        <a:t>No (insertion order does not follow iterable 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(insertion order does not follow iterable order)</a:t>
                      </a:r>
                    </a:p>
                  </a:txBody>
                  <a:tcPr/>
                </a:tc>
                <a:extLst>
                  <a:ext uri="{0D108BD9-81ED-4DB2-BD59-A6C34878D82A}">
                    <a16:rowId xmlns:a16="http://schemas.microsoft.com/office/drawing/2014/main" val="3348917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Dictionary of Dictionaries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331961605"/>
                  </a:ext>
                </a:extLst>
              </a:tr>
              <a:tr h="370840">
                <a:tc>
                  <a:txBody>
                    <a:bodyPr/>
                    <a:lstStyle/>
                    <a:p>
                      <a:r>
                        <a:rPr lang="en-US" dirty="0"/>
                        <a:t>‘Slice’ syntax</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1199758754"/>
                  </a:ext>
                </a:extLst>
              </a:tr>
              <a:tr h="370840">
                <a:tc>
                  <a:txBody>
                    <a:bodyPr/>
                    <a:lstStyle/>
                    <a:p>
                      <a:r>
                        <a:rPr lang="en-US" dirty="0"/>
                        <a:t>Key/Value pairs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925146613"/>
                  </a:ext>
                </a:extLst>
              </a:tr>
              <a:tr h="370840">
                <a:tc>
                  <a:txBody>
                    <a:bodyPr/>
                    <a:lstStyle/>
                    <a:p>
                      <a:r>
                        <a:rPr lang="en-US" dirty="0"/>
                        <a:t>‘Built-in’</a:t>
                      </a:r>
                    </a:p>
                  </a:txBody>
                  <a:tcPr/>
                </a:tc>
                <a:tc>
                  <a:txBody>
                    <a:bodyPr/>
                    <a:lstStyle/>
                    <a:p>
                      <a:r>
                        <a:rPr lang="en-US" dirty="0"/>
                        <a:t>Yes</a:t>
                      </a:r>
                    </a:p>
                  </a:txBody>
                  <a:tcPr/>
                </a:tc>
                <a:tc>
                  <a:txBody>
                    <a:bodyPr/>
                    <a:lstStyle/>
                    <a:p>
                      <a:r>
                        <a:rPr lang="en-US" dirty="0"/>
                        <a:t>No  (java.util.HashMap)</a:t>
                      </a:r>
                    </a:p>
                  </a:txBody>
                  <a:tcPr/>
                </a:tc>
                <a:extLst>
                  <a:ext uri="{0D108BD9-81ED-4DB2-BD59-A6C34878D82A}">
                    <a16:rowId xmlns:a16="http://schemas.microsoft.com/office/drawing/2014/main" val="995076699"/>
                  </a:ext>
                </a:extLst>
              </a:tr>
            </a:tbl>
          </a:graphicData>
        </a:graphic>
      </p:graphicFrame>
      <p:sp>
        <p:nvSpPr>
          <p:cNvPr id="8" name="Title 1">
            <a:extLst>
              <a:ext uri="{FF2B5EF4-FFF2-40B4-BE49-F238E27FC236}">
                <a16:creationId xmlns:a16="http://schemas.microsoft.com/office/drawing/2014/main" id="{3E4E7BDB-FE82-4CA6-965A-3C363459C34A}"/>
              </a:ext>
            </a:extLst>
          </p:cNvPr>
          <p:cNvSpPr>
            <a:spLocks noGrp="1"/>
          </p:cNvSpPr>
          <p:nvPr>
            <p:ph type="title"/>
          </p:nvPr>
        </p:nvSpPr>
        <p:spPr>
          <a:xfrm>
            <a:off x="0" y="0"/>
            <a:ext cx="10515600" cy="1325563"/>
          </a:xfrm>
        </p:spPr>
        <p:txBody>
          <a:bodyPr/>
          <a:lstStyle/>
          <a:p>
            <a:r>
              <a:rPr lang="en-US" dirty="0"/>
              <a:t>Python </a:t>
            </a:r>
            <a:r>
              <a:rPr lang="en-US" i="1" dirty="0"/>
              <a:t>Dictionary  </a:t>
            </a:r>
            <a:r>
              <a:rPr lang="en-US" dirty="0"/>
              <a:t>      Java</a:t>
            </a:r>
            <a:r>
              <a:rPr lang="en-US" i="1" dirty="0"/>
              <a:t> HashMap</a:t>
            </a:r>
          </a:p>
        </p:txBody>
      </p:sp>
      <p:pic>
        <p:nvPicPr>
          <p:cNvPr id="9" name="Picture 8" descr="Symbol that means approximately equal to ">
            <a:extLst>
              <a:ext uri="{FF2B5EF4-FFF2-40B4-BE49-F238E27FC236}">
                <a16:creationId xmlns:a16="http://schemas.microsoft.com/office/drawing/2014/main" id="{CA182ADC-1127-4D68-964B-8350F5F6B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9064" y="300934"/>
            <a:ext cx="723693" cy="723693"/>
          </a:xfrm>
          <a:prstGeom prst="rect">
            <a:avLst/>
          </a:prstGeom>
        </p:spPr>
      </p:pic>
    </p:spTree>
    <p:extLst>
      <p:ext uri="{BB962C8B-B14F-4D97-AF65-F5344CB8AC3E}">
        <p14:creationId xmlns:p14="http://schemas.microsoft.com/office/powerpoint/2010/main" val="1347771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0653379-29C2-4193-9B32-AAC5DB6881B5}"/>
              </a:ext>
            </a:extLst>
          </p:cNvPr>
          <p:cNvGraphicFramePr>
            <a:graphicFrameLocks noGrp="1"/>
          </p:cNvGraphicFramePr>
          <p:nvPr>
            <p:extLst>
              <p:ext uri="{D42A27DB-BD31-4B8C-83A1-F6EECF244321}">
                <p14:modId xmlns:p14="http://schemas.microsoft.com/office/powerpoint/2010/main" val="3590255493"/>
              </p:ext>
            </p:extLst>
          </p:nvPr>
        </p:nvGraphicFramePr>
        <p:xfrm>
          <a:off x="1821206" y="1878895"/>
          <a:ext cx="8128000" cy="3444240"/>
        </p:xfrm>
        <a:graphic>
          <a:graphicData uri="http://schemas.openxmlformats.org/drawingml/2006/table">
            <a:tbl>
              <a:tblPr firstRow="1" bandRow="1">
                <a:tableStyleId>{5C22544A-7EE6-4342-B048-85BDC9FD1C3A}</a:tableStyleId>
              </a:tblPr>
              <a:tblGrid>
                <a:gridCol w="2609392">
                  <a:extLst>
                    <a:ext uri="{9D8B030D-6E8A-4147-A177-3AD203B41FA5}">
                      <a16:colId xmlns:a16="http://schemas.microsoft.com/office/drawing/2014/main" val="1859831456"/>
                    </a:ext>
                  </a:extLst>
                </a:gridCol>
                <a:gridCol w="5518608">
                  <a:extLst>
                    <a:ext uri="{9D8B030D-6E8A-4147-A177-3AD203B41FA5}">
                      <a16:colId xmlns:a16="http://schemas.microsoft.com/office/drawing/2014/main" val="3907049520"/>
                    </a:ext>
                  </a:extLst>
                </a:gridCol>
              </a:tblGrid>
              <a:tr h="370840">
                <a:tc gridSpan="2">
                  <a:txBody>
                    <a:bodyPr/>
                    <a:lstStyle/>
                    <a:p>
                      <a:pPr algn="ctr"/>
                      <a:r>
                        <a:rPr lang="en-US" sz="3200" dirty="0"/>
                        <a:t>Dictionary Highlights</a:t>
                      </a:r>
                    </a:p>
                  </a:txBody>
                  <a:tcPr/>
                </a:tc>
                <a:tc hMerge="1">
                  <a:txBody>
                    <a:bodyPr/>
                    <a:lstStyle/>
                    <a:p>
                      <a:endParaRPr lang="en-US"/>
                    </a:p>
                  </a:txBody>
                  <a:tcPr/>
                </a:tc>
                <a:extLst>
                  <a:ext uri="{0D108BD9-81ED-4DB2-BD59-A6C34878D82A}">
                    <a16:rowId xmlns:a16="http://schemas.microsoft.com/office/drawing/2014/main" val="681009569"/>
                  </a:ext>
                </a:extLst>
              </a:tr>
              <a:tr h="370840">
                <a:tc>
                  <a:txBody>
                    <a:bodyPr/>
                    <a:lstStyle/>
                    <a:p>
                      <a:r>
                        <a:rPr lang="en-US" dirty="0"/>
                        <a:t>Create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myDictionary = {"key1":1, "key2":2, "key3":3}</a:t>
                      </a:r>
                    </a:p>
                  </a:txBody>
                  <a:tcPr/>
                </a:tc>
                <a:extLst>
                  <a:ext uri="{0D108BD9-81ED-4DB2-BD59-A6C34878D82A}">
                    <a16:rowId xmlns:a16="http://schemas.microsoft.com/office/drawing/2014/main" val="2449518186"/>
                  </a:ext>
                </a:extLst>
              </a:tr>
              <a:tr h="370840">
                <a:tc>
                  <a:txBody>
                    <a:bodyPr/>
                    <a:lstStyle/>
                    <a:p>
                      <a:r>
                        <a:rPr lang="en-US" dirty="0"/>
                        <a:t>Add/Replace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myDictionary["key4"] = 4</a:t>
                      </a:r>
                    </a:p>
                  </a:txBody>
                  <a:tcPr/>
                </a:tc>
                <a:extLst>
                  <a:ext uri="{0D108BD9-81ED-4DB2-BD59-A6C34878D82A}">
                    <a16:rowId xmlns:a16="http://schemas.microsoft.com/office/drawing/2014/main" val="2486480872"/>
                  </a:ext>
                </a:extLst>
              </a:tr>
              <a:tr h="370840">
                <a:tc>
                  <a:txBody>
                    <a:bodyPr/>
                    <a:lstStyle/>
                    <a:p>
                      <a:r>
                        <a:rPr lang="en-US" dirty="0"/>
                        <a:t>Remove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myDictionary.pop("key1")</a:t>
                      </a:r>
                    </a:p>
                  </a:txBody>
                  <a:tcPr/>
                </a:tc>
                <a:extLst>
                  <a:ext uri="{0D108BD9-81ED-4DB2-BD59-A6C34878D82A}">
                    <a16:rowId xmlns:a16="http://schemas.microsoft.com/office/drawing/2014/main" val="119913600"/>
                  </a:ext>
                </a:extLst>
              </a:tr>
              <a:tr h="370840">
                <a:tc>
                  <a:txBody>
                    <a:bodyPr/>
                    <a:lstStyle/>
                    <a:p>
                      <a:r>
                        <a:rPr lang="en-US" dirty="0"/>
                        <a:t>Search for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"key2" in myDictionary:  print ("Key found")</a:t>
                      </a:r>
                    </a:p>
                  </a:txBody>
                  <a:tcPr/>
                </a:tc>
                <a:extLst>
                  <a:ext uri="{0D108BD9-81ED-4DB2-BD59-A6C34878D82A}">
                    <a16:rowId xmlns:a16="http://schemas.microsoft.com/office/drawing/2014/main" val="1756745471"/>
                  </a:ext>
                </a:extLst>
              </a:tr>
              <a:tr h="370840">
                <a:tc>
                  <a:txBody>
                    <a:bodyPr/>
                    <a:lstStyle/>
                    <a:p>
                      <a:r>
                        <a:rPr lang="en-US" dirty="0"/>
                        <a:t>Check 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len(myDictionary)</a:t>
                      </a:r>
                    </a:p>
                  </a:txBody>
                  <a:tcPr/>
                </a:tc>
                <a:extLst>
                  <a:ext uri="{0D108BD9-81ED-4DB2-BD59-A6C34878D82A}">
                    <a16:rowId xmlns:a16="http://schemas.microsoft.com/office/drawing/2014/main" val="3872060951"/>
                  </a:ext>
                </a:extLst>
              </a:tr>
              <a:tr h="370840">
                <a:tc>
                  <a:txBody>
                    <a:bodyPr/>
                    <a:lstStyle/>
                    <a:p>
                      <a:r>
                        <a:rPr lang="en-US" dirty="0"/>
                        <a:t>Iterate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key in myDictionary: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print (key + ": " + str(myDictionary[key]))</a:t>
                      </a:r>
                    </a:p>
                  </a:txBody>
                  <a:tcPr/>
                </a:tc>
                <a:extLst>
                  <a:ext uri="{0D108BD9-81ED-4DB2-BD59-A6C34878D82A}">
                    <a16:rowId xmlns:a16="http://schemas.microsoft.com/office/drawing/2014/main" val="2854374221"/>
                  </a:ext>
                </a:extLst>
              </a:tr>
              <a:tr h="370840">
                <a:tc>
                  <a:txBody>
                    <a:bodyPr/>
                    <a:lstStyle/>
                    <a:p>
                      <a:r>
                        <a:rPr lang="en-US" dirty="0"/>
                        <a:t>Remove all elements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myDictionary.clear()</a:t>
                      </a:r>
                    </a:p>
                  </a:txBody>
                  <a:tcPr/>
                </a:tc>
                <a:extLst>
                  <a:ext uri="{0D108BD9-81ED-4DB2-BD59-A6C34878D82A}">
                    <a16:rowId xmlns:a16="http://schemas.microsoft.com/office/drawing/2014/main" val="819143027"/>
                  </a:ext>
                </a:extLst>
              </a:tr>
            </a:tbl>
          </a:graphicData>
        </a:graphic>
      </p:graphicFrame>
    </p:spTree>
    <p:extLst>
      <p:ext uri="{BB962C8B-B14F-4D97-AF65-F5344CB8AC3E}">
        <p14:creationId xmlns:p14="http://schemas.microsoft.com/office/powerpoint/2010/main" val="1757493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985042A-794F-4489-B41C-6BAC3C34290F}"/>
              </a:ext>
            </a:extLst>
          </p:cNvPr>
          <p:cNvGraphicFramePr>
            <a:graphicFrameLocks noGrp="1"/>
          </p:cNvGraphicFramePr>
          <p:nvPr>
            <p:extLst>
              <p:ext uri="{D42A27DB-BD31-4B8C-83A1-F6EECF244321}">
                <p14:modId xmlns:p14="http://schemas.microsoft.com/office/powerpoint/2010/main" val="3154261839"/>
              </p:ext>
            </p:extLst>
          </p:nvPr>
        </p:nvGraphicFramePr>
        <p:xfrm>
          <a:off x="1676400" y="1325561"/>
          <a:ext cx="8127999" cy="4719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9693204"/>
                    </a:ext>
                  </a:extLst>
                </a:gridCol>
                <a:gridCol w="2709333">
                  <a:extLst>
                    <a:ext uri="{9D8B030D-6E8A-4147-A177-3AD203B41FA5}">
                      <a16:colId xmlns:a16="http://schemas.microsoft.com/office/drawing/2014/main" val="776485293"/>
                    </a:ext>
                  </a:extLst>
                </a:gridCol>
                <a:gridCol w="2709333">
                  <a:extLst>
                    <a:ext uri="{9D8B030D-6E8A-4147-A177-3AD203B41FA5}">
                      <a16:colId xmlns:a16="http://schemas.microsoft.com/office/drawing/2014/main" val="2292945667"/>
                    </a:ext>
                  </a:extLst>
                </a:gridCol>
              </a:tblGrid>
              <a:tr h="370840">
                <a:tc>
                  <a:txBody>
                    <a:bodyPr/>
                    <a:lstStyle/>
                    <a:p>
                      <a:r>
                        <a:rPr lang="en-US" dirty="0"/>
                        <a:t>Feature</a:t>
                      </a:r>
                    </a:p>
                  </a:txBody>
                  <a:tcPr/>
                </a:tc>
                <a:tc>
                  <a:txBody>
                    <a:bodyPr/>
                    <a:lstStyle/>
                    <a:p>
                      <a:r>
                        <a:rPr lang="en-US" dirty="0"/>
                        <a:t>Python String</a:t>
                      </a:r>
                    </a:p>
                  </a:txBody>
                  <a:tcPr/>
                </a:tc>
                <a:tc>
                  <a:txBody>
                    <a:bodyPr/>
                    <a:lstStyle/>
                    <a:p>
                      <a:r>
                        <a:rPr lang="en-US" dirty="0"/>
                        <a:t>Java String</a:t>
                      </a:r>
                    </a:p>
                  </a:txBody>
                  <a:tcPr/>
                </a:tc>
                <a:extLst>
                  <a:ext uri="{0D108BD9-81ED-4DB2-BD59-A6C34878D82A}">
                    <a16:rowId xmlns:a16="http://schemas.microsoft.com/office/drawing/2014/main" val="1524063570"/>
                  </a:ext>
                </a:extLst>
              </a:tr>
              <a:tr h="370840">
                <a:tc>
                  <a:txBody>
                    <a:bodyPr/>
                    <a:lstStyle/>
                    <a:p>
                      <a:r>
                        <a:rPr lang="en-US" dirty="0"/>
                        <a:t>mutable</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486035603"/>
                  </a:ext>
                </a:extLst>
              </a:tr>
              <a:tr h="370840">
                <a:tc>
                  <a:txBody>
                    <a:bodyPr/>
                    <a:lstStyle/>
                    <a:p>
                      <a:r>
                        <a:rPr lang="en-US" dirty="0"/>
                        <a:t>heterogeneous</a:t>
                      </a:r>
                    </a:p>
                  </a:txBody>
                  <a:tcPr/>
                </a:tc>
                <a:tc>
                  <a:txBody>
                    <a:bodyPr/>
                    <a:lstStyle/>
                    <a:p>
                      <a:r>
                        <a:rPr lang="en-US" dirty="0"/>
                        <a:t>N/A</a:t>
                      </a:r>
                    </a:p>
                  </a:txBody>
                  <a:tcPr/>
                </a:tc>
                <a:tc>
                  <a:txBody>
                    <a:bodyPr/>
                    <a:lstStyle/>
                    <a:p>
                      <a:r>
                        <a:rPr lang="en-US" dirty="0"/>
                        <a:t>N/A</a:t>
                      </a:r>
                    </a:p>
                  </a:txBody>
                  <a:tcPr/>
                </a:tc>
                <a:extLst>
                  <a:ext uri="{0D108BD9-81ED-4DB2-BD59-A6C34878D82A}">
                    <a16:rowId xmlns:a16="http://schemas.microsoft.com/office/drawing/2014/main" val="32032460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r>
                        <a:rPr lang="en-US" dirty="0"/>
                        <a:t>Single quotes or double quotes</a:t>
                      </a:r>
                    </a:p>
                  </a:txBody>
                  <a:tcPr/>
                </a:tc>
                <a:tc>
                  <a:txBody>
                    <a:bodyPr/>
                    <a:lstStyle/>
                    <a:p>
                      <a:r>
                        <a:rPr lang="en-US" dirty="0"/>
                        <a:t>Double quotes</a:t>
                      </a:r>
                    </a:p>
                  </a:txBody>
                  <a:tcPr/>
                </a:tc>
                <a:extLst>
                  <a:ext uri="{0D108BD9-81ED-4DB2-BD59-A6C34878D82A}">
                    <a16:rowId xmlns:a16="http://schemas.microsoft.com/office/drawing/2014/main" val="31696003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contain duplicates</a:t>
                      </a:r>
                    </a:p>
                  </a:txBody>
                  <a:tcPr/>
                </a:tc>
                <a:tc>
                  <a:txBody>
                    <a:bodyPr/>
                    <a:lstStyle/>
                    <a:p>
                      <a:r>
                        <a:rPr lang="en-US" dirty="0"/>
                        <a:t>N/A</a:t>
                      </a:r>
                    </a:p>
                  </a:txBody>
                  <a:tcPr/>
                </a:tc>
                <a:tc>
                  <a:txBody>
                    <a:bodyPr/>
                    <a:lstStyle/>
                    <a:p>
                      <a:r>
                        <a:rPr lang="en-US" dirty="0"/>
                        <a:t>N/A</a:t>
                      </a:r>
                    </a:p>
                  </a:txBody>
                  <a:tcPr/>
                </a:tc>
                <a:extLst>
                  <a:ext uri="{0D108BD9-81ED-4DB2-BD59-A6C34878D82A}">
                    <a16:rowId xmlns:a16="http://schemas.microsoft.com/office/drawing/2014/main" val="2098956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insert</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extLst>
                  <a:ext uri="{0D108BD9-81ED-4DB2-BD59-A6C34878D82A}">
                    <a16:rowId xmlns:a16="http://schemas.microsoft.com/office/drawing/2014/main" val="1645209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append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r>
                        <a:rPr lang="en-US" dirty="0"/>
                        <a:t>No</a:t>
                      </a:r>
                    </a:p>
                  </a:txBody>
                  <a:tcPr/>
                </a:tc>
                <a:extLst>
                  <a:ext uri="{0D108BD9-81ED-4DB2-BD59-A6C34878D82A}">
                    <a16:rowId xmlns:a16="http://schemas.microsoft.com/office/drawing/2014/main" val="3373478061"/>
                  </a:ext>
                </a:extLst>
              </a:tr>
              <a:tr h="370840">
                <a:tc>
                  <a:txBody>
                    <a:bodyPr/>
                    <a:lstStyle/>
                    <a:p>
                      <a:r>
                        <a:rPr lang="en-US" dirty="0"/>
                        <a:t>indexable</a:t>
                      </a:r>
                    </a:p>
                  </a:txBody>
                  <a:tcPr/>
                </a:tc>
                <a:tc>
                  <a:txBody>
                    <a:bodyPr/>
                    <a:lstStyle/>
                    <a:p>
                      <a:r>
                        <a:rPr lang="en-US" dirty="0"/>
                        <a:t>Yes, use [ ]</a:t>
                      </a:r>
                    </a:p>
                  </a:txBody>
                  <a:tcPr/>
                </a:tc>
                <a:tc>
                  <a:txBody>
                    <a:bodyPr/>
                    <a:lstStyle/>
                    <a:p>
                      <a:r>
                        <a:rPr lang="en-US" dirty="0"/>
                        <a:t>Yes, use charAt method</a:t>
                      </a:r>
                    </a:p>
                  </a:txBody>
                  <a:tcPr/>
                </a:tc>
                <a:extLst>
                  <a:ext uri="{0D108BD9-81ED-4DB2-BD59-A6C34878D82A}">
                    <a16:rowId xmlns:a16="http://schemas.microsoft.com/office/drawing/2014/main" val="237364214"/>
                  </a:ext>
                </a:extLst>
              </a:tr>
              <a:tr h="370840">
                <a:tc>
                  <a:txBody>
                    <a:bodyPr/>
                    <a:lstStyle/>
                    <a:p>
                      <a:r>
                        <a:rPr lang="en-US" dirty="0"/>
                        <a:t>ordered</a:t>
                      </a:r>
                    </a:p>
                  </a:txBody>
                  <a:tcPr/>
                </a:tc>
                <a:tc>
                  <a:txBody>
                    <a:bodyPr/>
                    <a:lstStyle/>
                    <a:p>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3348917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String of Strings</a:t>
                      </a:r>
                    </a:p>
                  </a:txBody>
                  <a:tcPr/>
                </a:tc>
                <a:tc>
                  <a:txBody>
                    <a:bodyPr/>
                    <a:lstStyle/>
                    <a:p>
                      <a:r>
                        <a:rPr lang="en-US" dirty="0"/>
                        <a:t>N/A</a:t>
                      </a:r>
                    </a:p>
                  </a:txBody>
                  <a:tcPr/>
                </a:tc>
                <a:tc>
                  <a:txBody>
                    <a:bodyPr/>
                    <a:lstStyle/>
                    <a:p>
                      <a:r>
                        <a:rPr lang="en-US" dirty="0"/>
                        <a:t>N/A</a:t>
                      </a:r>
                    </a:p>
                  </a:txBody>
                  <a:tcPr/>
                </a:tc>
                <a:extLst>
                  <a:ext uri="{0D108BD9-81ED-4DB2-BD59-A6C34878D82A}">
                    <a16:rowId xmlns:a16="http://schemas.microsoft.com/office/drawing/2014/main" val="331961605"/>
                  </a:ext>
                </a:extLst>
              </a:tr>
              <a:tr h="370840">
                <a:tc>
                  <a:txBody>
                    <a:bodyPr/>
                    <a:lstStyle/>
                    <a:p>
                      <a:r>
                        <a:rPr lang="en-US" dirty="0"/>
                        <a:t>‘Slice’ syntax</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199758754"/>
                  </a:ext>
                </a:extLst>
              </a:tr>
              <a:tr h="370840">
                <a:tc>
                  <a:txBody>
                    <a:bodyPr/>
                    <a:lstStyle/>
                    <a:p>
                      <a:r>
                        <a:rPr lang="en-US" dirty="0"/>
                        <a:t>‘Built-in’</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995076699"/>
                  </a:ext>
                </a:extLst>
              </a:tr>
            </a:tbl>
          </a:graphicData>
        </a:graphic>
      </p:graphicFrame>
      <p:sp>
        <p:nvSpPr>
          <p:cNvPr id="8" name="Title 1">
            <a:extLst>
              <a:ext uri="{FF2B5EF4-FFF2-40B4-BE49-F238E27FC236}">
                <a16:creationId xmlns:a16="http://schemas.microsoft.com/office/drawing/2014/main" id="{3E4E7BDB-FE82-4CA6-965A-3C363459C34A}"/>
              </a:ext>
            </a:extLst>
          </p:cNvPr>
          <p:cNvSpPr>
            <a:spLocks noGrp="1"/>
          </p:cNvSpPr>
          <p:nvPr>
            <p:ph type="title"/>
          </p:nvPr>
        </p:nvSpPr>
        <p:spPr>
          <a:xfrm>
            <a:off x="0" y="0"/>
            <a:ext cx="10515600" cy="1325563"/>
          </a:xfrm>
        </p:spPr>
        <p:txBody>
          <a:bodyPr/>
          <a:lstStyle/>
          <a:p>
            <a:r>
              <a:rPr lang="en-US" dirty="0"/>
              <a:t>Python </a:t>
            </a:r>
            <a:r>
              <a:rPr lang="en-US" i="1" dirty="0"/>
              <a:t>String</a:t>
            </a:r>
            <a:r>
              <a:rPr lang="en-US" dirty="0"/>
              <a:t>      Java</a:t>
            </a:r>
            <a:r>
              <a:rPr lang="en-US" i="1" dirty="0"/>
              <a:t> String</a:t>
            </a:r>
          </a:p>
        </p:txBody>
      </p:sp>
      <p:pic>
        <p:nvPicPr>
          <p:cNvPr id="9" name="Picture 8" descr="Symbol that means approximately equal to ">
            <a:extLst>
              <a:ext uri="{FF2B5EF4-FFF2-40B4-BE49-F238E27FC236}">
                <a16:creationId xmlns:a16="http://schemas.microsoft.com/office/drawing/2014/main" id="{CA182ADC-1127-4D68-964B-8350F5F6B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539" y="234259"/>
            <a:ext cx="723693" cy="723693"/>
          </a:xfrm>
          <a:prstGeom prst="rect">
            <a:avLst/>
          </a:prstGeom>
        </p:spPr>
      </p:pic>
    </p:spTree>
    <p:extLst>
      <p:ext uri="{BB962C8B-B14F-4D97-AF65-F5344CB8AC3E}">
        <p14:creationId xmlns:p14="http://schemas.microsoft.com/office/powerpoint/2010/main" val="3439546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0653379-29C2-4193-9B32-AAC5DB6881B5}"/>
              </a:ext>
            </a:extLst>
          </p:cNvPr>
          <p:cNvGraphicFramePr>
            <a:graphicFrameLocks noGrp="1"/>
          </p:cNvGraphicFramePr>
          <p:nvPr>
            <p:extLst>
              <p:ext uri="{D42A27DB-BD31-4B8C-83A1-F6EECF244321}">
                <p14:modId xmlns:p14="http://schemas.microsoft.com/office/powerpoint/2010/main" val="4261394234"/>
              </p:ext>
            </p:extLst>
          </p:nvPr>
        </p:nvGraphicFramePr>
        <p:xfrm>
          <a:off x="1821206" y="1878895"/>
          <a:ext cx="8128000" cy="2433320"/>
        </p:xfrm>
        <a:graphic>
          <a:graphicData uri="http://schemas.openxmlformats.org/drawingml/2006/table">
            <a:tbl>
              <a:tblPr firstRow="1" bandRow="1">
                <a:tableStyleId>{5C22544A-7EE6-4342-B048-85BDC9FD1C3A}</a:tableStyleId>
              </a:tblPr>
              <a:tblGrid>
                <a:gridCol w="2609392">
                  <a:extLst>
                    <a:ext uri="{9D8B030D-6E8A-4147-A177-3AD203B41FA5}">
                      <a16:colId xmlns:a16="http://schemas.microsoft.com/office/drawing/2014/main" val="1859831456"/>
                    </a:ext>
                  </a:extLst>
                </a:gridCol>
                <a:gridCol w="5518608">
                  <a:extLst>
                    <a:ext uri="{9D8B030D-6E8A-4147-A177-3AD203B41FA5}">
                      <a16:colId xmlns:a16="http://schemas.microsoft.com/office/drawing/2014/main" val="3907049520"/>
                    </a:ext>
                  </a:extLst>
                </a:gridCol>
              </a:tblGrid>
              <a:tr h="370840">
                <a:tc gridSpan="2">
                  <a:txBody>
                    <a:bodyPr/>
                    <a:lstStyle/>
                    <a:p>
                      <a:pPr algn="ctr"/>
                      <a:r>
                        <a:rPr lang="en-US" sz="3200" dirty="0"/>
                        <a:t>String Highlights</a:t>
                      </a:r>
                    </a:p>
                  </a:txBody>
                  <a:tcPr/>
                </a:tc>
                <a:tc hMerge="1">
                  <a:txBody>
                    <a:bodyPr/>
                    <a:lstStyle/>
                    <a:p>
                      <a:endParaRPr lang="en-US"/>
                    </a:p>
                  </a:txBody>
                  <a:tcPr/>
                </a:tc>
                <a:extLst>
                  <a:ext uri="{0D108BD9-81ED-4DB2-BD59-A6C34878D82A}">
                    <a16:rowId xmlns:a16="http://schemas.microsoft.com/office/drawing/2014/main" val="681009569"/>
                  </a:ext>
                </a:extLst>
              </a:tr>
              <a:tr h="370840">
                <a:tc>
                  <a:txBody>
                    <a:bodyPr/>
                    <a:lstStyle/>
                    <a:p>
                      <a:r>
                        <a:rPr lang="en-US" dirty="0"/>
                        <a:t>Create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myString = "Hello World"</a:t>
                      </a:r>
                    </a:p>
                  </a:txBody>
                  <a:tcPr/>
                </a:tc>
                <a:extLst>
                  <a:ext uri="{0D108BD9-81ED-4DB2-BD59-A6C34878D82A}">
                    <a16:rowId xmlns:a16="http://schemas.microsoft.com/office/drawing/2014/main" val="2449518186"/>
                  </a:ext>
                </a:extLst>
              </a:tr>
              <a:tr h="370840">
                <a:tc>
                  <a:txBody>
                    <a:bodyPr/>
                    <a:lstStyle/>
                    <a:p>
                      <a:r>
                        <a:rPr lang="en-US" dirty="0"/>
                        <a:t>Add/Replace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2486480872"/>
                  </a:ext>
                </a:extLst>
              </a:tr>
              <a:tr h="370840">
                <a:tc>
                  <a:txBody>
                    <a:bodyPr/>
                    <a:lstStyle/>
                    <a:p>
                      <a:r>
                        <a:rPr lang="en-US" dirty="0"/>
                        <a:t>Search for a substring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"Hello" in myString:  print ("Substring found")</a:t>
                      </a:r>
                    </a:p>
                  </a:txBody>
                  <a:tcPr/>
                </a:tc>
                <a:extLst>
                  <a:ext uri="{0D108BD9-81ED-4DB2-BD59-A6C34878D82A}">
                    <a16:rowId xmlns:a16="http://schemas.microsoft.com/office/drawing/2014/main" val="1756745471"/>
                  </a:ext>
                </a:extLst>
              </a:tr>
              <a:tr h="370840">
                <a:tc>
                  <a:txBody>
                    <a:bodyPr/>
                    <a:lstStyle/>
                    <a:p>
                      <a:r>
                        <a:rPr lang="en-US" dirty="0"/>
                        <a:t>Check 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len(myString)</a:t>
                      </a:r>
                    </a:p>
                  </a:txBody>
                  <a:tcPr/>
                </a:tc>
                <a:extLst>
                  <a:ext uri="{0D108BD9-81ED-4DB2-BD59-A6C34878D82A}">
                    <a16:rowId xmlns:a16="http://schemas.microsoft.com/office/drawing/2014/main" val="3872060951"/>
                  </a:ext>
                </a:extLst>
              </a:tr>
              <a:tr h="370840">
                <a:tc>
                  <a:txBody>
                    <a:bodyPr/>
                    <a:lstStyle/>
                    <a:p>
                      <a:r>
                        <a:rPr lang="en-US" dirty="0"/>
                        <a:t>Iterate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 in myString: print(c)</a:t>
                      </a:r>
                    </a:p>
                  </a:txBody>
                  <a:tcPr/>
                </a:tc>
                <a:extLst>
                  <a:ext uri="{0D108BD9-81ED-4DB2-BD59-A6C34878D82A}">
                    <a16:rowId xmlns:a16="http://schemas.microsoft.com/office/drawing/2014/main" val="1776611228"/>
                  </a:ext>
                </a:extLst>
              </a:tr>
            </a:tbl>
          </a:graphicData>
        </a:graphic>
      </p:graphicFrame>
    </p:spTree>
    <p:extLst>
      <p:ext uri="{BB962C8B-B14F-4D97-AF65-F5344CB8AC3E}">
        <p14:creationId xmlns:p14="http://schemas.microsoft.com/office/powerpoint/2010/main" val="343390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37FA4-52C6-4CCF-9A05-173F48DF30CD}"/>
              </a:ext>
            </a:extLst>
          </p:cNvPr>
          <p:cNvSpPr>
            <a:spLocks noGrp="1"/>
          </p:cNvSpPr>
          <p:nvPr>
            <p:ph type="title"/>
          </p:nvPr>
        </p:nvSpPr>
        <p:spPr>
          <a:xfrm>
            <a:off x="838201" y="345810"/>
            <a:ext cx="5120561" cy="1325563"/>
          </a:xfrm>
        </p:spPr>
        <p:txBody>
          <a:bodyPr>
            <a:normAutofit/>
          </a:bodyPr>
          <a:lstStyle/>
          <a:p>
            <a:r>
              <a:rPr lang="en-US" dirty="0"/>
              <a:t>Bill Nicholson</a:t>
            </a:r>
          </a:p>
        </p:txBody>
      </p:sp>
      <p:sp>
        <p:nvSpPr>
          <p:cNvPr id="3" name="Content Placeholder 2">
            <a:extLst>
              <a:ext uri="{FF2B5EF4-FFF2-40B4-BE49-F238E27FC236}">
                <a16:creationId xmlns:a16="http://schemas.microsoft.com/office/drawing/2014/main" id="{00E5ABE3-69AA-4DEE-B773-04531508A0FB}"/>
              </a:ext>
            </a:extLst>
          </p:cNvPr>
          <p:cNvSpPr>
            <a:spLocks noGrp="1"/>
          </p:cNvSpPr>
          <p:nvPr>
            <p:ph idx="1"/>
          </p:nvPr>
        </p:nvSpPr>
        <p:spPr>
          <a:xfrm>
            <a:off x="580737" y="1825624"/>
            <a:ext cx="5648324" cy="4351338"/>
          </a:xfrm>
        </p:spPr>
        <p:txBody>
          <a:bodyPr>
            <a:normAutofit/>
          </a:bodyPr>
          <a:lstStyle/>
          <a:p>
            <a:r>
              <a:rPr lang="en-US" sz="2400" dirty="0"/>
              <a:t>Associate </a:t>
            </a:r>
            <a:r>
              <a:rPr lang="en-US" sz="2400"/>
              <a:t>Professor Educator</a:t>
            </a:r>
          </a:p>
          <a:p>
            <a:r>
              <a:rPr lang="en-US" sz="2400"/>
              <a:t>University of Cincinnati Clermont College </a:t>
            </a:r>
          </a:p>
          <a:p>
            <a:r>
              <a:rPr lang="en-US" sz="2400"/>
              <a:t>Java programmer, Python learner</a:t>
            </a:r>
            <a:endParaRPr lang="en-US" sz="2400" dirty="0"/>
          </a:p>
          <a:p>
            <a:r>
              <a:rPr lang="en-US" sz="2400"/>
              <a:t>Information </a:t>
            </a:r>
            <a:r>
              <a:rPr lang="en-US" sz="2400" dirty="0"/>
              <a:t>Technology Program</a:t>
            </a:r>
            <a:endParaRPr lang="en-US" sz="2400" dirty="0">
              <a:hlinkClick r:id="rId2"/>
            </a:endParaRPr>
          </a:p>
          <a:p>
            <a:r>
              <a:rPr lang="en-US" sz="2400" dirty="0"/>
              <a:t>nicholdw@ucmail.uc.edu</a:t>
            </a:r>
          </a:p>
          <a:p>
            <a:r>
              <a:rPr lang="en-US" sz="2400" dirty="0"/>
              <a:t>IU Fan. </a:t>
            </a:r>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A basketball player in a jersey&#10;&#10;Calbert Cheaney. All-time leading scorer in Big 10 Conference history">
            <a:extLst>
              <a:ext uri="{FF2B5EF4-FFF2-40B4-BE49-F238E27FC236}">
                <a16:creationId xmlns:a16="http://schemas.microsoft.com/office/drawing/2014/main" id="{1A17DE68-CDDF-4B60-A722-7D9F27DB6978}"/>
              </a:ext>
            </a:extLst>
          </p:cNvPr>
          <p:cNvPicPr>
            <a:picLocks noChangeAspect="1"/>
          </p:cNvPicPr>
          <p:nvPr/>
        </p:nvPicPr>
        <p:blipFill rotWithShape="1">
          <a:blip r:embed="rId3">
            <a:extLst>
              <a:ext uri="{28A0092B-C50C-407E-A947-70E740481C1C}">
                <a14:useLocalDpi xmlns:a14="http://schemas.microsoft.com/office/drawing/2010/main" val="0"/>
              </a:ext>
            </a:extLst>
          </a:blip>
          <a:srcRect t="1844" r="2" b="32219"/>
          <a:stretch/>
        </p:blipFill>
        <p:spPr>
          <a:xfrm>
            <a:off x="8933788" y="3685897"/>
            <a:ext cx="3295346" cy="3172103"/>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6" name="Arc 1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B6A8C065-A0BB-45CC-A9DD-12AB3B440C63}"/>
              </a:ext>
            </a:extLst>
          </p:cNvPr>
          <p:cNvPicPr>
            <a:picLocks noChangeAspect="1"/>
          </p:cNvPicPr>
          <p:nvPr/>
        </p:nvPicPr>
        <p:blipFill rotWithShape="1">
          <a:blip r:embed="rId4"/>
          <a:srcRect t="3034" r="-3" b="388"/>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180718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AFA4-D22D-414E-A5E2-CC4379483AC6}"/>
              </a:ext>
            </a:extLst>
          </p:cNvPr>
          <p:cNvSpPr>
            <a:spLocks noGrp="1"/>
          </p:cNvSpPr>
          <p:nvPr>
            <p:ph type="title"/>
          </p:nvPr>
        </p:nvSpPr>
        <p:spPr>
          <a:xfrm>
            <a:off x="609600" y="274638"/>
            <a:ext cx="10972800" cy="1950088"/>
          </a:xfrm>
        </p:spPr>
        <p:txBody>
          <a:bodyPr/>
          <a:lstStyle/>
          <a:p>
            <a:r>
              <a:rPr lang="en-US" dirty="0"/>
              <a:t>Let’s be Pythonic</a:t>
            </a:r>
            <a:br>
              <a:rPr lang="en-US" dirty="0"/>
            </a:br>
            <a:br>
              <a:rPr lang="en-US" dirty="0"/>
            </a:br>
            <a:r>
              <a:rPr lang="en-US" dirty="0"/>
              <a:t>List Comprehension - the big picture</a:t>
            </a:r>
          </a:p>
        </p:txBody>
      </p:sp>
      <p:sp>
        <p:nvSpPr>
          <p:cNvPr id="4" name="Rectangle 1">
            <a:extLst>
              <a:ext uri="{FF2B5EF4-FFF2-40B4-BE49-F238E27FC236}">
                <a16:creationId xmlns:a16="http://schemas.microsoft.com/office/drawing/2014/main" id="{2D9F42D7-2749-4587-96D7-8B52B4FA647D}"/>
              </a:ext>
            </a:extLst>
          </p:cNvPr>
          <p:cNvSpPr>
            <a:spLocks noGrp="1" noChangeArrowheads="1"/>
          </p:cNvSpPr>
          <p:nvPr>
            <p:ph idx="1"/>
          </p:nvPr>
        </p:nvSpPr>
        <p:spPr bwMode="auto">
          <a:xfrm>
            <a:off x="1620710" y="3252782"/>
            <a:ext cx="85587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new_list = [expression </a:t>
            </a:r>
            <a:r>
              <a:rPr kumimoji="0" lang="en-US" altLang="en-US" b="0" i="0" u="none" strike="noStrike" cap="none" normalizeH="0" baseline="0" dirty="0">
                <a:ln>
                  <a:noFill/>
                </a:ln>
                <a:solidFill>
                  <a:schemeClr val="accent1">
                    <a:lumMod val="60000"/>
                    <a:lumOff val="40000"/>
                  </a:schemeClr>
                </a:solidFill>
                <a:effectLst/>
                <a:latin typeface="Arial Unicode MS" panose="020B0604020202020204" pitchFamily="34" charset="-128"/>
              </a:rPr>
              <a:t>for</a:t>
            </a:r>
            <a:r>
              <a:rPr kumimoji="0" lang="en-US" altLang="en-US" b="0" i="0" u="none" strike="noStrike" cap="none" normalizeH="0" baseline="0" dirty="0">
                <a:ln>
                  <a:noFill/>
                </a:ln>
                <a:solidFill>
                  <a:schemeClr val="tx1"/>
                </a:solidFill>
                <a:effectLst/>
                <a:latin typeface="Arial Unicode MS" panose="020B0604020202020204" pitchFamily="34" charset="-128"/>
              </a:rPr>
              <a:t> member </a:t>
            </a:r>
            <a:r>
              <a:rPr kumimoji="0" lang="en-US" altLang="en-US" b="0" i="0" u="none" strike="noStrike" cap="none" normalizeH="0" baseline="0" dirty="0">
                <a:ln>
                  <a:noFill/>
                </a:ln>
                <a:solidFill>
                  <a:schemeClr val="accent1">
                    <a:lumMod val="60000"/>
                    <a:lumOff val="40000"/>
                  </a:schemeClr>
                </a:solidFill>
                <a:effectLst/>
                <a:latin typeface="Arial Unicode MS" panose="020B0604020202020204" pitchFamily="34" charset="-128"/>
              </a:rPr>
              <a:t>in</a:t>
            </a:r>
            <a:r>
              <a:rPr kumimoji="0" lang="en-US" altLang="en-US" b="0" i="0" u="none" strike="noStrike" cap="none" normalizeH="0" baseline="0" dirty="0">
                <a:ln>
                  <a:noFill/>
                </a:ln>
                <a:solidFill>
                  <a:schemeClr val="tx1"/>
                </a:solidFill>
                <a:effectLst/>
                <a:latin typeface="Arial Unicode MS" panose="020B0604020202020204" pitchFamily="34" charset="-128"/>
              </a:rPr>
              <a:t> list </a:t>
            </a:r>
            <a:r>
              <a:rPr kumimoji="0" lang="en-US" altLang="en-US" b="0" i="0" u="none" strike="noStrike" cap="none" normalizeH="0" baseline="0" dirty="0">
                <a:ln>
                  <a:noFill/>
                </a:ln>
                <a:solidFill>
                  <a:schemeClr val="accent1">
                    <a:lumMod val="60000"/>
                    <a:lumOff val="40000"/>
                  </a:schemeClr>
                </a:solidFill>
                <a:effectLst/>
                <a:latin typeface="Arial Unicode MS" panose="020B0604020202020204" pitchFamily="34" charset="-128"/>
              </a:rPr>
              <a:t>if</a:t>
            </a:r>
            <a:r>
              <a:rPr kumimoji="0" lang="en-US" altLang="en-US" b="0" i="0" u="none" strike="noStrike" cap="none" normalizeH="0" baseline="0" dirty="0">
                <a:ln>
                  <a:noFill/>
                </a:ln>
                <a:solidFill>
                  <a:schemeClr val="tx1"/>
                </a:solidFill>
                <a:effectLst/>
                <a:latin typeface="Arial Unicode MS" panose="020B0604020202020204" pitchFamily="34" charset="-128"/>
              </a:rPr>
              <a:t> condition]</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9405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1645-C090-4969-9C70-4E4B915136FE}"/>
              </a:ext>
            </a:extLst>
          </p:cNvPr>
          <p:cNvSpPr>
            <a:spLocks noGrp="1"/>
          </p:cNvSpPr>
          <p:nvPr>
            <p:ph type="title"/>
          </p:nvPr>
        </p:nvSpPr>
        <p:spPr/>
        <p:txBody>
          <a:bodyPr/>
          <a:lstStyle/>
          <a:p>
            <a:r>
              <a:rPr lang="en-US" dirty="0"/>
              <a:t>List can be processed with loops</a:t>
            </a:r>
          </a:p>
        </p:txBody>
      </p:sp>
      <p:sp>
        <p:nvSpPr>
          <p:cNvPr id="3" name="Content Placeholder 2">
            <a:extLst>
              <a:ext uri="{FF2B5EF4-FFF2-40B4-BE49-F238E27FC236}">
                <a16:creationId xmlns:a16="http://schemas.microsoft.com/office/drawing/2014/main" id="{B67DB88A-107D-42A3-AF1B-85C228D722A5}"/>
              </a:ext>
            </a:extLst>
          </p:cNvPr>
          <p:cNvSpPr>
            <a:spLocks noGrp="1"/>
          </p:cNvSpPr>
          <p:nvPr>
            <p:ph idx="1"/>
          </p:nvPr>
        </p:nvSpPr>
        <p:spPr>
          <a:xfrm>
            <a:off x="1109709" y="1600201"/>
            <a:ext cx="10866267" cy="4525963"/>
          </a:xfrm>
        </p:spPr>
        <p:txBody>
          <a:bodyPr/>
          <a:lstStyle/>
          <a:p>
            <a:pPr marL="0" indent="0">
              <a:buNone/>
            </a:pPr>
            <a:r>
              <a:rPr lang="en-US" sz="2000" dirty="0">
                <a:solidFill>
                  <a:srgbClr val="000000"/>
                </a:solidFill>
                <a:effectLst/>
              </a:rPr>
              <a:t>fishes = ["bass", "perch", "goldfish", "pike", "walleye", "puffer fish", "electric eel", "moray eel"]</a:t>
            </a:r>
          </a:p>
          <a:p>
            <a:pPr marL="0" indent="0">
              <a:buNone/>
            </a:pPr>
            <a:r>
              <a:rPr lang="en-US" sz="2000" dirty="0">
                <a:solidFill>
                  <a:srgbClr val="000000"/>
                </a:solidFill>
                <a:effectLst/>
              </a:rPr>
              <a:t>newFishes = [ ]</a:t>
            </a:r>
          </a:p>
          <a:p>
            <a:pPr marL="0" indent="0">
              <a:buNone/>
            </a:pPr>
            <a:r>
              <a:rPr lang="en-US" sz="2000" dirty="0">
                <a:solidFill>
                  <a:srgbClr val="000000"/>
                </a:solidFill>
                <a:effectLst/>
              </a:rPr>
              <a:t>for fish in fishes:</a:t>
            </a:r>
          </a:p>
          <a:p>
            <a:pPr marL="0" indent="0">
              <a:buNone/>
            </a:pPr>
            <a:r>
              <a:rPr lang="en-US" sz="2000" dirty="0">
                <a:solidFill>
                  <a:srgbClr val="000000"/>
                </a:solidFill>
                <a:effectLst/>
              </a:rPr>
              <a:t>    if "eel" in fish:</a:t>
            </a:r>
          </a:p>
          <a:p>
            <a:pPr marL="0" indent="0">
              <a:buNone/>
            </a:pPr>
            <a:r>
              <a:rPr lang="en-US" sz="2000" dirty="0">
                <a:solidFill>
                  <a:srgbClr val="000000"/>
                </a:solidFill>
                <a:effectLst/>
              </a:rPr>
              <a:t>        newFishes.append(fish)</a:t>
            </a:r>
          </a:p>
          <a:p>
            <a:pPr marL="0" indent="0">
              <a:buNone/>
            </a:pPr>
            <a:r>
              <a:rPr lang="en-US" sz="2000" dirty="0">
                <a:solidFill>
                  <a:srgbClr val="000000"/>
                </a:solidFill>
                <a:effectLst/>
              </a:rPr>
              <a:t>print(newFishes)</a:t>
            </a:r>
          </a:p>
        </p:txBody>
      </p:sp>
      <p:pic>
        <p:nvPicPr>
          <p:cNvPr id="7" name="Picture 6" descr="Snip of code and output">
            <a:extLst>
              <a:ext uri="{FF2B5EF4-FFF2-40B4-BE49-F238E27FC236}">
                <a16:creationId xmlns:a16="http://schemas.microsoft.com/office/drawing/2014/main" id="{A7D07ED5-4935-4E63-B6D6-793940749E5D}"/>
              </a:ext>
            </a:extLst>
          </p:cNvPr>
          <p:cNvPicPr>
            <a:picLocks noChangeAspect="1"/>
          </p:cNvPicPr>
          <p:nvPr/>
        </p:nvPicPr>
        <p:blipFill>
          <a:blip r:embed="rId2"/>
          <a:stretch>
            <a:fillRect/>
          </a:stretch>
        </p:blipFill>
        <p:spPr>
          <a:xfrm>
            <a:off x="1109709" y="4046062"/>
            <a:ext cx="10201275" cy="2152650"/>
          </a:xfrm>
          <a:prstGeom prst="rect">
            <a:avLst/>
          </a:prstGeom>
        </p:spPr>
      </p:pic>
    </p:spTree>
    <p:extLst>
      <p:ext uri="{BB962C8B-B14F-4D97-AF65-F5344CB8AC3E}">
        <p14:creationId xmlns:p14="http://schemas.microsoft.com/office/powerpoint/2010/main" val="11003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CBF9-7BCF-44BC-8FCE-706401B58E1F}"/>
              </a:ext>
            </a:extLst>
          </p:cNvPr>
          <p:cNvSpPr>
            <a:spLocks noGrp="1"/>
          </p:cNvSpPr>
          <p:nvPr>
            <p:ph type="title"/>
          </p:nvPr>
        </p:nvSpPr>
        <p:spPr/>
        <p:txBody>
          <a:bodyPr/>
          <a:lstStyle/>
          <a:p>
            <a:r>
              <a:rPr lang="en-US" i="1" dirty="0"/>
              <a:t>List Comprehension </a:t>
            </a:r>
            <a:r>
              <a:rPr lang="en-US" dirty="0"/>
              <a:t>is pythonic</a:t>
            </a:r>
          </a:p>
        </p:txBody>
      </p:sp>
      <p:sp>
        <p:nvSpPr>
          <p:cNvPr id="3" name="Content Placeholder 2">
            <a:extLst>
              <a:ext uri="{FF2B5EF4-FFF2-40B4-BE49-F238E27FC236}">
                <a16:creationId xmlns:a16="http://schemas.microsoft.com/office/drawing/2014/main" id="{977A5DBB-0360-4279-A126-77296C5AA374}"/>
              </a:ext>
            </a:extLst>
          </p:cNvPr>
          <p:cNvSpPr>
            <a:spLocks noGrp="1"/>
          </p:cNvSpPr>
          <p:nvPr>
            <p:ph idx="1"/>
          </p:nvPr>
        </p:nvSpPr>
        <p:spPr>
          <a:xfrm>
            <a:off x="609600" y="1600202"/>
            <a:ext cx="10972800" cy="1391574"/>
          </a:xfrm>
        </p:spPr>
        <p:txBody>
          <a:bodyPr/>
          <a:lstStyle/>
          <a:p>
            <a:pPr marL="0" indent="0">
              <a:buNone/>
            </a:pPr>
            <a:r>
              <a:rPr lang="en-US" sz="2000" dirty="0">
                <a:solidFill>
                  <a:srgbClr val="000000"/>
                </a:solidFill>
                <a:effectLst/>
              </a:rPr>
              <a:t>fishes = ["bass", "perch", "goldfish", "pike", "walleye", "puffer fish", "electric eel", "moray eel"]</a:t>
            </a:r>
          </a:p>
          <a:p>
            <a:pPr marL="0" indent="0">
              <a:buNone/>
            </a:pPr>
            <a:r>
              <a:rPr lang="en-US" sz="2000" dirty="0">
                <a:solidFill>
                  <a:srgbClr val="000000"/>
                </a:solidFill>
                <a:effectLst/>
              </a:rPr>
              <a:t>newFishes = [fish for fish in fishes if "eel" in fish ]</a:t>
            </a:r>
          </a:p>
          <a:p>
            <a:pPr marL="0" indent="0">
              <a:buNone/>
            </a:pPr>
            <a:r>
              <a:rPr lang="en-US" sz="2000" dirty="0">
                <a:solidFill>
                  <a:srgbClr val="000000"/>
                </a:solidFill>
                <a:effectLst/>
              </a:rPr>
              <a:t>print(newFishes)</a:t>
            </a:r>
          </a:p>
          <a:p>
            <a:pPr marL="0" indent="0">
              <a:buNone/>
            </a:pPr>
            <a:endParaRPr lang="en-US" sz="2000" dirty="0"/>
          </a:p>
        </p:txBody>
      </p:sp>
      <p:pic>
        <p:nvPicPr>
          <p:cNvPr id="5" name="Picture 4" descr="Snip of code and output">
            <a:extLst>
              <a:ext uri="{FF2B5EF4-FFF2-40B4-BE49-F238E27FC236}">
                <a16:creationId xmlns:a16="http://schemas.microsoft.com/office/drawing/2014/main" id="{D2401C08-2901-4313-9571-E61AC7FB3D12}"/>
              </a:ext>
            </a:extLst>
          </p:cNvPr>
          <p:cNvPicPr>
            <a:picLocks noChangeAspect="1"/>
          </p:cNvPicPr>
          <p:nvPr/>
        </p:nvPicPr>
        <p:blipFill>
          <a:blip r:embed="rId2"/>
          <a:stretch>
            <a:fillRect/>
          </a:stretch>
        </p:blipFill>
        <p:spPr>
          <a:xfrm>
            <a:off x="642937" y="2690812"/>
            <a:ext cx="10906125" cy="1476375"/>
          </a:xfrm>
          <a:prstGeom prst="rect">
            <a:avLst/>
          </a:prstGeom>
        </p:spPr>
      </p:pic>
    </p:spTree>
    <p:extLst>
      <p:ext uri="{BB962C8B-B14F-4D97-AF65-F5344CB8AC3E}">
        <p14:creationId xmlns:p14="http://schemas.microsoft.com/office/powerpoint/2010/main" val="824644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B263-943F-42B7-9347-FB4700FE1624}"/>
              </a:ext>
            </a:extLst>
          </p:cNvPr>
          <p:cNvSpPr>
            <a:spLocks noGrp="1"/>
          </p:cNvSpPr>
          <p:nvPr>
            <p:ph type="title"/>
          </p:nvPr>
        </p:nvSpPr>
        <p:spPr/>
        <p:txBody>
          <a:bodyPr/>
          <a:lstStyle/>
          <a:p>
            <a:r>
              <a:rPr lang="en-US"/>
              <a:t>List Comprehension – Filter out vowels</a:t>
            </a:r>
          </a:p>
        </p:txBody>
      </p:sp>
      <p:sp>
        <p:nvSpPr>
          <p:cNvPr id="3" name="Content Placeholder 2">
            <a:extLst>
              <a:ext uri="{FF2B5EF4-FFF2-40B4-BE49-F238E27FC236}">
                <a16:creationId xmlns:a16="http://schemas.microsoft.com/office/drawing/2014/main" id="{E52E8A91-A97A-4728-A507-7CA113C98BC8}"/>
              </a:ext>
            </a:extLst>
          </p:cNvPr>
          <p:cNvSpPr>
            <a:spLocks noGrp="1"/>
          </p:cNvSpPr>
          <p:nvPr>
            <p:ph idx="1"/>
          </p:nvPr>
        </p:nvSpPr>
        <p:spPr/>
        <p:txBody>
          <a:bodyPr>
            <a:normAutofit/>
          </a:bodyPr>
          <a:lstStyle/>
          <a:p>
            <a:pPr marL="0" indent="0">
              <a:buNone/>
            </a:pPr>
            <a:r>
              <a:rPr lang="en-US" sz="2000"/>
              <a:t># List Comprehension - filter out vowels</a:t>
            </a:r>
          </a:p>
          <a:p>
            <a:pPr marL="0" indent="0">
              <a:buNone/>
            </a:pPr>
            <a:r>
              <a:rPr lang="en-US" sz="2000"/>
              <a:t>def is_consonant(letter):</a:t>
            </a:r>
          </a:p>
          <a:p>
            <a:pPr marL="0" indent="0">
              <a:buNone/>
            </a:pPr>
            <a:r>
              <a:rPr lang="en-US" sz="2000"/>
              <a:t>    vowels = 'aeiou'</a:t>
            </a:r>
          </a:p>
          <a:p>
            <a:pPr marL="0" indent="0">
              <a:buNone/>
            </a:pPr>
            <a:r>
              <a:rPr lang="en-US" sz="2000"/>
              <a:t>    return letter.isalpha() and letter.lower() not in vowels</a:t>
            </a:r>
          </a:p>
          <a:p>
            <a:pPr marL="0" indent="0">
              <a:buNone/>
            </a:pPr>
            <a:endParaRPr lang="en-US" sz="2000"/>
          </a:p>
          <a:p>
            <a:pPr marL="0" indent="0">
              <a:buNone/>
            </a:pPr>
            <a:r>
              <a:rPr lang="en-US" sz="2000"/>
              <a:t>sentence = "Cincinnati Bearcats will beat Notre Dame."</a:t>
            </a:r>
          </a:p>
          <a:p>
            <a:pPr marL="0" indent="0">
              <a:buNone/>
            </a:pPr>
            <a:r>
              <a:rPr lang="en-US" sz="2000"/>
              <a:t>consonants = [i for i in sentence if is_consonant(i)]</a:t>
            </a:r>
          </a:p>
          <a:p>
            <a:pPr marL="0" indent="0">
              <a:buNone/>
            </a:pPr>
            <a:r>
              <a:rPr lang="en-US" sz="2000"/>
              <a:t>print(consonants)</a:t>
            </a:r>
          </a:p>
        </p:txBody>
      </p:sp>
      <p:pic>
        <p:nvPicPr>
          <p:cNvPr id="5" name="Picture 4" descr="Screen snip of code and output">
            <a:extLst>
              <a:ext uri="{FF2B5EF4-FFF2-40B4-BE49-F238E27FC236}">
                <a16:creationId xmlns:a16="http://schemas.microsoft.com/office/drawing/2014/main" id="{B91E9719-BA03-4F54-929E-BDC136E7FBE8}"/>
              </a:ext>
            </a:extLst>
          </p:cNvPr>
          <p:cNvPicPr>
            <a:picLocks noChangeAspect="1"/>
          </p:cNvPicPr>
          <p:nvPr/>
        </p:nvPicPr>
        <p:blipFill>
          <a:blip r:embed="rId2"/>
          <a:stretch>
            <a:fillRect/>
          </a:stretch>
        </p:blipFill>
        <p:spPr>
          <a:xfrm>
            <a:off x="3430466" y="4739420"/>
            <a:ext cx="8267700" cy="19335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514419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D9C5-5162-4921-A273-E6A577B336BF}"/>
              </a:ext>
            </a:extLst>
          </p:cNvPr>
          <p:cNvSpPr>
            <a:spLocks noGrp="1"/>
          </p:cNvSpPr>
          <p:nvPr>
            <p:ph type="title"/>
          </p:nvPr>
        </p:nvSpPr>
        <p:spPr/>
        <p:txBody>
          <a:bodyPr>
            <a:normAutofit/>
          </a:bodyPr>
          <a:lstStyle/>
          <a:p>
            <a:r>
              <a:rPr lang="en-US" sz="4000"/>
              <a:t>List Comprehension – Compute a list of squares</a:t>
            </a:r>
          </a:p>
        </p:txBody>
      </p:sp>
      <p:sp>
        <p:nvSpPr>
          <p:cNvPr id="3" name="Content Placeholder 2">
            <a:extLst>
              <a:ext uri="{FF2B5EF4-FFF2-40B4-BE49-F238E27FC236}">
                <a16:creationId xmlns:a16="http://schemas.microsoft.com/office/drawing/2014/main" id="{80DAE8BD-DA5E-4F85-933D-B2225B53D824}"/>
              </a:ext>
            </a:extLst>
          </p:cNvPr>
          <p:cNvSpPr>
            <a:spLocks noGrp="1"/>
          </p:cNvSpPr>
          <p:nvPr>
            <p:ph idx="1"/>
          </p:nvPr>
        </p:nvSpPr>
        <p:spPr/>
        <p:txBody>
          <a:bodyPr/>
          <a:lstStyle/>
          <a:p>
            <a:pPr marL="0" indent="0">
              <a:buNone/>
            </a:pPr>
            <a:r>
              <a:rPr lang="en-US"/>
              <a:t># Compute a list of squares</a:t>
            </a:r>
          </a:p>
          <a:p>
            <a:pPr marL="0" indent="0">
              <a:buNone/>
            </a:pPr>
            <a:r>
              <a:rPr lang="en-US"/>
              <a:t>myList = [x*x for x in range(1,11)]</a:t>
            </a:r>
          </a:p>
          <a:p>
            <a:pPr marL="0" indent="0">
              <a:buNone/>
            </a:pPr>
            <a:r>
              <a:rPr lang="en-US"/>
              <a:t>print(myList)</a:t>
            </a:r>
          </a:p>
        </p:txBody>
      </p:sp>
      <p:pic>
        <p:nvPicPr>
          <p:cNvPr id="5" name="Picture 4" descr="Screen snip of code and output">
            <a:extLst>
              <a:ext uri="{FF2B5EF4-FFF2-40B4-BE49-F238E27FC236}">
                <a16:creationId xmlns:a16="http://schemas.microsoft.com/office/drawing/2014/main" id="{69416A91-B54A-4E09-B593-E4443C63C0F5}"/>
              </a:ext>
            </a:extLst>
          </p:cNvPr>
          <p:cNvPicPr>
            <a:picLocks noChangeAspect="1"/>
          </p:cNvPicPr>
          <p:nvPr/>
        </p:nvPicPr>
        <p:blipFill>
          <a:blip r:embed="rId2"/>
          <a:stretch>
            <a:fillRect/>
          </a:stretch>
        </p:blipFill>
        <p:spPr>
          <a:xfrm>
            <a:off x="6290119" y="4277868"/>
            <a:ext cx="3152775" cy="104775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668134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9FCB-A413-4292-A761-5607E6D232A4}"/>
              </a:ext>
            </a:extLst>
          </p:cNvPr>
          <p:cNvSpPr>
            <a:spLocks noGrp="1"/>
          </p:cNvSpPr>
          <p:nvPr>
            <p:ph type="title"/>
          </p:nvPr>
        </p:nvSpPr>
        <p:spPr>
          <a:xfrm>
            <a:off x="838200" y="365125"/>
            <a:ext cx="10515600" cy="677291"/>
          </a:xfrm>
        </p:spPr>
        <p:txBody>
          <a:bodyPr>
            <a:normAutofit/>
          </a:bodyPr>
          <a:lstStyle/>
          <a:p>
            <a:r>
              <a:rPr lang="en-US" sz="3200" dirty="0"/>
              <a:t>A list can simulate a LIFO stack. Use append() and pop() only</a:t>
            </a:r>
          </a:p>
        </p:txBody>
      </p:sp>
      <p:sp>
        <p:nvSpPr>
          <p:cNvPr id="3" name="Content Placeholder 2">
            <a:extLst>
              <a:ext uri="{FF2B5EF4-FFF2-40B4-BE49-F238E27FC236}">
                <a16:creationId xmlns:a16="http://schemas.microsoft.com/office/drawing/2014/main" id="{CC5983FD-4D62-409E-B17A-634732D28030}"/>
              </a:ext>
            </a:extLst>
          </p:cNvPr>
          <p:cNvSpPr>
            <a:spLocks noGrp="1"/>
          </p:cNvSpPr>
          <p:nvPr>
            <p:ph idx="1"/>
          </p:nvPr>
        </p:nvSpPr>
        <p:spPr>
          <a:xfrm>
            <a:off x="243840" y="1690688"/>
            <a:ext cx="10515600" cy="4351338"/>
          </a:xfrm>
        </p:spPr>
        <p:txBody>
          <a:bodyPr>
            <a:normAutofit fontScale="92500" lnSpcReduction="20000"/>
          </a:bodyPr>
          <a:lstStyle/>
          <a:p>
            <a:pPr marL="0" indent="0">
              <a:buNone/>
            </a:pPr>
            <a:r>
              <a:rPr lang="en-US" dirty="0"/>
              <a:t>myList = []</a:t>
            </a:r>
          </a:p>
          <a:p>
            <a:pPr marL="0" indent="0">
              <a:buNone/>
            </a:pPr>
            <a:r>
              <a:rPr lang="en-US" dirty="0"/>
              <a:t>myList.append("alpha")</a:t>
            </a:r>
          </a:p>
          <a:p>
            <a:pPr marL="0" indent="0">
              <a:buNone/>
            </a:pPr>
            <a:r>
              <a:rPr lang="en-US" dirty="0"/>
              <a:t>myList.append("beta")</a:t>
            </a:r>
          </a:p>
          <a:p>
            <a:pPr marL="0" indent="0">
              <a:buNone/>
            </a:pPr>
            <a:r>
              <a:rPr lang="en-US" dirty="0"/>
              <a:t>myList.append("delta")</a:t>
            </a:r>
          </a:p>
          <a:p>
            <a:pPr marL="0" indent="0">
              <a:buNone/>
            </a:pPr>
            <a:r>
              <a:rPr lang="en-US" dirty="0"/>
              <a:t>myList.append("epsilon")</a:t>
            </a:r>
          </a:p>
          <a:p>
            <a:pPr marL="0" indent="0">
              <a:buNone/>
            </a:pPr>
            <a:r>
              <a:rPr lang="en-US" dirty="0"/>
              <a:t>myList.append("zeta")</a:t>
            </a:r>
          </a:p>
          <a:p>
            <a:pPr marL="0" indent="0">
              <a:buNone/>
            </a:pPr>
            <a:r>
              <a:rPr lang="en-US" dirty="0"/>
              <a:t>print(myList)</a:t>
            </a:r>
          </a:p>
          <a:p>
            <a:pPr marL="0" indent="0">
              <a:buNone/>
            </a:pPr>
            <a:r>
              <a:rPr lang="en-US" dirty="0"/>
              <a:t>myLetter = myList.pop()</a:t>
            </a:r>
          </a:p>
          <a:p>
            <a:pPr marL="0" indent="0">
              <a:buNone/>
            </a:pPr>
            <a:r>
              <a:rPr lang="en-US" dirty="0"/>
              <a:t>print(myLetter)</a:t>
            </a:r>
          </a:p>
          <a:p>
            <a:pPr marL="0" indent="0">
              <a:buNone/>
            </a:pPr>
            <a:r>
              <a:rPr lang="en-US" dirty="0"/>
              <a:t>print(myList)</a:t>
            </a:r>
          </a:p>
        </p:txBody>
      </p:sp>
      <p:pic>
        <p:nvPicPr>
          <p:cNvPr id="5" name="Picture 4" descr="Snip of code and output">
            <a:extLst>
              <a:ext uri="{FF2B5EF4-FFF2-40B4-BE49-F238E27FC236}">
                <a16:creationId xmlns:a16="http://schemas.microsoft.com/office/drawing/2014/main" id="{505ECF14-2106-4307-860F-D591D8F93495}"/>
              </a:ext>
            </a:extLst>
          </p:cNvPr>
          <p:cNvPicPr>
            <a:picLocks noChangeAspect="1"/>
          </p:cNvPicPr>
          <p:nvPr/>
        </p:nvPicPr>
        <p:blipFill>
          <a:blip r:embed="rId2"/>
          <a:stretch>
            <a:fillRect/>
          </a:stretch>
        </p:blipFill>
        <p:spPr>
          <a:xfrm>
            <a:off x="4819650" y="2895600"/>
            <a:ext cx="4724400" cy="2781300"/>
          </a:xfrm>
          <a:prstGeom prst="rect">
            <a:avLst/>
          </a:prstGeom>
        </p:spPr>
      </p:pic>
    </p:spTree>
    <p:extLst>
      <p:ext uri="{BB962C8B-B14F-4D97-AF65-F5344CB8AC3E}">
        <p14:creationId xmlns:p14="http://schemas.microsoft.com/office/powerpoint/2010/main" val="2818247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BD760E-21BF-4D7A-BA97-BECF4078C73F}"/>
              </a:ext>
            </a:extLst>
          </p:cNvPr>
          <p:cNvSpPr>
            <a:spLocks noGrp="1"/>
          </p:cNvSpPr>
          <p:nvPr>
            <p:ph type="title"/>
          </p:nvPr>
        </p:nvSpPr>
        <p:spPr>
          <a:xfrm>
            <a:off x="1005008" y="76201"/>
            <a:ext cx="10178934" cy="921270"/>
          </a:xfrm>
        </p:spPr>
        <p:txBody>
          <a:bodyPr vert="horz" lIns="91440" tIns="45720" rIns="91440" bIns="45720" rtlCol="0" anchor="b">
            <a:normAutofit fontScale="90000"/>
          </a:bodyPr>
          <a:lstStyle/>
          <a:p>
            <a:pPr algn="ctr"/>
            <a:r>
              <a:rPr lang="en-US" sz="3300" kern="1200" dirty="0">
                <a:solidFill>
                  <a:schemeClr val="tx1"/>
                </a:solidFill>
                <a:latin typeface="+mj-lt"/>
                <a:ea typeface="+mj-ea"/>
                <a:cs typeface="+mj-cs"/>
              </a:rPr>
              <a:t>Benchmarks.</a:t>
            </a:r>
            <a:br>
              <a:rPr lang="en-US" sz="3300" kern="1200" dirty="0">
                <a:solidFill>
                  <a:schemeClr val="tx1"/>
                </a:solidFill>
                <a:latin typeface="+mj-lt"/>
                <a:ea typeface="+mj-ea"/>
                <a:cs typeface="+mj-cs"/>
              </a:rPr>
            </a:br>
            <a:r>
              <a:rPr lang="en-US" sz="3300" kern="1200">
                <a:solidFill>
                  <a:schemeClr val="tx1"/>
                </a:solidFill>
                <a:latin typeface="+mj-lt"/>
                <a:ea typeface="+mj-ea"/>
                <a:cs typeface="+mj-cs"/>
              </a:rPr>
              <a:t>Add 200,000,000 </a:t>
            </a:r>
            <a:r>
              <a:rPr lang="en-US" sz="3300" kern="1200" dirty="0">
                <a:solidFill>
                  <a:schemeClr val="tx1"/>
                </a:solidFill>
                <a:latin typeface="+mj-lt"/>
                <a:ea typeface="+mj-ea"/>
                <a:cs typeface="+mj-cs"/>
              </a:rPr>
              <a:t>elements to a Python List, then a Java ArrayList. </a:t>
            </a:r>
          </a:p>
        </p:txBody>
      </p:sp>
      <p:pic>
        <p:nvPicPr>
          <p:cNvPr id="7" name="Picture 6" descr="Screen snip of Java benchmark code and results">
            <a:extLst>
              <a:ext uri="{FF2B5EF4-FFF2-40B4-BE49-F238E27FC236}">
                <a16:creationId xmlns:a16="http://schemas.microsoft.com/office/drawing/2014/main" id="{498BBC1F-BF8C-4D21-8DD5-AC0D119B9811}"/>
              </a:ext>
            </a:extLst>
          </p:cNvPr>
          <p:cNvPicPr>
            <a:picLocks noChangeAspect="1"/>
          </p:cNvPicPr>
          <p:nvPr/>
        </p:nvPicPr>
        <p:blipFill rotWithShape="1">
          <a:blip r:embed="rId3"/>
          <a:srcRect r="5649" b="1"/>
          <a:stretch/>
        </p:blipFill>
        <p:spPr>
          <a:xfrm>
            <a:off x="6247116" y="2515223"/>
            <a:ext cx="5803323" cy="3890357"/>
          </a:xfrm>
          <a:prstGeom prst="rect">
            <a:avLst/>
          </a:prstGeom>
        </p:spPr>
      </p:pic>
      <p:pic>
        <p:nvPicPr>
          <p:cNvPr id="12" name="Picture 11" descr="Screen snip of Java benchmark code and results">
            <a:extLst>
              <a:ext uri="{FF2B5EF4-FFF2-40B4-BE49-F238E27FC236}">
                <a16:creationId xmlns:a16="http://schemas.microsoft.com/office/drawing/2014/main" id="{F671CE28-9783-4C0C-95B7-B0B3BB46E510}"/>
              </a:ext>
            </a:extLst>
          </p:cNvPr>
          <p:cNvPicPr>
            <a:picLocks noChangeAspect="1"/>
          </p:cNvPicPr>
          <p:nvPr/>
        </p:nvPicPr>
        <p:blipFill rotWithShape="1">
          <a:blip r:embed="rId3"/>
          <a:srcRect r="5649" b="1"/>
          <a:stretch/>
        </p:blipFill>
        <p:spPr>
          <a:xfrm>
            <a:off x="6247116" y="2356213"/>
            <a:ext cx="5803323" cy="3890357"/>
          </a:xfrm>
          <a:prstGeom prst="rect">
            <a:avLst/>
          </a:prstGeom>
          <a:effectLst>
            <a:outerShdw blurRad="50800" dist="38100" dir="8100000" algn="tr" rotWithShape="0">
              <a:prstClr val="black">
                <a:alpha val="40000"/>
              </a:prstClr>
            </a:outerShdw>
          </a:effectLst>
        </p:spPr>
      </p:pic>
      <p:pic>
        <p:nvPicPr>
          <p:cNvPr id="13" name="Picture 12" descr="Snip of Python benchmark code and the results">
            <a:extLst>
              <a:ext uri="{FF2B5EF4-FFF2-40B4-BE49-F238E27FC236}">
                <a16:creationId xmlns:a16="http://schemas.microsoft.com/office/drawing/2014/main" id="{D0BBAE02-2FE9-49C7-8B4B-EE2E64F7A961}"/>
              </a:ext>
            </a:extLst>
          </p:cNvPr>
          <p:cNvPicPr>
            <a:picLocks noChangeAspect="1"/>
          </p:cNvPicPr>
          <p:nvPr/>
        </p:nvPicPr>
        <p:blipFill>
          <a:blip r:embed="rId4"/>
          <a:stretch>
            <a:fillRect/>
          </a:stretch>
        </p:blipFill>
        <p:spPr>
          <a:xfrm>
            <a:off x="40976" y="1095106"/>
            <a:ext cx="5654974" cy="5145517"/>
          </a:xfrm>
          <a:prstGeom prst="rect">
            <a:avLst/>
          </a:prstGeom>
          <a:effectLst>
            <a:outerShdw blurRad="50800" dist="38100" dir="8100000" algn="tr" rotWithShape="0">
              <a:prstClr val="black">
                <a:alpha val="40000"/>
              </a:prstClr>
            </a:outerShdw>
          </a:effectLst>
        </p:spPr>
      </p:pic>
      <p:sp>
        <p:nvSpPr>
          <p:cNvPr id="16" name="TextBox 15">
            <a:extLst>
              <a:ext uri="{FF2B5EF4-FFF2-40B4-BE49-F238E27FC236}">
                <a16:creationId xmlns:a16="http://schemas.microsoft.com/office/drawing/2014/main" id="{52C20C93-DE5B-4E32-8D42-C80939FE8BAF}"/>
              </a:ext>
            </a:extLst>
          </p:cNvPr>
          <p:cNvSpPr txBox="1"/>
          <p:nvPr/>
        </p:nvSpPr>
        <p:spPr>
          <a:xfrm>
            <a:off x="141561" y="6296475"/>
            <a:ext cx="6120880" cy="523220"/>
          </a:xfrm>
          <a:prstGeom prst="rect">
            <a:avLst/>
          </a:prstGeom>
          <a:noFill/>
        </p:spPr>
        <p:txBody>
          <a:bodyPr wrap="square">
            <a:spAutoFit/>
          </a:bodyPr>
          <a:lstStyle/>
          <a:p>
            <a:pPr algn="l"/>
            <a:r>
              <a:rPr lang="en-US" sz="1400" dirty="0">
                <a:solidFill>
                  <a:srgbClr val="000000"/>
                </a:solidFill>
                <a:latin typeface="Consolas" panose="020B0609020204030204" pitchFamily="49" charset="0"/>
              </a:rPr>
              <a:t>--- 59.49281120300293 seconds ---</a:t>
            </a:r>
          </a:p>
          <a:p>
            <a:pPr algn="l"/>
            <a:r>
              <a:rPr lang="en-US" sz="1400" dirty="0">
                <a:solidFill>
                  <a:srgbClr val="000000"/>
                </a:solidFill>
                <a:latin typeface="Consolas" panose="020B0609020204030204" pitchFamily="49" charset="0"/>
              </a:rPr>
              <a:t>--- 38.224406003952026 seconds ---</a:t>
            </a:r>
          </a:p>
        </p:txBody>
      </p:sp>
      <p:sp>
        <p:nvSpPr>
          <p:cNvPr id="18" name="TextBox 17">
            <a:extLst>
              <a:ext uri="{FF2B5EF4-FFF2-40B4-BE49-F238E27FC236}">
                <a16:creationId xmlns:a16="http://schemas.microsoft.com/office/drawing/2014/main" id="{2684D30A-420D-4FC0-9FBB-E822E1852720}"/>
              </a:ext>
            </a:extLst>
          </p:cNvPr>
          <p:cNvSpPr txBox="1"/>
          <p:nvPr/>
        </p:nvSpPr>
        <p:spPr>
          <a:xfrm>
            <a:off x="6299752" y="6352820"/>
            <a:ext cx="6120880" cy="369332"/>
          </a:xfrm>
          <a:prstGeom prst="rect">
            <a:avLst/>
          </a:prstGeom>
          <a:noFill/>
        </p:spPr>
        <p:txBody>
          <a:bodyPr wrap="square">
            <a:spAutoFit/>
          </a:bodyPr>
          <a:lstStyle/>
          <a:p>
            <a:pPr algn="l"/>
            <a:r>
              <a:rPr lang="en-US" sz="1400" dirty="0">
                <a:solidFill>
                  <a:srgbClr val="000000"/>
                </a:solidFill>
                <a:latin typeface="Consolas" panose="020B0609020204030204" pitchFamily="49" charset="0"/>
              </a:rPr>
              <a:t>Total</a:t>
            </a:r>
            <a:r>
              <a:rPr lang="en-US" sz="18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execution</a:t>
            </a:r>
            <a:r>
              <a:rPr lang="en-US" sz="18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time:</a:t>
            </a:r>
            <a:r>
              <a:rPr lang="en-US" sz="18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15.735</a:t>
            </a:r>
            <a:r>
              <a:rPr lang="en-US" sz="18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seconds</a:t>
            </a: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5809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025A-B4CA-42A2-9DA6-92EBA776F492}"/>
              </a:ext>
            </a:extLst>
          </p:cNvPr>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1616631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295F-FC32-4A2D-8D87-B755273A98C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A422066-2D6C-4202-B2BB-E77E05CA4C44}"/>
              </a:ext>
            </a:extLst>
          </p:cNvPr>
          <p:cNvSpPr>
            <a:spLocks noGrp="1"/>
          </p:cNvSpPr>
          <p:nvPr>
            <p:ph idx="1"/>
          </p:nvPr>
        </p:nvSpPr>
        <p:spPr>
          <a:xfrm>
            <a:off x="838200" y="1806771"/>
            <a:ext cx="10515600" cy="4351338"/>
          </a:xfrm>
        </p:spPr>
        <p:txBody>
          <a:bodyPr/>
          <a:lstStyle/>
          <a:p>
            <a:pPr marL="0" indent="0">
              <a:buNone/>
            </a:pPr>
            <a:r>
              <a:rPr lang="en-US" dirty="0"/>
              <a:t>[1] </a:t>
            </a:r>
            <a:r>
              <a:rPr lang="en-US" dirty="0">
                <a:hlinkClick r:id="rId2"/>
              </a:rPr>
              <a:t>https://www.anaconda.com/</a:t>
            </a:r>
            <a:endParaRPr lang="en-US" dirty="0"/>
          </a:p>
          <a:p>
            <a:pPr marL="0" indent="0">
              <a:buNone/>
            </a:pPr>
            <a:r>
              <a:rPr lang="en-US" dirty="0"/>
              <a:t>[2] </a:t>
            </a:r>
            <a:r>
              <a:rPr lang="en-US" dirty="0">
                <a:hlinkClick r:id="rId3"/>
              </a:rPr>
              <a:t>https://www.python.org/</a:t>
            </a:r>
            <a:endParaRPr lang="en-US" dirty="0"/>
          </a:p>
          <a:p>
            <a:pPr marL="0" indent="0">
              <a:buNone/>
            </a:pPr>
            <a:r>
              <a:rPr lang="en-US" dirty="0"/>
              <a:t>[3] </a:t>
            </a:r>
            <a:r>
              <a:rPr lang="en-US" dirty="0">
                <a:hlinkClick r:id="rId4"/>
              </a:rPr>
              <a:t>https://www.java.com/</a:t>
            </a:r>
            <a:endParaRPr lang="en-US" dirty="0"/>
          </a:p>
          <a:p>
            <a:pPr marL="0" indent="0">
              <a:buNone/>
            </a:pPr>
            <a:r>
              <a:rPr lang="en-US" dirty="0"/>
              <a:t>[4] </a:t>
            </a:r>
            <a:r>
              <a:rPr lang="en-US" dirty="0">
                <a:hlinkClick r:id="rId5"/>
              </a:rPr>
              <a:t>https://www.eclipse.</a:t>
            </a:r>
            <a:r>
              <a:rPr lang="en-US">
                <a:hlinkClick r:id="rId5"/>
              </a:rPr>
              <a:t>org/</a:t>
            </a:r>
            <a:endParaRPr lang="en-US"/>
          </a:p>
          <a:p>
            <a:pPr marL="0" indent="0">
              <a:buNone/>
            </a:pPr>
            <a:endParaRPr lang="en-US"/>
          </a:p>
          <a:p>
            <a:pPr marL="0" indent="0">
              <a:buNone/>
            </a:pPr>
            <a:endParaRPr lang="en-US"/>
          </a:p>
          <a:p>
            <a:pPr marL="0" indent="0">
              <a:buNone/>
            </a:pPr>
            <a:r>
              <a:rPr lang="en-US"/>
              <a:t>A special thank you to Isaiah Dicristoforo, dicrisif@mail.uc.edu, for his invaluable contributions to the JupyterLab notebook files.</a:t>
            </a:r>
            <a:endParaRPr lang="en-US" dirty="0"/>
          </a:p>
        </p:txBody>
      </p:sp>
    </p:spTree>
    <p:extLst>
      <p:ext uri="{BB962C8B-B14F-4D97-AF65-F5344CB8AC3E}">
        <p14:creationId xmlns:p14="http://schemas.microsoft.com/office/powerpoint/2010/main" val="184535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9E5E-A9BD-4490-B185-10204CF86149}"/>
              </a:ext>
            </a:extLst>
          </p:cNvPr>
          <p:cNvSpPr>
            <a:spLocks noGrp="1"/>
          </p:cNvSpPr>
          <p:nvPr>
            <p:ph type="title"/>
          </p:nvPr>
        </p:nvSpPr>
        <p:spPr/>
        <p:txBody>
          <a:bodyPr/>
          <a:lstStyle/>
          <a:p>
            <a:r>
              <a:rPr lang="en-US"/>
              <a:t>Not Addressed in this presentation</a:t>
            </a:r>
            <a:endParaRPr lang="en-US" dirty="0"/>
          </a:p>
        </p:txBody>
      </p:sp>
      <p:sp>
        <p:nvSpPr>
          <p:cNvPr id="3" name="Content Placeholder 2">
            <a:extLst>
              <a:ext uri="{FF2B5EF4-FFF2-40B4-BE49-F238E27FC236}">
                <a16:creationId xmlns:a16="http://schemas.microsoft.com/office/drawing/2014/main" id="{8B94E007-E053-4F87-8AC0-71B62368F39F}"/>
              </a:ext>
            </a:extLst>
          </p:cNvPr>
          <p:cNvSpPr>
            <a:spLocks noGrp="1"/>
          </p:cNvSpPr>
          <p:nvPr>
            <p:ph idx="1"/>
          </p:nvPr>
        </p:nvSpPr>
        <p:spPr/>
        <p:txBody>
          <a:bodyPr>
            <a:normAutofit fontScale="92500" lnSpcReduction="20000"/>
          </a:bodyPr>
          <a:lstStyle/>
          <a:p>
            <a:r>
              <a:rPr lang="en-US" dirty="0"/>
              <a:t>Synchronization/Thread Safe issues</a:t>
            </a:r>
          </a:p>
          <a:p>
            <a:r>
              <a:rPr lang="en-US" dirty="0"/>
              <a:t>Internal representation</a:t>
            </a:r>
          </a:p>
          <a:p>
            <a:r>
              <a:rPr lang="en-US" dirty="0"/>
              <a:t>Data structures in ‘3</a:t>
            </a:r>
            <a:r>
              <a:rPr lang="en-US" baseline="30000" dirty="0"/>
              <a:t>rd</a:t>
            </a:r>
            <a:r>
              <a:rPr lang="en-US" dirty="0"/>
              <a:t> Party’ libraries</a:t>
            </a:r>
          </a:p>
          <a:p>
            <a:r>
              <a:rPr lang="en-US"/>
              <a:t>Numpy </a:t>
            </a:r>
            <a:r>
              <a:rPr lang="en-US" dirty="0"/>
              <a:t>and Pandas</a:t>
            </a:r>
          </a:p>
          <a:p>
            <a:pPr marL="0" indent="0">
              <a:buNone/>
            </a:pPr>
            <a:br>
              <a:rPr lang="en-US" dirty="0"/>
            </a:br>
            <a:endParaRPr lang="en-US" dirty="0"/>
          </a:p>
          <a:p>
            <a:r>
              <a:rPr lang="en-US" baseline="30000" dirty="0"/>
              <a:t>*</a:t>
            </a:r>
            <a:r>
              <a:rPr lang="en-US" dirty="0"/>
              <a:t>Performance</a:t>
            </a:r>
          </a:p>
          <a:p>
            <a:pPr marL="0" indent="0">
              <a:buNone/>
            </a:pPr>
            <a:r>
              <a:rPr lang="en-US" dirty="0"/>
              <a:t>	</a:t>
            </a:r>
            <a:br>
              <a:rPr lang="en-US" dirty="0"/>
            </a:br>
            <a:endParaRPr lang="en-US" dirty="0"/>
          </a:p>
          <a:p>
            <a:r>
              <a:rPr lang="en-US"/>
              <a:t>Differences between Python versions</a:t>
            </a:r>
            <a:br>
              <a:rPr lang="en-US" dirty="0"/>
            </a:br>
            <a:endParaRPr lang="en-US" dirty="0"/>
          </a:p>
        </p:txBody>
      </p:sp>
      <p:pic>
        <p:nvPicPr>
          <p:cNvPr id="5" name="Picture 4" descr="A group of red apples as part of the semi-humorous illustration of &quot;Can't compare apples and oranges&quot;&#10;&#10;">
            <a:extLst>
              <a:ext uri="{FF2B5EF4-FFF2-40B4-BE49-F238E27FC236}">
                <a16:creationId xmlns:a16="http://schemas.microsoft.com/office/drawing/2014/main" id="{3B1814FA-70C0-494F-A286-0EA8A067B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538" y="3734445"/>
            <a:ext cx="1177047" cy="1177047"/>
          </a:xfrm>
          <a:prstGeom prst="rect">
            <a:avLst/>
          </a:prstGeom>
        </p:spPr>
      </p:pic>
      <p:sp>
        <p:nvSpPr>
          <p:cNvPr id="6" name="TextBox 5" descr="the &quot;Not equal to&quot; symbol as part of the semi-humorous illustration of &quot;Can't compare apples and oranges&quot;&#10;">
            <a:extLst>
              <a:ext uri="{FF2B5EF4-FFF2-40B4-BE49-F238E27FC236}">
                <a16:creationId xmlns:a16="http://schemas.microsoft.com/office/drawing/2014/main" id="{022A53F8-72D8-434B-85CC-63A888D12ABD}"/>
              </a:ext>
            </a:extLst>
          </p:cNvPr>
          <p:cNvSpPr txBox="1"/>
          <p:nvPr/>
        </p:nvSpPr>
        <p:spPr>
          <a:xfrm>
            <a:off x="4595585" y="3907469"/>
            <a:ext cx="691215" cy="830997"/>
          </a:xfrm>
          <a:prstGeom prst="rect">
            <a:avLst/>
          </a:prstGeom>
          <a:noFill/>
        </p:spPr>
        <p:txBody>
          <a:bodyPr wrap="none" rtlCol="0">
            <a:spAutoFit/>
          </a:bodyPr>
          <a:lstStyle/>
          <a:p>
            <a:r>
              <a:rPr lang="en-US" sz="4800" dirty="0"/>
              <a:t>!=</a:t>
            </a:r>
            <a:endParaRPr lang="en-US" dirty="0"/>
          </a:p>
        </p:txBody>
      </p:sp>
      <p:pic>
        <p:nvPicPr>
          <p:cNvPr id="8" name="Picture 7" descr="A group of oranges as part of the semi-humorous illustration of &quot;Can't compare apples and oranges&quot;&#10;&#10;">
            <a:extLst>
              <a:ext uri="{FF2B5EF4-FFF2-40B4-BE49-F238E27FC236}">
                <a16:creationId xmlns:a16="http://schemas.microsoft.com/office/drawing/2014/main" id="{30C5B30D-13C4-4255-89FF-C6FBAD124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274" y="3665192"/>
            <a:ext cx="1246300" cy="1246300"/>
          </a:xfrm>
          <a:prstGeom prst="rect">
            <a:avLst/>
          </a:prstGeom>
        </p:spPr>
      </p:pic>
      <p:sp>
        <p:nvSpPr>
          <p:cNvPr id="11" name="TextBox 10">
            <a:extLst>
              <a:ext uri="{FF2B5EF4-FFF2-40B4-BE49-F238E27FC236}">
                <a16:creationId xmlns:a16="http://schemas.microsoft.com/office/drawing/2014/main" id="{A8DDA7FD-F00A-48F6-8286-82CBB699BA38}"/>
              </a:ext>
            </a:extLst>
          </p:cNvPr>
          <p:cNvSpPr txBox="1"/>
          <p:nvPr/>
        </p:nvSpPr>
        <p:spPr>
          <a:xfrm>
            <a:off x="35513" y="6489575"/>
            <a:ext cx="7437934" cy="369332"/>
          </a:xfrm>
          <a:prstGeom prst="rect">
            <a:avLst/>
          </a:prstGeom>
          <a:noFill/>
        </p:spPr>
        <p:txBody>
          <a:bodyPr wrap="none" rtlCol="0">
            <a:spAutoFit/>
          </a:bodyPr>
          <a:lstStyle/>
          <a:p>
            <a:r>
              <a:rPr lang="en-US"/>
              <a:t>I</a:t>
            </a:r>
            <a:r>
              <a:rPr lang="en-US" dirty="0"/>
              <a:t> couldn’t resist. There is a little benchmarking at the end of the presentation.</a:t>
            </a:r>
          </a:p>
        </p:txBody>
      </p:sp>
    </p:spTree>
    <p:extLst>
      <p:ext uri="{BB962C8B-B14F-4D97-AF65-F5344CB8AC3E}">
        <p14:creationId xmlns:p14="http://schemas.microsoft.com/office/powerpoint/2010/main" val="257505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3245-D844-4E5E-977D-8BE7164AAC07}"/>
              </a:ext>
            </a:extLst>
          </p:cNvPr>
          <p:cNvSpPr>
            <a:spLocks noGrp="1"/>
          </p:cNvSpPr>
          <p:nvPr>
            <p:ph type="title"/>
          </p:nvPr>
        </p:nvSpPr>
        <p:spPr/>
        <p:txBody>
          <a:bodyPr/>
          <a:lstStyle/>
          <a:p>
            <a:r>
              <a:rPr lang="en-US" dirty="0"/>
              <a:t>Presentation Materials</a:t>
            </a:r>
          </a:p>
        </p:txBody>
      </p:sp>
      <p:sp>
        <p:nvSpPr>
          <p:cNvPr id="3" name="Content Placeholder 2">
            <a:extLst>
              <a:ext uri="{FF2B5EF4-FFF2-40B4-BE49-F238E27FC236}">
                <a16:creationId xmlns:a16="http://schemas.microsoft.com/office/drawing/2014/main" id="{E214A0A3-3E0D-4C69-9D67-CF3A80977D0F}"/>
              </a:ext>
            </a:extLst>
          </p:cNvPr>
          <p:cNvSpPr>
            <a:spLocks noGrp="1"/>
          </p:cNvSpPr>
          <p:nvPr>
            <p:ph idx="1"/>
          </p:nvPr>
        </p:nvSpPr>
        <p:spPr/>
        <p:txBody>
          <a:bodyPr/>
          <a:lstStyle/>
          <a:p>
            <a:pPr marL="0" indent="0">
              <a:buNone/>
            </a:pPr>
            <a:r>
              <a:rPr lang="en-US" dirty="0">
                <a:hlinkClick r:id="rId2"/>
              </a:rPr>
              <a:t>https://github.com/nicomp42/CCSCMidwest2021Tutorial</a:t>
            </a:r>
            <a:endParaRPr lang="en-US" dirty="0"/>
          </a:p>
        </p:txBody>
      </p:sp>
      <p:pic>
        <p:nvPicPr>
          <p:cNvPr id="5" name="Picture 4" descr="Snip of the URL">
            <a:extLst>
              <a:ext uri="{FF2B5EF4-FFF2-40B4-BE49-F238E27FC236}">
                <a16:creationId xmlns:a16="http://schemas.microsoft.com/office/drawing/2014/main" id="{D8C35556-866D-41AD-9429-085B24DCB4CA}"/>
              </a:ext>
            </a:extLst>
          </p:cNvPr>
          <p:cNvPicPr>
            <a:picLocks noChangeAspect="1"/>
          </p:cNvPicPr>
          <p:nvPr/>
        </p:nvPicPr>
        <p:blipFill>
          <a:blip r:embed="rId3"/>
          <a:stretch>
            <a:fillRect/>
          </a:stretch>
        </p:blipFill>
        <p:spPr>
          <a:xfrm>
            <a:off x="975360" y="3106916"/>
            <a:ext cx="7827508" cy="235137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5585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B00C-2FB4-4550-8102-48A662863AE3}"/>
              </a:ext>
            </a:extLst>
          </p:cNvPr>
          <p:cNvSpPr>
            <a:spLocks noGrp="1"/>
          </p:cNvSpPr>
          <p:nvPr>
            <p:ph type="title"/>
          </p:nvPr>
        </p:nvSpPr>
        <p:spPr/>
        <p:txBody>
          <a:bodyPr/>
          <a:lstStyle/>
          <a:p>
            <a:r>
              <a:rPr lang="en-US" dirty="0"/>
              <a:t>Overview</a:t>
            </a:r>
          </a:p>
        </p:txBody>
      </p:sp>
      <p:graphicFrame>
        <p:nvGraphicFramePr>
          <p:cNvPr id="4" name="Table 4">
            <a:extLst>
              <a:ext uri="{FF2B5EF4-FFF2-40B4-BE49-F238E27FC236}">
                <a16:creationId xmlns:a16="http://schemas.microsoft.com/office/drawing/2014/main" id="{C809A4E7-32BE-4BE5-BF65-E1D6313280AF}"/>
              </a:ext>
            </a:extLst>
          </p:cNvPr>
          <p:cNvGraphicFramePr>
            <a:graphicFrameLocks noGrp="1"/>
          </p:cNvGraphicFramePr>
          <p:nvPr>
            <p:extLst>
              <p:ext uri="{D42A27DB-BD31-4B8C-83A1-F6EECF244321}">
                <p14:modId xmlns:p14="http://schemas.microsoft.com/office/powerpoint/2010/main" val="1704151284"/>
              </p:ext>
            </p:extLst>
          </p:nvPr>
        </p:nvGraphicFramePr>
        <p:xfrm>
          <a:off x="1916386" y="3010921"/>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48259816"/>
                    </a:ext>
                  </a:extLst>
                </a:gridCol>
                <a:gridCol w="1625600">
                  <a:extLst>
                    <a:ext uri="{9D8B030D-6E8A-4147-A177-3AD203B41FA5}">
                      <a16:colId xmlns:a16="http://schemas.microsoft.com/office/drawing/2014/main" val="18692502"/>
                    </a:ext>
                  </a:extLst>
                </a:gridCol>
                <a:gridCol w="1625600">
                  <a:extLst>
                    <a:ext uri="{9D8B030D-6E8A-4147-A177-3AD203B41FA5}">
                      <a16:colId xmlns:a16="http://schemas.microsoft.com/office/drawing/2014/main" val="3161261961"/>
                    </a:ext>
                  </a:extLst>
                </a:gridCol>
                <a:gridCol w="1625600">
                  <a:extLst>
                    <a:ext uri="{9D8B030D-6E8A-4147-A177-3AD203B41FA5}">
                      <a16:colId xmlns:a16="http://schemas.microsoft.com/office/drawing/2014/main" val="1578458417"/>
                    </a:ext>
                  </a:extLst>
                </a:gridCol>
                <a:gridCol w="1625600">
                  <a:extLst>
                    <a:ext uri="{9D8B030D-6E8A-4147-A177-3AD203B41FA5}">
                      <a16:colId xmlns:a16="http://schemas.microsoft.com/office/drawing/2014/main" val="4235516"/>
                    </a:ext>
                  </a:extLst>
                </a:gridCol>
              </a:tblGrid>
              <a:tr h="370840">
                <a:tc>
                  <a:txBody>
                    <a:bodyPr/>
                    <a:lstStyle/>
                    <a:p>
                      <a:endParaRPr lang="en-US" dirty="0"/>
                    </a:p>
                  </a:txBody>
                  <a:tcPr/>
                </a:tc>
                <a:tc>
                  <a:txBody>
                    <a:bodyPr/>
                    <a:lstStyle/>
                    <a:p>
                      <a:r>
                        <a:rPr lang="en-US" dirty="0"/>
                        <a:t>Released</a:t>
                      </a:r>
                    </a:p>
                  </a:txBody>
                  <a:tcPr/>
                </a:tc>
                <a:tc>
                  <a:txBody>
                    <a:bodyPr/>
                    <a:lstStyle/>
                    <a:p>
                      <a:r>
                        <a:rPr lang="en-US" dirty="0"/>
                        <a:t>Compiled?</a:t>
                      </a:r>
                    </a:p>
                  </a:txBody>
                  <a:tcPr/>
                </a:tc>
                <a:tc>
                  <a:txBody>
                    <a:bodyPr/>
                    <a:lstStyle/>
                    <a:p>
                      <a:r>
                        <a:rPr lang="en-US" dirty="0"/>
                        <a:t>Typing</a:t>
                      </a:r>
                    </a:p>
                  </a:txBody>
                  <a:tcPr/>
                </a:tc>
                <a:tc>
                  <a:txBody>
                    <a:bodyPr/>
                    <a:lstStyle/>
                    <a:p>
                      <a:r>
                        <a:rPr lang="en-US" dirty="0"/>
                        <a:t>OOP?</a:t>
                      </a:r>
                    </a:p>
                  </a:txBody>
                  <a:tcPr/>
                </a:tc>
                <a:extLst>
                  <a:ext uri="{0D108BD9-81ED-4DB2-BD59-A6C34878D82A}">
                    <a16:rowId xmlns:a16="http://schemas.microsoft.com/office/drawing/2014/main" val="246231911"/>
                  </a:ext>
                </a:extLst>
              </a:tr>
              <a:tr h="370840">
                <a:tc>
                  <a:txBody>
                    <a:bodyPr/>
                    <a:lstStyle/>
                    <a:p>
                      <a:r>
                        <a:rPr lang="en-US" dirty="0"/>
                        <a:t>Java</a:t>
                      </a:r>
                    </a:p>
                  </a:txBody>
                  <a:tcPr/>
                </a:tc>
                <a:tc>
                  <a:txBody>
                    <a:bodyPr/>
                    <a:lstStyle/>
                    <a:p>
                      <a:r>
                        <a:rPr lang="en-US" dirty="0"/>
                        <a:t>1995</a:t>
                      </a:r>
                    </a:p>
                  </a:txBody>
                  <a:tcPr/>
                </a:tc>
                <a:tc>
                  <a:txBody>
                    <a:bodyPr/>
                    <a:lstStyle/>
                    <a:p>
                      <a:r>
                        <a:rPr lang="en-US" dirty="0"/>
                        <a:t>To bytecode</a:t>
                      </a:r>
                    </a:p>
                  </a:txBody>
                  <a:tcPr/>
                </a:tc>
                <a:tc>
                  <a:txBody>
                    <a:bodyPr/>
                    <a:lstStyle/>
                    <a:p>
                      <a:r>
                        <a:rPr lang="en-US" dirty="0"/>
                        <a:t>Static</a:t>
                      </a:r>
                    </a:p>
                  </a:txBody>
                  <a:tcPr/>
                </a:tc>
                <a:tc>
                  <a:txBody>
                    <a:bodyPr/>
                    <a:lstStyle/>
                    <a:p>
                      <a:r>
                        <a:rPr lang="en-US" dirty="0"/>
                        <a:t>Yes</a:t>
                      </a:r>
                    </a:p>
                  </a:txBody>
                  <a:tcPr/>
                </a:tc>
                <a:extLst>
                  <a:ext uri="{0D108BD9-81ED-4DB2-BD59-A6C34878D82A}">
                    <a16:rowId xmlns:a16="http://schemas.microsoft.com/office/drawing/2014/main" val="3543648111"/>
                  </a:ext>
                </a:extLst>
              </a:tr>
              <a:tr h="370840">
                <a:tc>
                  <a:txBody>
                    <a:bodyPr/>
                    <a:lstStyle/>
                    <a:p>
                      <a:r>
                        <a:rPr lang="en-US" dirty="0"/>
                        <a:t>Python</a:t>
                      </a:r>
                    </a:p>
                  </a:txBody>
                  <a:tcPr/>
                </a:tc>
                <a:tc>
                  <a:txBody>
                    <a:bodyPr/>
                    <a:lstStyle/>
                    <a:p>
                      <a:r>
                        <a:rPr lang="en-US" dirty="0"/>
                        <a:t>1991</a:t>
                      </a:r>
                    </a:p>
                  </a:txBody>
                  <a:tcPr/>
                </a:tc>
                <a:tc>
                  <a:txBody>
                    <a:bodyPr/>
                    <a:lstStyle/>
                    <a:p>
                      <a:r>
                        <a:rPr lang="en-US" dirty="0"/>
                        <a:t>Interpreted</a:t>
                      </a:r>
                    </a:p>
                  </a:txBody>
                  <a:tcPr/>
                </a:tc>
                <a:tc>
                  <a:txBody>
                    <a:bodyPr/>
                    <a:lstStyle/>
                    <a:p>
                      <a:r>
                        <a:rPr lang="en-US" dirty="0"/>
                        <a:t>Dynamic</a:t>
                      </a:r>
                    </a:p>
                  </a:txBody>
                  <a:tcPr/>
                </a:tc>
                <a:tc>
                  <a:txBody>
                    <a:bodyPr/>
                    <a:lstStyle/>
                    <a:p>
                      <a:r>
                        <a:rPr lang="en-US" dirty="0"/>
                        <a:t>Hybrid</a:t>
                      </a:r>
                    </a:p>
                  </a:txBody>
                  <a:tcPr/>
                </a:tc>
                <a:extLst>
                  <a:ext uri="{0D108BD9-81ED-4DB2-BD59-A6C34878D82A}">
                    <a16:rowId xmlns:a16="http://schemas.microsoft.com/office/drawing/2014/main" val="2646097228"/>
                  </a:ext>
                </a:extLst>
              </a:tr>
            </a:tbl>
          </a:graphicData>
        </a:graphic>
      </p:graphicFrame>
    </p:spTree>
    <p:extLst>
      <p:ext uri="{BB962C8B-B14F-4D97-AF65-F5344CB8AC3E}">
        <p14:creationId xmlns:p14="http://schemas.microsoft.com/office/powerpoint/2010/main" val="179596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E736-4319-4D5B-8A02-81B36E853DFD}"/>
              </a:ext>
            </a:extLst>
          </p:cNvPr>
          <p:cNvSpPr>
            <a:spLocks noGrp="1"/>
          </p:cNvSpPr>
          <p:nvPr>
            <p:ph type="title"/>
          </p:nvPr>
        </p:nvSpPr>
        <p:spPr/>
        <p:txBody>
          <a:bodyPr/>
          <a:lstStyle/>
          <a:p>
            <a:r>
              <a:rPr lang="en-US" dirty="0"/>
              <a:t>Our Tools </a:t>
            </a:r>
            <a:r>
              <a:rPr lang="en-US" sz="2000" dirty="0"/>
              <a:t>(all free)</a:t>
            </a:r>
            <a:endParaRPr lang="en-US" dirty="0"/>
          </a:p>
        </p:txBody>
      </p:sp>
      <p:sp>
        <p:nvSpPr>
          <p:cNvPr id="3" name="Content Placeholder 2">
            <a:extLst>
              <a:ext uri="{FF2B5EF4-FFF2-40B4-BE49-F238E27FC236}">
                <a16:creationId xmlns:a16="http://schemas.microsoft.com/office/drawing/2014/main" id="{A7B323E1-B284-45AF-B77C-7913707A686D}"/>
              </a:ext>
            </a:extLst>
          </p:cNvPr>
          <p:cNvSpPr>
            <a:spLocks noGrp="1"/>
          </p:cNvSpPr>
          <p:nvPr>
            <p:ph idx="1"/>
          </p:nvPr>
        </p:nvSpPr>
        <p:spPr>
          <a:xfrm>
            <a:off x="838200" y="1825624"/>
            <a:ext cx="10515600" cy="4211281"/>
          </a:xfrm>
        </p:spPr>
        <p:txBody>
          <a:bodyPr>
            <a:normAutofit lnSpcReduction="10000"/>
          </a:bodyPr>
          <a:lstStyle/>
          <a:p>
            <a:pPr marL="0" indent="0">
              <a:buNone/>
            </a:pPr>
            <a:r>
              <a:rPr lang="en-US" dirty="0"/>
              <a:t>Reasonably current versions of</a:t>
            </a:r>
          </a:p>
          <a:p>
            <a:pPr marL="0" indent="0">
              <a:buNone/>
            </a:pPr>
            <a:endParaRPr lang="en-US" dirty="0"/>
          </a:p>
          <a:p>
            <a:r>
              <a:rPr lang="en-US" dirty="0"/>
              <a:t>Python interpreter  (python.org) </a:t>
            </a:r>
          </a:p>
          <a:p>
            <a:pPr marL="0" indent="0">
              <a:buNone/>
            </a:pPr>
            <a:r>
              <a:rPr lang="en-US" dirty="0"/>
              <a:t>   </a:t>
            </a:r>
          </a:p>
          <a:p>
            <a:r>
              <a:rPr lang="en-US" dirty="0"/>
              <a:t>Jupyter Notebook  (anaconda.com)</a:t>
            </a:r>
          </a:p>
          <a:p>
            <a:endParaRPr lang="en-US" dirty="0"/>
          </a:p>
          <a:p>
            <a:r>
              <a:rPr lang="en-US" dirty="0"/>
              <a:t>Java </a:t>
            </a:r>
          </a:p>
          <a:p>
            <a:pPr marL="0" indent="0">
              <a:buNone/>
            </a:pPr>
            <a:endParaRPr lang="en-US" dirty="0"/>
          </a:p>
          <a:p>
            <a:r>
              <a:rPr lang="en-US" dirty="0"/>
              <a:t>Eclipse  </a:t>
            </a:r>
          </a:p>
        </p:txBody>
      </p:sp>
      <p:pic>
        <p:nvPicPr>
          <p:cNvPr id="5" name="Picture 4" descr="Anaconda Logo">
            <a:extLst>
              <a:ext uri="{FF2B5EF4-FFF2-40B4-BE49-F238E27FC236}">
                <a16:creationId xmlns:a16="http://schemas.microsoft.com/office/drawing/2014/main" id="{8090023B-0795-4FBD-8579-49BF21692B9A}"/>
              </a:ext>
            </a:extLst>
          </p:cNvPr>
          <p:cNvPicPr>
            <a:picLocks noChangeAspect="1"/>
          </p:cNvPicPr>
          <p:nvPr/>
        </p:nvPicPr>
        <p:blipFill>
          <a:blip r:embed="rId2"/>
          <a:stretch>
            <a:fillRect/>
          </a:stretch>
        </p:blipFill>
        <p:spPr>
          <a:xfrm>
            <a:off x="6286791" y="3659801"/>
            <a:ext cx="2181225" cy="542925"/>
          </a:xfrm>
          <a:prstGeom prst="rect">
            <a:avLst/>
          </a:prstGeom>
        </p:spPr>
      </p:pic>
      <p:pic>
        <p:nvPicPr>
          <p:cNvPr id="7" name="Picture 6" descr="Python logo">
            <a:extLst>
              <a:ext uri="{FF2B5EF4-FFF2-40B4-BE49-F238E27FC236}">
                <a16:creationId xmlns:a16="http://schemas.microsoft.com/office/drawing/2014/main" id="{EFDB7A1C-C611-47F4-99EB-38AB040B6460}"/>
              </a:ext>
            </a:extLst>
          </p:cNvPr>
          <p:cNvPicPr>
            <a:picLocks noChangeAspect="1"/>
          </p:cNvPicPr>
          <p:nvPr/>
        </p:nvPicPr>
        <p:blipFill>
          <a:blip r:embed="rId3"/>
          <a:stretch>
            <a:fillRect/>
          </a:stretch>
        </p:blipFill>
        <p:spPr>
          <a:xfrm>
            <a:off x="5968136" y="2669683"/>
            <a:ext cx="1647727" cy="528516"/>
          </a:xfrm>
          <a:prstGeom prst="rect">
            <a:avLst/>
          </a:prstGeom>
        </p:spPr>
      </p:pic>
      <p:sp>
        <p:nvSpPr>
          <p:cNvPr id="8" name="TextBox 7">
            <a:extLst>
              <a:ext uri="{FF2B5EF4-FFF2-40B4-BE49-F238E27FC236}">
                <a16:creationId xmlns:a16="http://schemas.microsoft.com/office/drawing/2014/main" id="{3003D759-6A54-4001-9A37-511524F07A0A}"/>
              </a:ext>
            </a:extLst>
          </p:cNvPr>
          <p:cNvSpPr txBox="1"/>
          <p:nvPr/>
        </p:nvSpPr>
        <p:spPr>
          <a:xfrm>
            <a:off x="11134344" y="6308209"/>
            <a:ext cx="966931" cy="369332"/>
          </a:xfrm>
          <a:prstGeom prst="rect">
            <a:avLst/>
          </a:prstGeom>
          <a:noFill/>
        </p:spPr>
        <p:txBody>
          <a:bodyPr wrap="none" rtlCol="0">
            <a:spAutoFit/>
          </a:bodyPr>
          <a:lstStyle/>
          <a:p>
            <a:r>
              <a:rPr lang="en-US" dirty="0"/>
              <a:t>[1,2,3,4]</a:t>
            </a:r>
          </a:p>
        </p:txBody>
      </p:sp>
      <p:pic>
        <p:nvPicPr>
          <p:cNvPr id="10" name="Picture 9">
            <a:extLst>
              <a:ext uri="{FF2B5EF4-FFF2-40B4-BE49-F238E27FC236}">
                <a16:creationId xmlns:a16="http://schemas.microsoft.com/office/drawing/2014/main" id="{F96BA9E4-50EA-4815-8932-9FB7AA5BD1EF}"/>
              </a:ext>
            </a:extLst>
          </p:cNvPr>
          <p:cNvPicPr>
            <a:picLocks noChangeAspect="1"/>
          </p:cNvPicPr>
          <p:nvPr/>
        </p:nvPicPr>
        <p:blipFill>
          <a:blip r:embed="rId4"/>
          <a:stretch>
            <a:fillRect/>
          </a:stretch>
        </p:blipFill>
        <p:spPr>
          <a:xfrm>
            <a:off x="1819655" y="4488647"/>
            <a:ext cx="1250823" cy="642089"/>
          </a:xfrm>
          <a:prstGeom prst="rect">
            <a:avLst/>
          </a:prstGeom>
        </p:spPr>
      </p:pic>
      <p:pic>
        <p:nvPicPr>
          <p:cNvPr id="12" name="Picture 11">
            <a:extLst>
              <a:ext uri="{FF2B5EF4-FFF2-40B4-BE49-F238E27FC236}">
                <a16:creationId xmlns:a16="http://schemas.microsoft.com/office/drawing/2014/main" id="{347719D0-45EE-45FA-B009-AC21614E31A2}"/>
              </a:ext>
            </a:extLst>
          </p:cNvPr>
          <p:cNvPicPr>
            <a:picLocks noChangeAspect="1"/>
          </p:cNvPicPr>
          <p:nvPr/>
        </p:nvPicPr>
        <p:blipFill>
          <a:blip r:embed="rId5"/>
          <a:stretch>
            <a:fillRect/>
          </a:stretch>
        </p:blipFill>
        <p:spPr>
          <a:xfrm>
            <a:off x="2281237" y="5522555"/>
            <a:ext cx="1857375" cy="514350"/>
          </a:xfrm>
          <a:prstGeom prst="rect">
            <a:avLst/>
          </a:prstGeom>
        </p:spPr>
      </p:pic>
    </p:spTree>
    <p:extLst>
      <p:ext uri="{BB962C8B-B14F-4D97-AF65-F5344CB8AC3E}">
        <p14:creationId xmlns:p14="http://schemas.microsoft.com/office/powerpoint/2010/main" val="87886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C1E7-52DE-4BDC-9071-0C3408F1B01C}"/>
              </a:ext>
            </a:extLst>
          </p:cNvPr>
          <p:cNvSpPr>
            <a:spLocks noGrp="1"/>
          </p:cNvSpPr>
          <p:nvPr>
            <p:ph type="title"/>
          </p:nvPr>
        </p:nvSpPr>
        <p:spPr/>
        <p:txBody>
          <a:bodyPr/>
          <a:lstStyle/>
          <a:p>
            <a:r>
              <a:rPr lang="en-US" dirty="0"/>
              <a:t>JupyterLab Notebook	</a:t>
            </a:r>
          </a:p>
        </p:txBody>
      </p:sp>
      <p:sp>
        <p:nvSpPr>
          <p:cNvPr id="3" name="Content Placeholder 2">
            <a:extLst>
              <a:ext uri="{FF2B5EF4-FFF2-40B4-BE49-F238E27FC236}">
                <a16:creationId xmlns:a16="http://schemas.microsoft.com/office/drawing/2014/main" id="{197B11C8-4623-49E7-A1D1-810ACFF7475E}"/>
              </a:ext>
            </a:extLst>
          </p:cNvPr>
          <p:cNvSpPr>
            <a:spLocks noGrp="1"/>
          </p:cNvSpPr>
          <p:nvPr>
            <p:ph idx="1"/>
          </p:nvPr>
        </p:nvSpPr>
        <p:spPr/>
        <p:txBody>
          <a:bodyPr/>
          <a:lstStyle/>
          <a:p>
            <a:r>
              <a:rPr lang="en-US" i="1" dirty="0"/>
              <a:t>.ipynb</a:t>
            </a:r>
            <a:r>
              <a:rPr lang="en-US" dirty="0"/>
              <a:t> file.</a:t>
            </a:r>
          </a:p>
          <a:p>
            <a:r>
              <a:rPr lang="en-US" dirty="0"/>
              <a:t>Cell oriented IDE.</a:t>
            </a:r>
          </a:p>
          <a:p>
            <a:r>
              <a:rPr lang="en-US" dirty="0"/>
              <a:t>Code and markdown cells.</a:t>
            </a:r>
          </a:p>
          <a:p>
            <a:r>
              <a:rPr lang="en-US" dirty="0"/>
              <a:t>Executing a cell affects the current execution environment.</a:t>
            </a:r>
          </a:p>
          <a:p>
            <a:r>
              <a:rPr lang="en-US" dirty="0"/>
              <a:t>Cells can be executed individually, even out of order!</a:t>
            </a:r>
          </a:p>
          <a:p>
            <a:r>
              <a:rPr lang="en-US" dirty="0"/>
              <a:t>In our notebook, each cell is stand-alone.</a:t>
            </a:r>
          </a:p>
        </p:txBody>
      </p:sp>
      <p:pic>
        <p:nvPicPr>
          <p:cNvPr id="5" name="Picture 4" descr="Screen snip of the first few cells of our JupyterLab Notebook">
            <a:extLst>
              <a:ext uri="{FF2B5EF4-FFF2-40B4-BE49-F238E27FC236}">
                <a16:creationId xmlns:a16="http://schemas.microsoft.com/office/drawing/2014/main" id="{AAA95241-AD56-4AB4-95F4-492624BEDE74}"/>
              </a:ext>
            </a:extLst>
          </p:cNvPr>
          <p:cNvPicPr>
            <a:picLocks noChangeAspect="1"/>
          </p:cNvPicPr>
          <p:nvPr/>
        </p:nvPicPr>
        <p:blipFill>
          <a:blip r:embed="rId2"/>
          <a:stretch>
            <a:fillRect/>
          </a:stretch>
        </p:blipFill>
        <p:spPr>
          <a:xfrm>
            <a:off x="3979334" y="4884578"/>
            <a:ext cx="5829299" cy="1823481"/>
          </a:xfrm>
          <a:prstGeom prst="rect">
            <a:avLst/>
          </a:prstGeom>
          <a:effectLst>
            <a:outerShdw blurRad="50800" dist="38100" dir="8100000" algn="tr" rotWithShape="0">
              <a:prstClr val="black">
                <a:alpha val="40000"/>
              </a:prstClr>
            </a:outerShdw>
          </a:effectLst>
        </p:spPr>
      </p:pic>
      <p:pic>
        <p:nvPicPr>
          <p:cNvPr id="6" name="Picture 5" descr="Snip of JupyterLab Notebook launcher on the Anaconda Menu">
            <a:extLst>
              <a:ext uri="{FF2B5EF4-FFF2-40B4-BE49-F238E27FC236}">
                <a16:creationId xmlns:a16="http://schemas.microsoft.com/office/drawing/2014/main" id="{B1662E8F-7348-4742-BD6D-3D08605295EF}"/>
              </a:ext>
            </a:extLst>
          </p:cNvPr>
          <p:cNvPicPr>
            <a:picLocks noChangeAspect="1"/>
          </p:cNvPicPr>
          <p:nvPr/>
        </p:nvPicPr>
        <p:blipFill>
          <a:blip r:embed="rId3"/>
          <a:stretch>
            <a:fillRect/>
          </a:stretch>
        </p:blipFill>
        <p:spPr>
          <a:xfrm>
            <a:off x="9304782" y="183809"/>
            <a:ext cx="2324100" cy="26574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23223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5501-94E4-4267-B6AA-CB70ED379407}"/>
              </a:ext>
            </a:extLst>
          </p:cNvPr>
          <p:cNvSpPr>
            <a:spLocks noGrp="1"/>
          </p:cNvSpPr>
          <p:nvPr>
            <p:ph type="title"/>
          </p:nvPr>
        </p:nvSpPr>
        <p:spPr/>
        <p:txBody>
          <a:bodyPr>
            <a:normAutofit/>
          </a:bodyPr>
          <a:lstStyle/>
          <a:p>
            <a:r>
              <a:rPr lang="en-US" sz="3600" dirty="0"/>
              <a:t>A JupyterLab Notebook Runs in a Web Browser Tab</a:t>
            </a:r>
          </a:p>
        </p:txBody>
      </p:sp>
      <p:sp>
        <p:nvSpPr>
          <p:cNvPr id="3" name="Content Placeholder 2">
            <a:extLst>
              <a:ext uri="{FF2B5EF4-FFF2-40B4-BE49-F238E27FC236}">
                <a16:creationId xmlns:a16="http://schemas.microsoft.com/office/drawing/2014/main" id="{98C30264-3A54-428E-ABBF-E231FF5FBAE3}"/>
              </a:ext>
            </a:extLst>
          </p:cNvPr>
          <p:cNvSpPr>
            <a:spLocks noGrp="1"/>
          </p:cNvSpPr>
          <p:nvPr>
            <p:ph idx="1"/>
          </p:nvPr>
        </p:nvSpPr>
        <p:spPr>
          <a:xfrm>
            <a:off x="215456" y="1825625"/>
            <a:ext cx="11138344" cy="4351338"/>
          </a:xfrm>
        </p:spPr>
        <p:txBody>
          <a:bodyPr/>
          <a:lstStyle/>
          <a:p>
            <a:r>
              <a:rPr lang="en-US" dirty="0"/>
              <a:t>Effective for teaching basic concepts because it’s cell-oriented and supports markdown</a:t>
            </a:r>
          </a:p>
          <a:p>
            <a:r>
              <a:rPr lang="en-US" dirty="0"/>
              <a:t>Not effective for enterprise work, IMHO. </a:t>
            </a:r>
          </a:p>
        </p:txBody>
      </p:sp>
      <p:pic>
        <p:nvPicPr>
          <p:cNvPr id="5" name="Picture 4" descr="Screen snip of a JupyterLab Notebook ">
            <a:extLst>
              <a:ext uri="{FF2B5EF4-FFF2-40B4-BE49-F238E27FC236}">
                <a16:creationId xmlns:a16="http://schemas.microsoft.com/office/drawing/2014/main" id="{0B8B8520-C91D-46A7-884E-2046152E85C7}"/>
              </a:ext>
            </a:extLst>
          </p:cNvPr>
          <p:cNvPicPr>
            <a:picLocks noChangeAspect="1"/>
          </p:cNvPicPr>
          <p:nvPr/>
        </p:nvPicPr>
        <p:blipFill>
          <a:blip r:embed="rId2"/>
          <a:stretch>
            <a:fillRect/>
          </a:stretch>
        </p:blipFill>
        <p:spPr>
          <a:xfrm>
            <a:off x="4896499" y="3429000"/>
            <a:ext cx="7080045" cy="327609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168130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4370</TotalTime>
  <Words>2225</Words>
  <Application>Microsoft Office PowerPoint</Application>
  <PresentationFormat>Widescreen</PresentationFormat>
  <Paragraphs>524</Paragraphs>
  <Slides>38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 Unicode MS</vt:lpstr>
      <vt:lpstr>Arial</vt:lpstr>
      <vt:lpstr>Calibri</vt:lpstr>
      <vt:lpstr>Calibri Light</vt:lpstr>
      <vt:lpstr>Consolas</vt:lpstr>
      <vt:lpstr>Courier New</vt:lpstr>
      <vt:lpstr>Office Theme</vt:lpstr>
      <vt:lpstr>Python Data Structures for Java Programmers</vt:lpstr>
      <vt:lpstr>Abstract</vt:lpstr>
      <vt:lpstr>Bill Nicholson</vt:lpstr>
      <vt:lpstr>Not Addressed in this presentation</vt:lpstr>
      <vt:lpstr>Presentation Materials</vt:lpstr>
      <vt:lpstr>Overview</vt:lpstr>
      <vt:lpstr>Our Tools (all free)</vt:lpstr>
      <vt:lpstr>JupyterLab Notebook </vt:lpstr>
      <vt:lpstr>A JupyterLab Notebook Runs in a Web Browser Tab</vt:lpstr>
      <vt:lpstr>Python: ‘built-in’ types to be discussed</vt:lpstr>
      <vt:lpstr>Java to Python mapping</vt:lpstr>
      <vt:lpstr>Python Data Structures Overview</vt:lpstr>
      <vt:lpstr>Syntax determines data type</vt:lpstr>
      <vt:lpstr>Python is dynamically typed, so… when in doubt</vt:lpstr>
      <vt:lpstr>Heterogeneity</vt:lpstr>
      <vt:lpstr>Indexing</vt:lpstr>
      <vt:lpstr>Duplicate Elements</vt:lpstr>
      <vt:lpstr>Iterating</vt:lpstr>
      <vt:lpstr>While preparing this presentation</vt:lpstr>
      <vt:lpstr>Python List       Java ArrayList</vt:lpstr>
      <vt:lpstr>PowerPoint Presentation</vt:lpstr>
      <vt:lpstr>Python Tuple       Java Array</vt:lpstr>
      <vt:lpstr>PowerPoint Presentation</vt:lpstr>
      <vt:lpstr>Python Set        Java HashSet</vt:lpstr>
      <vt:lpstr>PowerPoint Presentation</vt:lpstr>
      <vt:lpstr>Python Dictionary        Java HashMap</vt:lpstr>
      <vt:lpstr>PowerPoint Presentation</vt:lpstr>
      <vt:lpstr>Python String      Java String</vt:lpstr>
      <vt:lpstr>PowerPoint Presentation</vt:lpstr>
      <vt:lpstr>Let’s be Pythonic  List Comprehension - the big picture</vt:lpstr>
      <vt:lpstr>List can be processed with loops</vt:lpstr>
      <vt:lpstr>List Comprehension is pythonic</vt:lpstr>
      <vt:lpstr>List Comprehension – Filter out vowels</vt:lpstr>
      <vt:lpstr>List Comprehension – Compute a list of squares</vt:lpstr>
      <vt:lpstr>A list can simulate a LIFO stack. Use append() and pop() only</vt:lpstr>
      <vt:lpstr>Benchmarks. Add 200,000,000 elements to a Python List, then a Java ArrayList. </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Nicholson, Delmer (Bill) (nicholdw)</dc:creator>
  <cp:lastModifiedBy>Nicholson, Delmer (Bill) (nicholdw)</cp:lastModifiedBy>
  <cp:revision>160</cp:revision>
  <dcterms:created xsi:type="dcterms:W3CDTF">2021-09-28T14:33:50Z</dcterms:created>
  <dcterms:modified xsi:type="dcterms:W3CDTF">2021-10-01T15:24:46Z</dcterms:modified>
</cp:coreProperties>
</file>