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7" r:id="rId4"/>
    <p:sldId id="290" r:id="rId5"/>
    <p:sldId id="291" r:id="rId6"/>
    <p:sldId id="286" r:id="rId7"/>
    <p:sldId id="293" r:id="rId8"/>
    <p:sldId id="294" r:id="rId9"/>
    <p:sldId id="292" r:id="rId10"/>
    <p:sldId id="295" r:id="rId11"/>
    <p:sldId id="296" r:id="rId12"/>
    <p:sldId id="298" r:id="rId13"/>
    <p:sldId id="302" r:id="rId14"/>
    <p:sldId id="297" r:id="rId15"/>
    <p:sldId id="299" r:id="rId16"/>
    <p:sldId id="300" r:id="rId17"/>
    <p:sldId id="303" r:id="rId18"/>
    <p:sldId id="301" r:id="rId19"/>
    <p:sldId id="283" r:id="rId20"/>
    <p:sldId id="30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87874" autoAdjust="0"/>
  </p:normalViewPr>
  <p:slideViewPr>
    <p:cSldViewPr>
      <p:cViewPr varScale="1">
        <p:scale>
          <a:sx n="122" d="100"/>
          <a:sy n="122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AF2ADA-F6F1-4109-9689-D8EF6B3CCAF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69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A30DD-F05C-4E46-8ABC-D3916092E1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98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4F4F9F-B690-4359-B335-E8F5ACD3A61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14400"/>
            <a:ext cx="196215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734050" cy="48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CCA93-8AFC-4A13-B428-3D1F96808F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940DA-9B7B-4396-8874-4BA0BC3E51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45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02B01-517F-44FE-A160-D3F538E8CBC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461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163763"/>
            <a:ext cx="3848100" cy="3551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D62AC-47AA-48EE-9936-D983A0F0762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63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3BCCA-E25D-4B82-894A-4D1B3E76B82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58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AE73F-7CE1-4D75-A63B-1148C2EC9F3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690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7A0AF-46EB-4E89-86C1-FAD910A42F4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2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17C55-9ECC-45F8-9E92-EA867BE63D5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61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AF14-B8F6-4711-932F-4D30B1187E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323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63763"/>
            <a:ext cx="78486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2935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29350"/>
            <a:ext cx="1447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B718D4-3CEE-4CAD-AC03-C488D63043DC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031" name="Picture 19" descr="forUC09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geRank" TargetMode="External"/><Relationship Id="rId2" Type="http://schemas.openxmlformats.org/officeDocument/2006/relationships/hyperlink" Target="http://www.ams.org/samplings/feature-column/fcarc-pagera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beanstalkim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94363" y="2133600"/>
            <a:ext cx="2743200" cy="7620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Final Project</a:t>
            </a:r>
          </a:p>
          <a:p>
            <a:pPr eaLnBrk="1" hangingPunct="1"/>
            <a:r>
              <a:rPr lang="en-US" altLang="en-US" sz="2000" dirty="0" smtClean="0"/>
              <a:t>Team 01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29200" y="914401"/>
            <a:ext cx="4132262" cy="1447800"/>
          </a:xfrm>
          <a:noFill/>
        </p:spPr>
        <p:txBody>
          <a:bodyPr/>
          <a:lstStyle/>
          <a:p>
            <a:pPr eaLnBrk="1" hangingPunct="1"/>
            <a:r>
              <a:rPr lang="en-US" altLang="en-US" sz="1800" dirty="0" smtClean="0"/>
              <a:t>CS 7081</a:t>
            </a:r>
            <a:br>
              <a:rPr lang="en-US" altLang="en-US" sz="1800" dirty="0" smtClean="0"/>
            </a:br>
            <a:r>
              <a:rPr lang="en-US" altLang="en-US" sz="1800" dirty="0" smtClean="0"/>
              <a:t>Advanced Algorithms</a:t>
            </a:r>
          </a:p>
        </p:txBody>
      </p:sp>
      <p:pic>
        <p:nvPicPr>
          <p:cNvPr id="2055" name="Picture 7" descr=" - Dilbert by Scott Ad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4648201"/>
            <a:ext cx="4484395" cy="21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8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68858" y="4999672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Christopher Broderick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Rohit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Dureja,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Akash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Mohapatra, 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Nicholson,</a:t>
            </a:r>
            <a:endParaRPr lang="en-US" dirty="0"/>
          </a:p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Asrith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Singa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Reddy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96" y="96838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algn="ctr">
              <a:spcBef>
                <a:spcPts val="0"/>
              </a:spcBef>
            </a:pPr>
            <a:r>
              <a:rPr lang="en-US" sz="32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Extending Page Rank to Rank Entities That Are Not Directly Related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077200" cy="1143000"/>
          </a:xfrm>
        </p:spPr>
        <p:txBody>
          <a:bodyPr/>
          <a:lstStyle/>
          <a:p>
            <a:r>
              <a:rPr lang="en-US" dirty="0" smtClean="0"/>
              <a:t>There are ways to add edges…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63763"/>
            <a:ext cx="8390026" cy="3551237"/>
          </a:xfrm>
        </p:spPr>
        <p:txBody>
          <a:bodyPr/>
          <a:lstStyle/>
          <a:p>
            <a:r>
              <a:rPr lang="en-US" dirty="0" smtClean="0"/>
              <a:t>Link Item back to Clients that purchased that item.</a:t>
            </a:r>
          </a:p>
          <a:p>
            <a:r>
              <a:rPr lang="en-US" dirty="0" smtClean="0"/>
              <a:t>Weighted by (cost of the item X </a:t>
            </a:r>
            <a:r>
              <a:rPr lang="en-US" dirty="0" smtClean="0"/>
              <a:t>quantity)</a:t>
            </a:r>
            <a:endParaRPr lang="en-US" dirty="0"/>
          </a:p>
        </p:txBody>
      </p:sp>
      <p:pic>
        <p:nvPicPr>
          <p:cNvPr id="4" name="Picture 6" descr="https://i.ytimg.com/vi/YRCzEqkCoiM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59709"/>
            <a:ext cx="3012711" cy="211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26654" y="6477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723" y="4143375"/>
            <a:ext cx="5067300" cy="2333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282138">
            <a:off x="5275186" y="47420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Cost X Quantity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3962400"/>
            <a:ext cx="3657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vector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I1 0.13554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0.12149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0.13534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0.12009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 0.12009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C4 0.12447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02151"/>
              </p:ext>
            </p:extLst>
          </p:nvPr>
        </p:nvGraphicFramePr>
        <p:xfrm>
          <a:off x="304800" y="4621262"/>
          <a:ext cx="5067300" cy="1905000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2./6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3./9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4./12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66605"/>
              </p:ext>
            </p:extLst>
          </p:nvPr>
        </p:nvGraphicFramePr>
        <p:xfrm>
          <a:off x="381000" y="2400300"/>
          <a:ext cx="7607300" cy="1333500"/>
        </p:xfrm>
        <a:graphic>
          <a:graphicData uri="http://schemas.openxmlformats.org/drawingml/2006/table">
            <a:tbl>
              <a:tblPr/>
              <a:tblGrid>
                <a:gridCol w="609600"/>
                <a:gridCol w="571500"/>
                <a:gridCol w="457200"/>
                <a:gridCol w="4445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1054100"/>
                <a:gridCol w="698500"/>
              </a:tblGrid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Qty 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Weighted Amount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clients that purchased this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qty purchased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 (weight)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1.00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2.00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3.00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$     4.00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6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685800"/>
          </a:xfrm>
        </p:spPr>
        <p:txBody>
          <a:bodyPr/>
          <a:lstStyle/>
          <a:p>
            <a:r>
              <a:rPr lang="en-US" dirty="0" smtClean="0"/>
              <a:t>Real-World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73 </a:t>
            </a:r>
            <a:r>
              <a:rPr lang="en-US" dirty="0" smtClean="0"/>
              <a:t>Items</a:t>
            </a:r>
          </a:p>
          <a:p>
            <a:r>
              <a:rPr lang="en-US" dirty="0" smtClean="0"/>
              <a:t>26 Clients</a:t>
            </a:r>
          </a:p>
          <a:p>
            <a:r>
              <a:rPr lang="en-US" dirty="0" smtClean="0"/>
              <a:t>134 Transactions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99 X 99 </a:t>
            </a:r>
            <a:r>
              <a:rPr lang="en-US" smtClean="0"/>
              <a:t>Transition </a:t>
            </a:r>
            <a:r>
              <a:rPr lang="en-US" smtClean="0"/>
              <a:t>Matrix </a:t>
            </a:r>
            <a:r>
              <a:rPr lang="en-US" sz="2000" smtClean="0"/>
              <a:t>(too big for a slide)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752600"/>
            <a:ext cx="3596653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685800"/>
          </a:xfrm>
        </p:spPr>
        <p:txBody>
          <a:bodyPr/>
          <a:lstStyle/>
          <a:p>
            <a:r>
              <a:rPr lang="en-US" dirty="0" smtClean="0"/>
              <a:t>Real-World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57400"/>
            <a:ext cx="8782050" cy="2371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724400"/>
            <a:ext cx="7848600" cy="6096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99 </a:t>
            </a:r>
            <a:r>
              <a:rPr lang="en-US" dirty="0" smtClean="0"/>
              <a:t>X 99 </a:t>
            </a:r>
            <a:r>
              <a:rPr lang="en-US" smtClean="0"/>
              <a:t>Transition </a:t>
            </a:r>
            <a:r>
              <a:rPr lang="en-US" smtClean="0"/>
              <a:t>Matrix </a:t>
            </a:r>
            <a:r>
              <a:rPr lang="en-US" sz="2000" smtClean="0"/>
              <a:t>(too big for a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533400"/>
          </a:xfrm>
        </p:spPr>
        <p:txBody>
          <a:bodyPr/>
          <a:lstStyle/>
          <a:p>
            <a:r>
              <a:rPr lang="en-US" sz="3200" dirty="0" smtClean="0"/>
              <a:t>Ranking Vector </a:t>
            </a: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00B050"/>
                </a:solidFill>
              </a:rPr>
              <a:t>26 Clients, </a:t>
            </a:r>
            <a:r>
              <a:rPr lang="en-US" sz="3200" dirty="0">
                <a:solidFill>
                  <a:srgbClr val="0C77C3"/>
                </a:solidFill>
              </a:rPr>
              <a:t>78</a:t>
            </a:r>
            <a:r>
              <a:rPr lang="en-US" sz="3200" dirty="0">
                <a:solidFill>
                  <a:srgbClr val="0070C0"/>
                </a:solidFill>
              </a:rPr>
              <a:t> Items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5181600"/>
          </a:xfrm>
        </p:spPr>
        <p:txBody>
          <a:bodyPr numCol="4"/>
          <a:lstStyle/>
          <a:p>
            <a:pPr marL="0" indent="0">
              <a:buNone/>
            </a:pPr>
            <a:r>
              <a:rPr lang="en-US" sz="10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0.008589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0.008640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0.008618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0.008623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0.008642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0.008635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0.008604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0.008626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0.008635</a:t>
            </a:r>
          </a:p>
          <a:p>
            <a:pPr marL="0" indent="0">
              <a:buNone/>
            </a:pPr>
            <a:endParaRPr lang="en-US" sz="10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0.008603</a:t>
            </a:r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0.008598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0.008600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0.008587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0.008609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0.008593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0.008616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0.008588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0.008591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0.008594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0.008602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0.008595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0.008596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0.008586</a:t>
            </a:r>
          </a:p>
          <a:p>
            <a:pPr marL="0" indent="0">
              <a:buNone/>
            </a:pP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9185" y="36576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1447800" y="366150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848600" cy="533400"/>
          </a:xfrm>
        </p:spPr>
        <p:txBody>
          <a:bodyPr/>
          <a:lstStyle/>
          <a:p>
            <a:r>
              <a:rPr lang="en-US" dirty="0" smtClean="0"/>
              <a:t>Real-World Results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25766"/>
              </p:ext>
            </p:extLst>
          </p:nvPr>
        </p:nvGraphicFramePr>
        <p:xfrm>
          <a:off x="571500" y="1492738"/>
          <a:ext cx="8077200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Worksheet" r:id="rId3" imgW="8077245" imgH="4962600" progId="Excel.Sheet.12">
                  <p:embed/>
                </p:oleObj>
              </mc:Choice>
              <mc:Fallback>
                <p:oleObj name="Worksheet" r:id="rId3" imgW="8077245" imgH="4962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492738"/>
                        <a:ext cx="8077200" cy="496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5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685800"/>
          </a:xfrm>
        </p:spPr>
        <p:txBody>
          <a:bodyPr/>
          <a:lstStyle/>
          <a:p>
            <a:r>
              <a:rPr lang="en-US" dirty="0" smtClean="0"/>
              <a:t>How did we do?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6071"/>
              </p:ext>
            </p:extLst>
          </p:nvPr>
        </p:nvGraphicFramePr>
        <p:xfrm>
          <a:off x="4724400" y="1828800"/>
          <a:ext cx="3505201" cy="4114800"/>
        </p:xfrm>
        <a:graphic>
          <a:graphicData uri="http://schemas.openxmlformats.org/drawingml/2006/table">
            <a:tbl>
              <a:tblPr/>
              <a:tblGrid>
                <a:gridCol w="472280"/>
                <a:gridCol w="639546"/>
                <a:gridCol w="659223"/>
                <a:gridCol w="819110"/>
                <a:gridCol w="915042"/>
              </a:tblGrid>
              <a:tr h="131527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 Spent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Items Purchased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Messink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5702.56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Barrett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5105.11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Bryant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4136.66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Gorman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Joanne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Cobbins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1174.54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Hinson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Daphne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1163.05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Stobbe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Travis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1126.81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Merida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Sapadin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Gholston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Carmen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Elana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Tillar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Mullen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Walker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Reisert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Loretta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Broach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Wilburn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9" y="2819400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ranking algorithm</a:t>
            </a:r>
          </a:p>
          <a:p>
            <a:r>
              <a:rPr lang="en-US" dirty="0" smtClean="0"/>
              <a:t>selected a client in the middle,</a:t>
            </a:r>
          </a:p>
          <a:p>
            <a:r>
              <a:rPr lang="en-US" smtClean="0"/>
              <a:t>when ordered by total amount spent.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else did we do?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98088"/>
              </p:ext>
            </p:extLst>
          </p:nvPr>
        </p:nvGraphicFramePr>
        <p:xfrm>
          <a:off x="4953000" y="2209800"/>
          <a:ext cx="3121581" cy="3551229"/>
        </p:xfrm>
        <a:graphic>
          <a:graphicData uri="http://schemas.openxmlformats.org/drawingml/2006/table">
            <a:tbl>
              <a:tblPr/>
              <a:tblGrid>
                <a:gridCol w="420592"/>
                <a:gridCol w="569552"/>
                <a:gridCol w="587076"/>
                <a:gridCol w="729464"/>
                <a:gridCol w="814897"/>
              </a:tblGrid>
              <a:tr h="1315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Amount Spent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Items Purchased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Peterson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Rose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Tillar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Walker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Rick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Reisert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James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Jones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Loretta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C6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Wilburn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Louise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C7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Sapadin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Helen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C8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Gholston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Carmen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C9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Berry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Elana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Hacker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Mullen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Kathy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87.48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C12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Tarter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Denny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181.95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Broach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C14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Messink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Carol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5702.56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C15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Gorman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Donna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1504.92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C16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Cobbins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Steve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1174.54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C17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Turner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Perry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552.5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00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C18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Barrett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Bernard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5105.11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Hodge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Bruce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Stobbe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Travis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1149.5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C21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Sanders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Jill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1126.81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C22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Miller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Larry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983.96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C23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Hinson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Daphne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1163.05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C24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Joanne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1435.8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C25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Merida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Billie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420.65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1315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C26</a:t>
                      </a:r>
                    </a:p>
                  </a:txBody>
                  <a:tcPr marL="6576" marR="6576" marT="65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Bryant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4136.66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576" marR="6576" marT="657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3276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Ordered </a:t>
            </a:r>
            <a:r>
              <a:rPr lang="en-US"/>
              <a:t>by </a:t>
            </a:r>
            <a:r>
              <a:rPr lang="en-US"/>
              <a:t>total </a:t>
            </a:r>
            <a:r>
              <a:rPr lang="en-US" smtClean="0"/>
              <a:t>items purchased.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different weights such as # of purchases and dates.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9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smtClean="0"/>
              <a:t>Tools</a:t>
            </a:r>
            <a:endParaRPr lang="en-US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5467350" cy="293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607135"/>
            <a:ext cx="3133725" cy="447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Code and presentation available at https://github.com/nicomp42/CS7081Spring2016Group01FinalProject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8133" y="63256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[2,7]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20" y="941754"/>
            <a:ext cx="135255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429000"/>
            <a:ext cx="3649066" cy="30813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286000"/>
            <a:ext cx="46291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762000"/>
          </a:xfrm>
        </p:spPr>
        <p:txBody>
          <a:bodyPr/>
          <a:lstStyle/>
          <a:p>
            <a:r>
              <a:rPr lang="en-US" altLang="en-US" dirty="0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05194"/>
            <a:ext cx="7848600" cy="20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200" dirty="0" smtClean="0"/>
              <a:t>[1] Search.Dilbert.com</a:t>
            </a:r>
          </a:p>
          <a:p>
            <a:pPr marL="0" indent="0">
              <a:buNone/>
            </a:pPr>
            <a:r>
              <a:rPr lang="en-US" altLang="en-US" sz="1200" dirty="0" smtClean="0"/>
              <a:t>[2] </a:t>
            </a:r>
            <a:r>
              <a:rPr lang="en-US" sz="1200" dirty="0" smtClean="0"/>
              <a:t>Page, Lawrence, et al. "The PageRank citation ranking: bringing order to the web." (1999).</a:t>
            </a:r>
          </a:p>
          <a:p>
            <a:pPr marL="0" indent="0">
              <a:buNone/>
            </a:pPr>
            <a:r>
              <a:rPr lang="en-US" sz="1200" dirty="0"/>
              <a:t>[3] </a:t>
            </a:r>
            <a:r>
              <a:rPr lang="en-US" sz="1200" dirty="0">
                <a:hlinkClick r:id="rId2"/>
              </a:rPr>
              <a:t>http://</a:t>
            </a:r>
            <a:r>
              <a:rPr lang="en-US" sz="1200" dirty="0" smtClean="0">
                <a:hlinkClick r:id="rId2"/>
              </a:rPr>
              <a:t>www.ams.org/samplings/feature-column/fcarc-pagerank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[4]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en.wikipedia.org/wiki/PageRank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[4] YouTube.com</a:t>
            </a:r>
          </a:p>
          <a:p>
            <a:pPr marL="0" indent="0">
              <a:buNone/>
            </a:pPr>
            <a:r>
              <a:rPr lang="en-US" sz="1200" dirty="0" smtClean="0"/>
              <a:t>[5] </a:t>
            </a:r>
            <a:r>
              <a:rPr lang="en-US" sz="1200" dirty="0" smtClean="0">
                <a:hlinkClick r:id="rId4"/>
              </a:rPr>
              <a:t>www.beanstalkim.com\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[6] "MS&amp;E 233 Lecture 8: Applications of PageRank to Recommendation Systems." </a:t>
            </a:r>
            <a:r>
              <a:rPr lang="en-US" sz="1200" i="1" dirty="0"/>
              <a:t>MS&amp;E 233 Lecture 8: Applications of PageRank to Recommendation Systems</a:t>
            </a:r>
            <a:r>
              <a:rPr lang="en-US" sz="1200" dirty="0"/>
              <a:t>. Ed. Ashish </a:t>
            </a:r>
            <a:r>
              <a:rPr lang="en-US" sz="1200" dirty="0"/>
              <a:t>Goel</a:t>
            </a:r>
            <a:r>
              <a:rPr lang="en-US" sz="1200" dirty="0"/>
              <a:t>. Stanford University. Web. 13 Apr. 2016.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[7</a:t>
            </a:r>
            <a:r>
              <a:rPr lang="en-US" sz="1200" smtClean="0"/>
              <a:t>] </a:t>
            </a:r>
            <a:r>
              <a:rPr lang="en-US" sz="1200" smtClean="0"/>
              <a:t>Google.com</a:t>
            </a:r>
          </a:p>
          <a:p>
            <a:pPr marL="0" indent="0">
              <a:buNone/>
            </a:pPr>
            <a:r>
              <a:rPr lang="en-US" sz="1200"/>
              <a:t>[8] https://www.google.com/maps/uv?hl=en&amp;pb=!1s0x884053a2f4f6d27b:0x1f562855bf86f422!2m5!2m2!1i80!2i80!3m1!2i100!3m1!7e115!4s/maps/place/michael%2Bcalico%2Bjeweler/@39.2347543,-84.3766656,3a,75y,266.11h,90t/data%3D*213m4*211e1*213m2*211sNDikPhdOG_APjUXjirrC3A*212e0*214m2*213m1*211s0x0:0x1f562855bf86f422!5smichael+calico+jeweler+-+Google+Search&amp;imagekey=!1e2!2sNDikPhdOG_APjUXjirrC3A&amp;sa=X&amp;ved=0ahUKEwi4hbDMyJDMAhXJ2xoKHeO0CUYQpx8IfjAO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FontTx/>
              <a:buNone/>
            </a:pPr>
            <a:endParaRPr lang="en-US" altLang="en-US" sz="1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733800"/>
            <a:ext cx="5467350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5410200"/>
            <a:ext cx="731520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Code and presentation available at https://github.com/nicomp42/CS7081Spring2016Group01FinalProject</a:t>
            </a:r>
          </a:p>
        </p:txBody>
      </p:sp>
    </p:spTree>
    <p:extLst>
      <p:ext uri="{BB962C8B-B14F-4D97-AF65-F5344CB8AC3E}">
        <p14:creationId xmlns:p14="http://schemas.microsoft.com/office/powerpoint/2010/main" val="41167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r>
              <a:rPr lang="en-US" smtClean="0"/>
              <a:t>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compute </a:t>
            </a:r>
            <a:r>
              <a:rPr lang="en-US" dirty="0" smtClean="0"/>
              <a:t>the ranking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438400"/>
            <a:ext cx="2838450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2" y="3505200"/>
            <a:ext cx="5629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Page </a:t>
            </a:r>
            <a:r>
              <a:rPr lang="en-US" smtClean="0"/>
              <a:t>Rank </a:t>
            </a:r>
            <a:r>
              <a:rPr lang="en-US" smtClean="0"/>
              <a:t>to this…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88" y="2233433"/>
            <a:ext cx="5172075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8172" y="46995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Bipartite Unweighted Directed Graph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7208" y="589948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There </a:t>
            </a:r>
            <a:r>
              <a:rPr lang="en-US" b="1" dirty="0" smtClean="0">
                <a:solidFill>
                  <a:srgbClr val="FF0000"/>
                </a:solidFill>
              </a:rPr>
              <a:t>are </a:t>
            </a:r>
            <a:r>
              <a:rPr lang="en-US" b="1" smtClean="0">
                <a:solidFill>
                  <a:srgbClr val="FF0000"/>
                </a:solidFill>
              </a:rPr>
              <a:t>no </a:t>
            </a:r>
            <a:r>
              <a:rPr lang="en-US" b="1" smtClean="0">
                <a:solidFill>
                  <a:srgbClr val="FF0000"/>
                </a:solidFill>
              </a:rPr>
              <a:t>edges </a:t>
            </a:r>
            <a:r>
              <a:rPr lang="en-US" b="1" dirty="0" smtClean="0">
                <a:solidFill>
                  <a:srgbClr val="FF0000"/>
                </a:solidFill>
              </a:rPr>
              <a:t>from Items to Clients!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110092"/>
            <a:ext cx="2437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 this example, every client </a:t>
            </a:r>
            <a:r>
              <a:rPr lang="en-US" dirty="0" smtClean="0"/>
              <a:t>has purchased every Item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5391834"/>
            <a:ext cx="687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‘links’ are organic: clients link to items by purchasing </a:t>
            </a:r>
            <a:r>
              <a:rPr lang="en-US"/>
              <a:t>them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6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Transition Matrix from Previous Slide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429125"/>
            <a:ext cx="5172075" cy="242887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9220"/>
              </p:ext>
            </p:extLst>
          </p:nvPr>
        </p:nvGraphicFramePr>
        <p:xfrm>
          <a:off x="152400" y="2286000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1./4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02854" y="6457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After 20 iterations: final </a:t>
            </a:r>
            <a:r>
              <a:rPr lang="en-US" sz="1600" dirty="0"/>
              <a:t>state of </a:t>
            </a:r>
            <a:r>
              <a:rPr lang="en-US" sz="1600" dirty="0" smtClean="0"/>
              <a:t>the Ranking Vector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I1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I3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I4 0.12219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6172200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(Damping Factor of .85 allows the unlinked nodes to earn a non-zero ranking)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848600" cy="1143000"/>
          </a:xfrm>
        </p:spPr>
        <p:txBody>
          <a:bodyPr/>
          <a:lstStyle/>
          <a:p>
            <a:r>
              <a:rPr lang="en-US" dirty="0" smtClean="0"/>
              <a:t>Compute the ranking vector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213" y="2724943"/>
            <a:ext cx="5172075" cy="242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8" y="5275812"/>
            <a:ext cx="2838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7848600" cy="4160837"/>
          </a:xfrm>
        </p:spPr>
        <p:txBody>
          <a:bodyPr/>
          <a:lstStyle/>
          <a:p>
            <a:r>
              <a:rPr lang="en-US" dirty="0" smtClean="0"/>
              <a:t>Google’s Page Rank (probably) doesn’t use weights.</a:t>
            </a:r>
          </a:p>
          <a:p>
            <a:endParaRPr lang="en-US" dirty="0" smtClean="0"/>
          </a:p>
          <a:p>
            <a:r>
              <a:rPr lang="en-US" dirty="0" smtClean="0"/>
              <a:t>We can add weights to our domain</a:t>
            </a:r>
          </a:p>
          <a:p>
            <a:endParaRPr lang="en-US" dirty="0" smtClean="0"/>
          </a:p>
          <a:p>
            <a:r>
              <a:rPr lang="en-US" dirty="0" smtClean="0"/>
              <a:t>What if Client </a:t>
            </a:r>
            <a:r>
              <a:rPr lang="en-US" i="1" dirty="0" smtClean="0"/>
              <a:t>C1</a:t>
            </a:r>
            <a:r>
              <a:rPr lang="en-US" dirty="0" smtClean="0"/>
              <a:t> buys 10 of Item </a:t>
            </a:r>
            <a:r>
              <a:rPr lang="en-US" i="1" dirty="0" smtClean="0"/>
              <a:t>I1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23365"/>
            <a:ext cx="8153400" cy="762000"/>
          </a:xfrm>
        </p:spPr>
        <p:txBody>
          <a:bodyPr/>
          <a:lstStyle/>
          <a:p>
            <a:r>
              <a:rPr lang="en-US" dirty="0" smtClean="0"/>
              <a:t>Client </a:t>
            </a:r>
            <a:r>
              <a:rPr lang="en-US" i="1" dirty="0" smtClean="0"/>
              <a:t>C1</a:t>
            </a:r>
            <a:r>
              <a:rPr lang="en-US" dirty="0" smtClean="0"/>
              <a:t> Buys 10 of Item </a:t>
            </a:r>
            <a:r>
              <a:rPr lang="en-US" i="1" dirty="0" smtClean="0"/>
              <a:t>I1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462125"/>
              </p:ext>
            </p:extLst>
          </p:nvPr>
        </p:nvGraphicFramePr>
        <p:xfrm>
          <a:off x="228600" y="1913965"/>
          <a:ext cx="54864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1./13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24400" y="3848100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Computed Ranking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I1 0.13046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I2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I3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I4 0.11943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 0.10625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C4 0.10625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4495800"/>
            <a:ext cx="4648200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still generates uniform ranks</a:t>
            </a:r>
          </a:p>
          <a:p>
            <a:r>
              <a:rPr lang="en-US" dirty="0" smtClean="0"/>
              <a:t>for all Clients because the damping factor is the only way we traverse client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4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63763"/>
            <a:ext cx="8153400" cy="3551237"/>
          </a:xfrm>
        </p:spPr>
        <p:txBody>
          <a:bodyPr/>
          <a:lstStyle/>
          <a:p>
            <a:r>
              <a:rPr lang="en-US" dirty="0" smtClean="0"/>
              <a:t>There is no organic link from Item to Client</a:t>
            </a:r>
          </a:p>
          <a:p>
            <a:endParaRPr lang="en-US" dirty="0"/>
          </a:p>
          <a:p>
            <a:r>
              <a:rPr lang="en-US" dirty="0" smtClean="0"/>
              <a:t>Items do not ‘vote for’ Clients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229600" cy="1143000"/>
          </a:xfrm>
        </p:spPr>
        <p:txBody>
          <a:bodyPr/>
          <a:lstStyle/>
          <a:p>
            <a:r>
              <a:rPr lang="en-US" sz="2800" smtClean="0"/>
              <a:t>For Page Rank to work: </a:t>
            </a:r>
            <a:r>
              <a:rPr lang="en-US" sz="2800" smtClean="0"/>
              <a:t>we </a:t>
            </a:r>
            <a:r>
              <a:rPr lang="en-US" sz="2800" dirty="0" smtClean="0"/>
              <a:t>need directed edges </a:t>
            </a:r>
            <a:br>
              <a:rPr lang="en-US" sz="2800" dirty="0" smtClean="0"/>
            </a:br>
            <a:r>
              <a:rPr lang="en-US" sz="2800" dirty="0" smtClean="0"/>
              <a:t>from Items to Clients</a:t>
            </a:r>
            <a:endParaRPr lang="en-US" sz="2800" dirty="0"/>
          </a:p>
        </p:txBody>
      </p:sp>
      <p:pic>
        <p:nvPicPr>
          <p:cNvPr id="4104" name="Picture 8" descr="https://www.beanstalkim.com/wp-content/uploads/2014/11/bad-news-Futuram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610600" y="6400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4191000"/>
            <a:ext cx="5067300" cy="2333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7345" y="4572000"/>
            <a:ext cx="441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!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5382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1355</Words>
  <Application>Microsoft Office PowerPoint</Application>
  <PresentationFormat>On-screen Show (4:3)</PresentationFormat>
  <Paragraphs>803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Times New Roman</vt:lpstr>
      <vt:lpstr>Default Design</vt:lpstr>
      <vt:lpstr>Microsoft Excel Worksheet</vt:lpstr>
      <vt:lpstr>CS 7081 Advanced Algorithms</vt:lpstr>
      <vt:lpstr>Page Rank</vt:lpstr>
      <vt:lpstr>Page Rank:  compute the ranking vector</vt:lpstr>
      <vt:lpstr>Apply Page Rank to this… </vt:lpstr>
      <vt:lpstr>Transition Matrix from Previous Slide</vt:lpstr>
      <vt:lpstr>Compute the ranking vector</vt:lpstr>
      <vt:lpstr>We need weights</vt:lpstr>
      <vt:lpstr>Client C1 Buys 10 of Item I1</vt:lpstr>
      <vt:lpstr>For Page Rank to work: we need directed edges  from Items to Clients</vt:lpstr>
      <vt:lpstr>There are ways to add edges…</vt:lpstr>
      <vt:lpstr>Results</vt:lpstr>
      <vt:lpstr>Real-World Data</vt:lpstr>
      <vt:lpstr>Real-World Data</vt:lpstr>
      <vt:lpstr>Ranking Vector for 26 Clients, 78 Items</vt:lpstr>
      <vt:lpstr>Real-World Results</vt:lpstr>
      <vt:lpstr>How did we do?</vt:lpstr>
      <vt:lpstr>How else did we do?</vt:lpstr>
      <vt:lpstr>Future Work</vt:lpstr>
      <vt:lpstr>Tools</vt:lpstr>
      <vt:lpstr>References</vt:lpstr>
    </vt:vector>
  </TitlesOfParts>
  <Company>University of Cincinnati, uc.edu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nicomp</dc:creator>
  <cp:lastModifiedBy>Bill Nicholson</cp:lastModifiedBy>
  <cp:revision>210</cp:revision>
  <dcterms:created xsi:type="dcterms:W3CDTF">2007-07-19T21:04:34Z</dcterms:created>
  <dcterms:modified xsi:type="dcterms:W3CDTF">2016-04-15T11:48:05Z</dcterms:modified>
</cp:coreProperties>
</file>