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90" r:id="rId4"/>
    <p:sldId id="291" r:id="rId5"/>
    <p:sldId id="287" r:id="rId6"/>
    <p:sldId id="286" r:id="rId7"/>
    <p:sldId id="293" r:id="rId8"/>
    <p:sldId id="294" r:id="rId9"/>
    <p:sldId id="292" r:id="rId10"/>
    <p:sldId id="295" r:id="rId11"/>
    <p:sldId id="288" r:id="rId12"/>
    <p:sldId id="289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87874" autoAdjust="0"/>
  </p:normalViewPr>
  <p:slideViewPr>
    <p:cSldViewPr>
      <p:cViewPr varScale="1">
        <p:scale>
          <a:sx n="107" d="100"/>
          <a:sy n="107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www.ams.org/samplings/feature-column/fcarc-pager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beanstalkim.com/blog/2014/11/google-may-not-indexing-tabbed-expandale-cont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62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Project</a:t>
            </a:r>
          </a:p>
          <a:p>
            <a:pPr eaLnBrk="1" hangingPunct="1"/>
            <a:r>
              <a:rPr lang="en-US" altLang="en-US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1063" y="914400"/>
            <a:ext cx="7010400" cy="147002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CS 7081</a:t>
            </a:r>
            <a:br>
              <a:rPr lang="en-US" altLang="en-US" smtClean="0"/>
            </a:br>
            <a:r>
              <a:rPr lang="en-US" altLang="en-US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/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There are ways…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 Item to Client that purchased the item</a:t>
            </a:r>
          </a:p>
          <a:p>
            <a:r>
              <a:rPr lang="en-US" smtClean="0"/>
              <a:t>Weighted by the cost of the item X qty</a:t>
            </a:r>
            <a:endParaRPr lang="en-US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3505200" cy="3551237"/>
          </a:xfrm>
        </p:spPr>
        <p:txBody>
          <a:bodyPr/>
          <a:lstStyle/>
          <a:p>
            <a:pPr marL="0" indent="0">
              <a:buNone/>
            </a:pPr>
            <a:r>
              <a:rPr lang="en-US" sz="1050"/>
              <a:t>4 items to be processed.</a:t>
            </a:r>
          </a:p>
          <a:p>
            <a:pPr marL="0" indent="0">
              <a:buNone/>
            </a:pPr>
            <a:r>
              <a:rPr lang="en-US" sz="1050"/>
              <a:t>4 clients to be processed.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050"/>
              <a:t>  0.000  0.000  0.000  0.000  0.533  0.067  0.476  0.095</a:t>
            </a:r>
          </a:p>
          <a:p>
            <a:pPr marL="0" indent="0">
              <a:buNone/>
            </a:pPr>
            <a:r>
              <a:rPr lang="en-US" sz="1050"/>
              <a:t>  0.000  0.000  0.000  0.000  0.267  0.133  0.238  0.190</a:t>
            </a:r>
          </a:p>
          <a:p>
            <a:pPr marL="0" indent="0">
              <a:buNone/>
            </a:pPr>
            <a:r>
              <a:rPr lang="en-US" sz="1050"/>
              <a:t>  0.000  0.000  0.000  0.000  0.133  0.267  0.190  0.238</a:t>
            </a:r>
          </a:p>
          <a:p>
            <a:pPr marL="0" indent="0">
              <a:buNone/>
            </a:pPr>
            <a:r>
              <a:rPr lang="en-US" sz="1050"/>
              <a:t>  0.000  0.000  0.000  0.000  0.067  0.533  0.095  0.476</a:t>
            </a:r>
          </a:p>
          <a:p>
            <a:pPr marL="0" indent="0">
              <a:buNone/>
            </a:pPr>
            <a:r>
              <a:rPr lang="en-US" sz="1050"/>
              <a:t>  0.381  0.267  0.133  0.048  0.000  0.000  0.000  0.000</a:t>
            </a:r>
          </a:p>
          <a:p>
            <a:pPr marL="0" indent="0">
              <a:buNone/>
            </a:pPr>
            <a:r>
              <a:rPr lang="en-US" sz="1050"/>
              <a:t>  0.048  0.133  0.267  0.381  0.000  0.000  0.000  0.000</a:t>
            </a:r>
          </a:p>
          <a:p>
            <a:pPr marL="0" indent="0">
              <a:buNone/>
            </a:pPr>
            <a:r>
              <a:rPr lang="en-US" sz="1050"/>
              <a:t>  0.476  0.333  0.267  0.095  0.000  0.000  0.000  0.000</a:t>
            </a:r>
          </a:p>
          <a:p>
            <a:pPr marL="0" indent="0">
              <a:buNone/>
            </a:pPr>
            <a:r>
              <a:rPr lang="en-US" sz="1050"/>
              <a:t>  0.095  0.267  0.333  0.476  0.000  0.000  0.000  0.000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endParaRPr lang="en-US" sz="1050"/>
          </a:p>
        </p:txBody>
      </p:sp>
      <p:sp>
        <p:nvSpPr>
          <p:cNvPr id="4" name="Rectangle 3"/>
          <p:cNvSpPr/>
          <p:nvPr/>
        </p:nvSpPr>
        <p:spPr>
          <a:xfrm>
            <a:off x="4724400" y="2743200"/>
            <a:ext cx="4572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050">
                <a:latin typeface="+mn-lt"/>
              </a:rPr>
              <a:t>Initial state of Ranking vector: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Final state of Ranking vector: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694" y="990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Computed Transition Matrix</a:t>
            </a:r>
            <a:endParaRPr lang="en-US" sz="4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900" y="3082131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03729" y="1828800"/>
            <a:ext cx="7848600" cy="14176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smtClean="0"/>
              <a:t>[2] </a:t>
            </a:r>
            <a:r>
              <a:rPr lang="en-US" sz="120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/>
              <a:t>[3]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www.ams.org/samplings/feature-column/fcarc-pagerank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[4]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en.wikipedia.org/wiki/PageRank</a:t>
            </a:r>
            <a:endParaRPr lang="en-US" sz="1200" smtClean="0"/>
          </a:p>
          <a:p>
            <a:pPr marL="0" indent="0">
              <a:buNone/>
            </a:pPr>
            <a:r>
              <a:rPr lang="en-US" sz="1200" smtClean="0"/>
              <a:t>[4] YouTube.com</a:t>
            </a:r>
          </a:p>
          <a:p>
            <a:pPr marL="0" indent="0">
              <a:buNone/>
            </a:pPr>
            <a:r>
              <a:rPr lang="en-US" sz="1200" smtClean="0"/>
              <a:t>[5] </a:t>
            </a:r>
            <a:r>
              <a:rPr lang="en-US" sz="1200">
                <a:hlinkClick r:id="rId4"/>
              </a:rPr>
              <a:t>www.beanstalkim.com</a:t>
            </a: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FontTx/>
              <a:buNone/>
            </a:pPr>
            <a:endParaRPr lang="en-US" altLang="en-US" sz="12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Code and presentation available </a:t>
            </a:r>
            <a:r>
              <a:rPr lang="en-US"/>
              <a:t>at </a:t>
            </a:r>
            <a:r>
              <a:rPr lang="en-US"/>
              <a:t>https://github.com/nicomp42/CS7081Spring2016Group01FinalProject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6336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Page Rank to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Bipartite Unweighted Directed Graph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687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‘links’ are organic: clients link to items by purchasing them.</a:t>
            </a:r>
          </a:p>
          <a:p>
            <a:endParaRPr lang="en-US" smtClean="0"/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There are no links from Items to Clients!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1" y="3110092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Every Client has purchased every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Matrix from Previous Slide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411196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Rank: compute </a:t>
            </a:r>
            <a:r>
              <a:rPr lang="en-US" smtClean="0"/>
              <a:t>the ranking vector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smtClean="0"/>
              <a:t>After 20 iterations: final </a:t>
            </a:r>
            <a:r>
              <a:rPr lang="en-US" sz="1600"/>
              <a:t>state </a:t>
            </a:r>
            <a:r>
              <a:rPr lang="en-US" sz="1600"/>
              <a:t>of </a:t>
            </a:r>
            <a:r>
              <a:rPr lang="en-US" sz="1600" smtClean="0"/>
              <a:t>the Ranking Vector</a:t>
            </a:r>
            <a:r>
              <a:rPr lang="en-US" sz="1600"/>
              <a:t>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(Damping Factor of .85 allows the unlinked nodes to earn a non-zero ranking)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smtClean="0"/>
              <a:t>Compute the ranking vector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need weights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smtClean="0"/>
              <a:t>Google’s Page Rank (probably) doesn’t use weights.</a:t>
            </a:r>
          </a:p>
          <a:p>
            <a:endParaRPr lang="en-US" smtClean="0"/>
          </a:p>
          <a:p>
            <a:r>
              <a:rPr lang="en-US" smtClean="0"/>
              <a:t>We can add weights to our domain</a:t>
            </a:r>
          </a:p>
          <a:p>
            <a:endParaRPr lang="en-US" smtClean="0"/>
          </a:p>
          <a:p>
            <a:r>
              <a:rPr lang="en-US" smtClean="0"/>
              <a:t>What if 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smtClean="0"/>
              <a:t>Client C1 Buys 10 of Item I1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mtClean="0"/>
              <a:t>This still generates uniform ranks</a:t>
            </a:r>
          </a:p>
          <a:p>
            <a:r>
              <a:rPr lang="en-US" smtClean="0"/>
              <a:t>for all Clients because the damping factor is the only way we traverse client nodes.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smtClean="0"/>
              <a:t>There is no organic link from Item to Client</a:t>
            </a:r>
          </a:p>
          <a:p>
            <a:endParaRPr lang="en-US"/>
          </a:p>
          <a:p>
            <a:r>
              <a:rPr lang="en-US" smtClean="0"/>
              <a:t>Items do not ‘vote for’ Clients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 sz="3200" smtClean="0"/>
              <a:t>We need </a:t>
            </a:r>
            <a:r>
              <a:rPr lang="en-US" sz="3200" smtClean="0"/>
              <a:t>directed edges </a:t>
            </a:r>
            <a:br>
              <a:rPr lang="en-US" sz="3200" smtClean="0"/>
            </a:br>
            <a:r>
              <a:rPr lang="en-US" sz="3200" smtClean="0"/>
              <a:t>from </a:t>
            </a:r>
            <a:r>
              <a:rPr lang="en-US" sz="3200" smtClean="0"/>
              <a:t>Items to Clients</a:t>
            </a:r>
            <a:endParaRPr lang="en-US" sz="320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[5]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708</Words>
  <Application>Microsoft Office PowerPoint</Application>
  <PresentationFormat>On-screen Show (4:3)</PresentationFormat>
  <Paragraphs>349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Default Design</vt:lpstr>
      <vt:lpstr>CS 7081 Advanced Algorithms</vt:lpstr>
      <vt:lpstr>Page Rank</vt:lpstr>
      <vt:lpstr>Apply Page Rank to </vt:lpstr>
      <vt:lpstr>Transition Matrix from Previous Slide</vt:lpstr>
      <vt:lpstr>Page Rank: compute the ranking vector</vt:lpstr>
      <vt:lpstr>Compute the ranking vector</vt:lpstr>
      <vt:lpstr>We need weights</vt:lpstr>
      <vt:lpstr>Client C1 Buys 10 of Item I1</vt:lpstr>
      <vt:lpstr>We need directed edges  from Items to Clients</vt:lpstr>
      <vt:lpstr>There are ways…</vt:lpstr>
      <vt:lpstr>PowerPoint Presentation</vt:lpstr>
      <vt:lpstr>The Computed Transition Matrix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153</cp:revision>
  <dcterms:created xsi:type="dcterms:W3CDTF">2007-07-19T21:04:34Z</dcterms:created>
  <dcterms:modified xsi:type="dcterms:W3CDTF">2016-04-11T18:44:32Z</dcterms:modified>
</cp:coreProperties>
</file>