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90" r:id="rId4"/>
    <p:sldId id="291" r:id="rId5"/>
    <p:sldId id="287" r:id="rId6"/>
    <p:sldId id="286" r:id="rId7"/>
    <p:sldId id="293" r:id="rId8"/>
    <p:sldId id="294" r:id="rId9"/>
    <p:sldId id="292" r:id="rId10"/>
    <p:sldId id="295" r:id="rId11"/>
    <p:sldId id="296" r:id="rId12"/>
    <p:sldId id="28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87874" autoAdjust="0"/>
  </p:normalViewPr>
  <p:slideViewPr>
    <p:cSldViewPr>
      <p:cViewPr varScale="1">
        <p:scale>
          <a:sx n="107" d="100"/>
          <a:sy n="107" d="100"/>
        </p:scale>
        <p:origin x="18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AF2ADA-F6F1-4109-9689-D8EF6B3CC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98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A30DD-F05C-4E46-8ABC-D3916092E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9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F4F9F-B690-4359-B335-E8F5ACD3A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914400"/>
            <a:ext cx="196215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73405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CA93-8AFC-4A13-B428-3D1F96808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940DA-9B7B-4396-8874-4BA0BC3E5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5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2B01-517F-44FE-A160-D3F538E8C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6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D62AC-47AA-48EE-9936-D983A0F07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3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3BCCA-E25D-4B82-894A-4D1B3E76B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8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AE73F-7CE1-4D75-A63B-1148C2EC9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9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7A0AF-46EB-4E89-86C1-FAD910A42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2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17C55-9ECC-45F8-9E92-EA867BE63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1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AF14-B8F6-4711-932F-4D30B1187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2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63763"/>
            <a:ext cx="78486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2935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B718D4-3CEE-4CAD-AC03-C488D63043D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9" descr="forUC09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geRank" TargetMode="External"/><Relationship Id="rId2" Type="http://schemas.openxmlformats.org/officeDocument/2006/relationships/hyperlink" Target="http://www.ams.org/samplings/feature-column/fcarc-pagera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beanstalkim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362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Final Project</a:t>
            </a:r>
          </a:p>
          <a:p>
            <a:pPr eaLnBrk="1" hangingPunct="1"/>
            <a:r>
              <a:rPr lang="en-US" altLang="en-US" smtClean="0"/>
              <a:t>Team 01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51063" y="914400"/>
            <a:ext cx="7010400" cy="1470025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CS 7081</a:t>
            </a:r>
            <a:br>
              <a:rPr lang="en-US" altLang="en-US" smtClean="0"/>
            </a:br>
            <a:r>
              <a:rPr lang="en-US" altLang="en-US" smtClean="0"/>
              <a:t>Advanced Algorithms</a:t>
            </a:r>
          </a:p>
        </p:txBody>
      </p:sp>
      <p:pic>
        <p:nvPicPr>
          <p:cNvPr id="2055" name="Picture 7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4648201"/>
            <a:ext cx="4484395" cy="21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28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[1]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56263" y="4823936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Broderick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Rohit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Dureja,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Akash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Mohapatra,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Nicholson,</a:t>
            </a:r>
            <a:endParaRPr lang="en-US"/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Asrith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Singa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Reddy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077200" cy="1143000"/>
          </a:xfrm>
        </p:spPr>
        <p:txBody>
          <a:bodyPr/>
          <a:lstStyle/>
          <a:p>
            <a:r>
              <a:rPr lang="en-US" smtClean="0"/>
              <a:t>There are ways to add edges…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63763"/>
            <a:ext cx="8390026" cy="3551237"/>
          </a:xfrm>
        </p:spPr>
        <p:txBody>
          <a:bodyPr/>
          <a:lstStyle/>
          <a:p>
            <a:r>
              <a:rPr lang="en-US" smtClean="0"/>
              <a:t>Link Item back to Clients that purchased that item.</a:t>
            </a:r>
          </a:p>
          <a:p>
            <a:r>
              <a:rPr lang="en-US" smtClean="0"/>
              <a:t>Weighted by (cost of the item X qty)</a:t>
            </a:r>
            <a:endParaRPr lang="en-US"/>
          </a:p>
        </p:txBody>
      </p:sp>
      <p:pic>
        <p:nvPicPr>
          <p:cNvPr id="4" name="Picture 6" descr="https://i.ytimg.com/vi/YRCzEqkCoiM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59709"/>
            <a:ext cx="3012711" cy="21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66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[4]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86400" y="3962400"/>
            <a:ext cx="365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vector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I1 0.13554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I2 0.12149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0.12149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0.12149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C1 0.13534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C2 0.12009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C3 0.12009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C4 0.12447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19054"/>
              </p:ext>
            </p:extLst>
          </p:nvPr>
        </p:nvGraphicFramePr>
        <p:xfrm>
          <a:off x="304800" y="4621262"/>
          <a:ext cx="5067300" cy="190500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62025"/>
              </p:ext>
            </p:extLst>
          </p:nvPr>
        </p:nvGraphicFramePr>
        <p:xfrm>
          <a:off x="381000" y="2400300"/>
          <a:ext cx="7607300" cy="1333500"/>
        </p:xfrm>
        <a:graphic>
          <a:graphicData uri="http://schemas.openxmlformats.org/drawingml/2006/table">
            <a:tbl>
              <a:tblPr/>
              <a:tblGrid>
                <a:gridCol w="609600"/>
                <a:gridCol w="571500"/>
                <a:gridCol w="457200"/>
                <a:gridCol w="4445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 Purchased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Weighted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clients that purchased this 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qty purchased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(weight)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1.00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2.00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3.00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4.00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3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762000"/>
          </a:xfrm>
        </p:spPr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705194"/>
            <a:ext cx="7848600" cy="202860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200" smtClean="0"/>
              <a:t>[1] Search.Dilbert.com</a:t>
            </a:r>
          </a:p>
          <a:p>
            <a:pPr marL="0" indent="0">
              <a:buNone/>
            </a:pPr>
            <a:r>
              <a:rPr lang="en-US" altLang="en-US" sz="1200" smtClean="0"/>
              <a:t>[2] </a:t>
            </a:r>
            <a:r>
              <a:rPr lang="en-US" sz="1200" smtClean="0"/>
              <a:t>Page, Lawrence, et al. "The PageRank citation ranking: bringing order to the web." (1999).</a:t>
            </a:r>
          </a:p>
          <a:p>
            <a:pPr marL="0" indent="0">
              <a:buNone/>
            </a:pPr>
            <a:r>
              <a:rPr lang="en-US" sz="1200"/>
              <a:t>[3]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www.ams.org/samplings/feature-column/fcarc-pagerank</a:t>
            </a:r>
            <a:endParaRPr lang="en-US" sz="1200" smtClean="0"/>
          </a:p>
          <a:p>
            <a:pPr marL="0" indent="0">
              <a:buNone/>
            </a:pPr>
            <a:r>
              <a:rPr lang="en-US" sz="1200"/>
              <a:t>[4] </a:t>
            </a:r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en.wikipedia.org/wiki/PageRank</a:t>
            </a:r>
            <a:endParaRPr lang="en-US" sz="1200" smtClean="0"/>
          </a:p>
          <a:p>
            <a:pPr marL="0" indent="0">
              <a:buNone/>
            </a:pPr>
            <a:r>
              <a:rPr lang="en-US" sz="1200" smtClean="0"/>
              <a:t>[4] YouTube.com</a:t>
            </a:r>
          </a:p>
          <a:p>
            <a:pPr marL="0" indent="0">
              <a:buNone/>
            </a:pPr>
            <a:r>
              <a:rPr lang="en-US" sz="1200" smtClean="0"/>
              <a:t>[5] </a:t>
            </a:r>
            <a:r>
              <a:rPr lang="en-US" sz="1200" smtClean="0">
                <a:hlinkClick r:id="rId4"/>
              </a:rPr>
              <a:t>www.beanstalkim.com\</a:t>
            </a:r>
            <a:endParaRPr lang="en-US" sz="1200" smtClean="0"/>
          </a:p>
          <a:p>
            <a:pPr marL="0" indent="0">
              <a:buNone/>
            </a:pPr>
            <a:r>
              <a:rPr lang="en-US" sz="1200"/>
              <a:t>[6</a:t>
            </a:r>
            <a:r>
              <a:rPr lang="en-US" sz="1200"/>
              <a:t>] </a:t>
            </a:r>
            <a:r>
              <a:rPr lang="en-US" sz="1200"/>
              <a:t>"MS&amp;E 233 Lecture 8: Applications of PageRank to Recommendation Systems." </a:t>
            </a:r>
            <a:r>
              <a:rPr lang="en-US" sz="1200" i="1"/>
              <a:t>MS&amp;E 233 Lecture 8: Applications of PageRank to Recommendation Systems</a:t>
            </a:r>
            <a:r>
              <a:rPr lang="en-US" sz="1200"/>
              <a:t>. Ed. Ashish Goel. Stanford University. Web. 13 Apr. 2016. 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FontTx/>
              <a:buNone/>
            </a:pPr>
            <a:endParaRPr lang="en-US" altLang="en-US" sz="12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733800"/>
            <a:ext cx="5467350" cy="293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5410200"/>
            <a:ext cx="731520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Code and presentation available at https://github.com/nicomp42/CS7081Spring2016Group01FinalProject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Rank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190750"/>
            <a:ext cx="2733675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00" y="63362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[2]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Page Rank to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88" y="2233433"/>
            <a:ext cx="5172075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8172" y="469951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Bipartite Unweighted Directed Graph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5715000"/>
            <a:ext cx="687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These ‘links’ are organic: clients link to items by purchasing them.</a:t>
            </a:r>
          </a:p>
          <a:p>
            <a:endParaRPr lang="en-US" smtClean="0"/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There are no links from Items to Clients!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41" y="3110092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Every Client has purchased every Item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 Matrix from Previous Slide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429125"/>
            <a:ext cx="5172075" cy="24288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69220"/>
              </p:ext>
            </p:extLst>
          </p:nvPr>
        </p:nvGraphicFramePr>
        <p:xfrm>
          <a:off x="152400" y="2286000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02854" y="64572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[6]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Rank: compute the ranking vector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38400"/>
            <a:ext cx="283845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3505200"/>
            <a:ext cx="5629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smtClean="0"/>
              <a:t>After 20 iterations: final </a:t>
            </a:r>
            <a:r>
              <a:rPr lang="en-US" sz="1600"/>
              <a:t>state of </a:t>
            </a:r>
            <a:r>
              <a:rPr lang="en-US" sz="1600" smtClean="0"/>
              <a:t>the Ranking Vector</a:t>
            </a:r>
            <a:r>
              <a:rPr lang="en-US" sz="1600"/>
              <a:t>: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I1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722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(Damping Factor of .85 allows the unlinked nodes to earn a non-zero ranking)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1143000"/>
          </a:xfrm>
        </p:spPr>
        <p:txBody>
          <a:bodyPr/>
          <a:lstStyle/>
          <a:p>
            <a:r>
              <a:rPr lang="en-US" smtClean="0"/>
              <a:t>Compute the ranking vector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13" y="2724943"/>
            <a:ext cx="5172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9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need weights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7848600" cy="4160837"/>
          </a:xfrm>
        </p:spPr>
        <p:txBody>
          <a:bodyPr/>
          <a:lstStyle/>
          <a:p>
            <a:r>
              <a:rPr lang="en-US" smtClean="0"/>
              <a:t>Google’s Page Rank (probably) doesn’t use weights.</a:t>
            </a:r>
          </a:p>
          <a:p>
            <a:endParaRPr lang="en-US" smtClean="0"/>
          </a:p>
          <a:p>
            <a:r>
              <a:rPr lang="en-US" smtClean="0"/>
              <a:t>We can add weights to our domain</a:t>
            </a:r>
          </a:p>
          <a:p>
            <a:endParaRPr lang="en-US" smtClean="0"/>
          </a:p>
          <a:p>
            <a:r>
              <a:rPr lang="en-US" smtClean="0"/>
              <a:t>What if Client </a:t>
            </a:r>
            <a:r>
              <a:rPr lang="en-US" i="1" smtClean="0"/>
              <a:t>C1</a:t>
            </a:r>
            <a:r>
              <a:rPr lang="en-US" smtClean="0"/>
              <a:t> buys 10 of Item </a:t>
            </a:r>
            <a:r>
              <a:rPr lang="en-US" i="1" smtClean="0"/>
              <a:t>I1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23365"/>
            <a:ext cx="8153400" cy="762000"/>
          </a:xfrm>
        </p:spPr>
        <p:txBody>
          <a:bodyPr/>
          <a:lstStyle/>
          <a:p>
            <a:r>
              <a:rPr lang="en-US" smtClean="0"/>
              <a:t>Client </a:t>
            </a:r>
            <a:r>
              <a:rPr lang="en-US" i="1" smtClean="0"/>
              <a:t>C1</a:t>
            </a:r>
            <a:r>
              <a:rPr lang="en-US" smtClean="0"/>
              <a:t> Buys 10 of Item </a:t>
            </a:r>
            <a:r>
              <a:rPr lang="en-US" i="1" smtClean="0"/>
              <a:t>I1</a:t>
            </a:r>
            <a:endParaRPr lang="en-US" i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62125"/>
              </p:ext>
            </p:extLst>
          </p:nvPr>
        </p:nvGraphicFramePr>
        <p:xfrm>
          <a:off x="228600" y="1913965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24400" y="3848100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vector: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0.13046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4495800"/>
            <a:ext cx="464820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mtClean="0"/>
              <a:t>This still generates uniform ranks</a:t>
            </a:r>
          </a:p>
          <a:p>
            <a:r>
              <a:rPr lang="en-US" smtClean="0"/>
              <a:t>for all Clients because the damping factor is the only way we traverse client nodes.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4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8153400" cy="3551237"/>
          </a:xfrm>
        </p:spPr>
        <p:txBody>
          <a:bodyPr/>
          <a:lstStyle/>
          <a:p>
            <a:r>
              <a:rPr lang="en-US" smtClean="0"/>
              <a:t>There is no organic link from Item to Client</a:t>
            </a:r>
          </a:p>
          <a:p>
            <a:endParaRPr lang="en-US"/>
          </a:p>
          <a:p>
            <a:r>
              <a:rPr lang="en-US" smtClean="0"/>
              <a:t>Items do not ‘vote for’ Clients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48600" cy="1143000"/>
          </a:xfrm>
        </p:spPr>
        <p:txBody>
          <a:bodyPr/>
          <a:lstStyle/>
          <a:p>
            <a:r>
              <a:rPr lang="en-US" sz="3200" smtClean="0"/>
              <a:t>We need directed edges </a:t>
            </a:r>
            <a:br>
              <a:rPr lang="en-US" sz="3200" smtClean="0"/>
            </a:br>
            <a:r>
              <a:rPr lang="en-US" sz="3200" smtClean="0"/>
              <a:t>from Items to Clients</a:t>
            </a:r>
            <a:endParaRPr lang="en-US" sz="3200"/>
          </a:p>
        </p:txBody>
      </p:sp>
      <p:pic>
        <p:nvPicPr>
          <p:cNvPr id="4104" name="Picture 8" descr="https://www.beanstalkim.com/wp-content/uploads/2014/11/bad-news-Futuram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292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10600" y="640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[5]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26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780</Words>
  <Application>Microsoft Office PowerPoint</Application>
  <PresentationFormat>On-screen Show (4:3)</PresentationFormat>
  <Paragraphs>409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Default Design</vt:lpstr>
      <vt:lpstr>CS 7081 Advanced Algorithms</vt:lpstr>
      <vt:lpstr>Page Rank</vt:lpstr>
      <vt:lpstr>Apply Page Rank to </vt:lpstr>
      <vt:lpstr>Transition Matrix from Previous Slide</vt:lpstr>
      <vt:lpstr>Page Rank: compute the ranking vector</vt:lpstr>
      <vt:lpstr>Compute the ranking vector</vt:lpstr>
      <vt:lpstr>We need weights</vt:lpstr>
      <vt:lpstr>Client C1 Buys 10 of Item I1</vt:lpstr>
      <vt:lpstr>We need directed edges  from Items to Clients</vt:lpstr>
      <vt:lpstr>There are ways to add edges…</vt:lpstr>
      <vt:lpstr>Results</vt:lpstr>
      <vt:lpstr>References</vt:lpstr>
    </vt:vector>
  </TitlesOfParts>
  <Company>University of Cincinnati, uc.edu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nicomp</dc:creator>
  <cp:lastModifiedBy>Bill Nicholson</cp:lastModifiedBy>
  <cp:revision>160</cp:revision>
  <dcterms:created xsi:type="dcterms:W3CDTF">2007-07-19T21:04:34Z</dcterms:created>
  <dcterms:modified xsi:type="dcterms:W3CDTF">2016-04-13T13:07:13Z</dcterms:modified>
</cp:coreProperties>
</file>