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84" r:id="rId3"/>
    <p:sldId id="287" r:id="rId4"/>
    <p:sldId id="290" r:id="rId5"/>
    <p:sldId id="291" r:id="rId6"/>
    <p:sldId id="286" r:id="rId7"/>
    <p:sldId id="293" r:id="rId8"/>
    <p:sldId id="294" r:id="rId9"/>
    <p:sldId id="292" r:id="rId10"/>
    <p:sldId id="295" r:id="rId11"/>
    <p:sldId id="296" r:id="rId12"/>
    <p:sldId id="298" r:id="rId13"/>
    <p:sldId id="297" r:id="rId14"/>
    <p:sldId id="299" r:id="rId15"/>
    <p:sldId id="300" r:id="rId16"/>
    <p:sldId id="301" r:id="rId17"/>
    <p:sldId id="283" r:id="rId1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C77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87874" autoAdjust="0"/>
  </p:normalViewPr>
  <p:slideViewPr>
    <p:cSldViewPr>
      <p:cViewPr varScale="1">
        <p:scale>
          <a:sx n="122" d="100"/>
          <a:sy n="122" d="100"/>
        </p:scale>
        <p:origin x="35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9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2AF2ADA-F6F1-4109-9689-D8EF6B3CCAF5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769882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1A30DD-F05C-4E46-8ABC-D3916092E1B2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59980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4F4F9F-B690-4359-B335-E8F5ACD3A613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2250" y="914400"/>
            <a:ext cx="1962150" cy="480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914400"/>
            <a:ext cx="5734050" cy="4800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CCCA93-8AFC-4A13-B428-3D1F96808FD6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17034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DD940DA-9B7B-4396-8874-4BA0BC3E51A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94537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7302B01-517F-44FE-A160-D3F538E8CBC6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84613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63763"/>
            <a:ext cx="3848100" cy="35512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2163763"/>
            <a:ext cx="3848100" cy="35512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3D62AC-47AA-48EE-9936-D983A0F0762D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96313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D3BCCA-E25D-4B82-894A-4D1B3E76B82C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65858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1AE73F-7CE1-4D75-A63B-1148C2EC9F37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76906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067A0AF-46EB-4E89-86C1-FAD910A42F46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57239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C17C55-9ECC-45F8-9E92-EA867BE63D5D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06108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F0AF14-B8F6-4711-932F-4D30B1187E75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43234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914400"/>
            <a:ext cx="7848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163763"/>
            <a:ext cx="7848600" cy="3551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29350"/>
            <a:ext cx="1447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229350"/>
            <a:ext cx="2438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86600" y="6229350"/>
            <a:ext cx="1447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A5B718D4-3CEE-4CAD-AC03-C488D63043DC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031" name="Picture 19" descr="forUC09_96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1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ms.org/samplings/feature-column/fcarc-pagerank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beanstalkim.com/" TargetMode="External"/><Relationship Id="rId4" Type="http://schemas.openxmlformats.org/officeDocument/2006/relationships/hyperlink" Target="https://en.wikipedia.org/wiki/PageRank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248400" y="2362200"/>
            <a:ext cx="2743200" cy="17526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Final Project</a:t>
            </a:r>
          </a:p>
          <a:p>
            <a:pPr eaLnBrk="1" hangingPunct="1"/>
            <a:r>
              <a:rPr lang="en-US" altLang="en-US" dirty="0" smtClean="0"/>
              <a:t>Team 01</a:t>
            </a:r>
          </a:p>
        </p:txBody>
      </p:sp>
      <p:sp>
        <p:nvSpPr>
          <p:cNvPr id="2051" name="Rectangle 4"/>
          <p:cNvSpPr>
            <a:spLocks noGrp="1" noChangeArrowheads="1"/>
          </p:cNvSpPr>
          <p:nvPr>
            <p:ph type="ctrTitle"/>
          </p:nvPr>
        </p:nvSpPr>
        <p:spPr>
          <a:xfrm>
            <a:off x="5029200" y="914401"/>
            <a:ext cx="4132262" cy="1447800"/>
          </a:xfrm>
          <a:noFill/>
        </p:spPr>
        <p:txBody>
          <a:bodyPr/>
          <a:lstStyle/>
          <a:p>
            <a:pPr eaLnBrk="1" hangingPunct="1"/>
            <a:r>
              <a:rPr lang="en-US" altLang="en-US" sz="3200" dirty="0" smtClean="0"/>
              <a:t>CS 7081</a:t>
            </a:r>
            <a:br>
              <a:rPr lang="en-US" altLang="en-US" sz="3200" dirty="0" smtClean="0"/>
            </a:br>
            <a:r>
              <a:rPr lang="en-US" altLang="en-US" sz="3200" dirty="0" smtClean="0"/>
              <a:t>Advanced Algorithms</a:t>
            </a:r>
          </a:p>
        </p:txBody>
      </p:sp>
      <p:pic>
        <p:nvPicPr>
          <p:cNvPr id="2055" name="Picture 7" descr=" - Dilbert by Scott Adam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9" y="4648201"/>
            <a:ext cx="4484395" cy="2187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8702854" y="647700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[1]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656263" y="4823936"/>
            <a:ext cx="28194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Christopher Broderick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</a:p>
          <a:p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Rohit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Dureja, </a:t>
            </a:r>
            <a:endParaRPr lang="en-US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Akash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Mohapatra, </a:t>
            </a:r>
            <a:endParaRPr lang="en-US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Bill 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Nicholson,</a:t>
            </a:r>
            <a:endParaRPr lang="en-US" dirty="0"/>
          </a:p>
          <a:p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Asrith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Singa 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Reddy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6199" y="21336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algn="ctr">
              <a:spcBef>
                <a:spcPts val="0"/>
              </a:spcBef>
            </a:pPr>
            <a:r>
              <a:rPr lang="en-US" b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Extending Page Rank to Rank Entities That Are Not Directly Related</a:t>
            </a:r>
            <a:endParaRPr lang="en-US" sz="12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077200" cy="1143000"/>
          </a:xfrm>
        </p:spPr>
        <p:txBody>
          <a:bodyPr/>
          <a:lstStyle/>
          <a:p>
            <a:r>
              <a:rPr lang="en-US" dirty="0" smtClean="0"/>
              <a:t>There are ways to add edges…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2163763"/>
            <a:ext cx="8390026" cy="3551237"/>
          </a:xfrm>
        </p:spPr>
        <p:txBody>
          <a:bodyPr/>
          <a:lstStyle/>
          <a:p>
            <a:r>
              <a:rPr lang="en-US" dirty="0" smtClean="0"/>
              <a:t>Link Item back to Clients that purchased that item.</a:t>
            </a:r>
          </a:p>
          <a:p>
            <a:r>
              <a:rPr lang="en-US" dirty="0" smtClean="0"/>
              <a:t>Weighted by (cost of the item X </a:t>
            </a:r>
            <a:r>
              <a:rPr lang="en-US" dirty="0" smtClean="0"/>
              <a:t>quantity)</a:t>
            </a:r>
            <a:endParaRPr lang="en-US" dirty="0"/>
          </a:p>
        </p:txBody>
      </p:sp>
      <p:pic>
        <p:nvPicPr>
          <p:cNvPr id="4" name="Picture 6" descr="https://i.ytimg.com/vi/YRCzEqkCoiM/maxresdefaul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4659709"/>
            <a:ext cx="3012711" cy="2110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626654" y="647700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[4]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9907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486400" y="3962400"/>
            <a:ext cx="36576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Computed Ranking vector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I1 0.13554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I2 0.12149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I3 0.12149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I4 0.12149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C1 0.13534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C2 0.12009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C3 0.12009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C4 0.12447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6602151"/>
              </p:ext>
            </p:extLst>
          </p:nvPr>
        </p:nvGraphicFramePr>
        <p:xfrm>
          <a:off x="304800" y="4621262"/>
          <a:ext cx="5067300" cy="1905000"/>
        </p:xfrm>
        <a:graphic>
          <a:graphicData uri="http://schemas.openxmlformats.org/drawingml/2006/table">
            <a:tbl>
              <a:tblPr/>
              <a:tblGrid>
                <a:gridCol w="419100"/>
                <a:gridCol w="419100"/>
                <a:gridCol w="419100"/>
                <a:gridCol w="419100"/>
                <a:gridCol w="419100"/>
                <a:gridCol w="1054100"/>
                <a:gridCol w="698500"/>
                <a:gridCol w="609600"/>
                <a:gridCol w="609600"/>
              </a:tblGrid>
              <a:tr h="19050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10./13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1./4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1./4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1./4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1./13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1./4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1./4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1./4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1./13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1./4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1./4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1./4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1./13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1./4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1./4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1./4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10./12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2./6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3./9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1./12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2./6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4./12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1./12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3./9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4./12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2./6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3./9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4./12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3266605"/>
              </p:ext>
            </p:extLst>
          </p:nvPr>
        </p:nvGraphicFramePr>
        <p:xfrm>
          <a:off x="381000" y="2400300"/>
          <a:ext cx="7607300" cy="1333500"/>
        </p:xfrm>
        <a:graphic>
          <a:graphicData uri="http://schemas.openxmlformats.org/drawingml/2006/table">
            <a:tbl>
              <a:tblPr/>
              <a:tblGrid>
                <a:gridCol w="609600"/>
                <a:gridCol w="571500"/>
                <a:gridCol w="457200"/>
                <a:gridCol w="444500"/>
                <a:gridCol w="419100"/>
                <a:gridCol w="419100"/>
                <a:gridCol w="419100"/>
                <a:gridCol w="419100"/>
                <a:gridCol w="419100"/>
                <a:gridCol w="419100"/>
                <a:gridCol w="419100"/>
                <a:gridCol w="419100"/>
                <a:gridCol w="419100"/>
                <a:gridCol w="1054100"/>
                <a:gridCol w="698500"/>
              </a:tblGrid>
              <a:tr h="19050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Qty Purchased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Weighted Amount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clients that purchased this item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rtl="0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qty purchased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Cost (weight)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$     1.00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$     2.00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$     3.00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$     4.00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56366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Real-World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78 Items</a:t>
            </a:r>
          </a:p>
          <a:p>
            <a:r>
              <a:rPr lang="en-US" dirty="0" smtClean="0"/>
              <a:t>26 Clients</a:t>
            </a:r>
          </a:p>
          <a:p>
            <a:r>
              <a:rPr lang="en-US" dirty="0" smtClean="0"/>
              <a:t>134 Transactions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99 X 99 Transition Matrix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4744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914400"/>
            <a:ext cx="7848600" cy="533400"/>
          </a:xfrm>
        </p:spPr>
        <p:txBody>
          <a:bodyPr/>
          <a:lstStyle/>
          <a:p>
            <a:r>
              <a:rPr lang="en-US" sz="3200" dirty="0" smtClean="0"/>
              <a:t>Ranking Vector </a:t>
            </a:r>
            <a:r>
              <a:rPr lang="en-US" sz="3200" dirty="0" smtClean="0"/>
              <a:t>for </a:t>
            </a:r>
            <a:r>
              <a:rPr lang="en-US" sz="3200" dirty="0" smtClean="0">
                <a:solidFill>
                  <a:srgbClr val="00B050"/>
                </a:solidFill>
              </a:rPr>
              <a:t>26 Clients, </a:t>
            </a:r>
            <a:r>
              <a:rPr lang="en-US" sz="3200" dirty="0">
                <a:solidFill>
                  <a:srgbClr val="0C77C3"/>
                </a:solidFill>
              </a:rPr>
              <a:t>78</a:t>
            </a:r>
            <a:r>
              <a:rPr lang="en-US" sz="3200" dirty="0">
                <a:solidFill>
                  <a:srgbClr val="0070C0"/>
                </a:solidFill>
              </a:rPr>
              <a:t> Items</a:t>
            </a:r>
            <a:endParaRPr lang="en-US" sz="3200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7848600" cy="5181600"/>
          </a:xfrm>
        </p:spPr>
        <p:txBody>
          <a:bodyPr numCol="4"/>
          <a:lstStyle/>
          <a:p>
            <a:pPr marL="0" indent="0">
              <a:buNone/>
            </a:pPr>
            <a:r>
              <a:rPr lang="en-US" sz="10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0.008589</a:t>
            </a:r>
            <a:endParaRPr lang="en-US" sz="1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000" dirty="0">
                <a:solidFill>
                  <a:srgbClr val="00B050"/>
                </a:solidFill>
                <a:latin typeface="Consolas" panose="020B0609020204030204" pitchFamily="49" charset="0"/>
              </a:rPr>
              <a:t>0.008586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B050"/>
                </a:solidFill>
                <a:latin typeface="Consolas" panose="020B0609020204030204" pitchFamily="49" charset="0"/>
              </a:rPr>
              <a:t>0.008609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B050"/>
                </a:solidFill>
                <a:latin typeface="Consolas" panose="020B0609020204030204" pitchFamily="49" charset="0"/>
              </a:rPr>
              <a:t>0.008640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B050"/>
                </a:solidFill>
                <a:latin typeface="Consolas" panose="020B0609020204030204" pitchFamily="49" charset="0"/>
              </a:rPr>
              <a:t>0.008591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B050"/>
                </a:solidFill>
                <a:latin typeface="Consolas" panose="020B0609020204030204" pitchFamily="49" charset="0"/>
              </a:rPr>
              <a:t>0.008589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B050"/>
                </a:solidFill>
                <a:latin typeface="Consolas" panose="020B0609020204030204" pitchFamily="49" charset="0"/>
              </a:rPr>
              <a:t>0.008587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B050"/>
                </a:solidFill>
                <a:latin typeface="Consolas" panose="020B0609020204030204" pitchFamily="49" charset="0"/>
              </a:rPr>
              <a:t>0.008618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B050"/>
                </a:solidFill>
                <a:latin typeface="Consolas" panose="020B0609020204030204" pitchFamily="49" charset="0"/>
              </a:rPr>
              <a:t>0.008623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B050"/>
                </a:solidFill>
                <a:latin typeface="Consolas" panose="020B0609020204030204" pitchFamily="49" charset="0"/>
              </a:rPr>
              <a:t>0.008586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B050"/>
                </a:solidFill>
                <a:latin typeface="Consolas" panose="020B0609020204030204" pitchFamily="49" charset="0"/>
              </a:rPr>
              <a:t>0.008586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B050"/>
                </a:solidFill>
                <a:latin typeface="Consolas" panose="020B0609020204030204" pitchFamily="49" charset="0"/>
              </a:rPr>
              <a:t>0.008586</a:t>
            </a:r>
          </a:p>
          <a:p>
            <a:pPr marL="0" indent="0">
              <a:buNone/>
            </a:pPr>
            <a:r>
              <a:rPr lang="en-US" sz="1000" b="1" u="sng" dirty="0">
                <a:solidFill>
                  <a:srgbClr val="00B050"/>
                </a:solidFill>
                <a:latin typeface="Consolas" panose="020B0609020204030204" pitchFamily="49" charset="0"/>
              </a:rPr>
              <a:t>0.008642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B050"/>
                </a:solidFill>
                <a:latin typeface="Consolas" panose="020B0609020204030204" pitchFamily="49" charset="0"/>
              </a:rPr>
              <a:t>0.008635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B050"/>
                </a:solidFill>
                <a:latin typeface="Consolas" panose="020B0609020204030204" pitchFamily="49" charset="0"/>
              </a:rPr>
              <a:t>0.008594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B050"/>
                </a:solidFill>
                <a:latin typeface="Consolas" panose="020B0609020204030204" pitchFamily="49" charset="0"/>
              </a:rPr>
              <a:t>0.008600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B050"/>
                </a:solidFill>
                <a:latin typeface="Consolas" panose="020B0609020204030204" pitchFamily="49" charset="0"/>
              </a:rPr>
              <a:t>0.008597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B050"/>
                </a:solidFill>
                <a:latin typeface="Consolas" panose="020B0609020204030204" pitchFamily="49" charset="0"/>
              </a:rPr>
              <a:t>0.008587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B050"/>
                </a:solidFill>
                <a:latin typeface="Consolas" panose="020B0609020204030204" pitchFamily="49" charset="0"/>
              </a:rPr>
              <a:t>0.008604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B050"/>
                </a:solidFill>
                <a:latin typeface="Consolas" panose="020B0609020204030204" pitchFamily="49" charset="0"/>
              </a:rPr>
              <a:t>0.008594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B050"/>
                </a:solidFill>
                <a:latin typeface="Consolas" panose="020B0609020204030204" pitchFamily="49" charset="0"/>
              </a:rPr>
              <a:t>0.008594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B050"/>
                </a:solidFill>
                <a:latin typeface="Consolas" panose="020B0609020204030204" pitchFamily="49" charset="0"/>
              </a:rPr>
              <a:t>0.008596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B050"/>
                </a:solidFill>
                <a:latin typeface="Consolas" panose="020B0609020204030204" pitchFamily="49" charset="0"/>
              </a:rPr>
              <a:t>0.008586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B050"/>
                </a:solidFill>
                <a:latin typeface="Consolas" panose="020B0609020204030204" pitchFamily="49" charset="0"/>
              </a:rPr>
              <a:t>0.008586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B050"/>
                </a:solidFill>
                <a:latin typeface="Consolas" panose="020B0609020204030204" pitchFamily="49" charset="0"/>
              </a:rPr>
              <a:t>0.008626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B050"/>
                </a:solidFill>
                <a:latin typeface="Consolas" panose="020B0609020204030204" pitchFamily="49" charset="0"/>
              </a:rPr>
              <a:t>0.008635</a:t>
            </a:r>
          </a:p>
          <a:p>
            <a:pPr marL="0" indent="0">
              <a:buNone/>
            </a:pPr>
            <a:endParaRPr lang="en-US" sz="1000" b="1" dirty="0" smtClean="0">
              <a:solidFill>
                <a:schemeClr val="accent6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000" b="1" dirty="0">
              <a:solidFill>
                <a:schemeClr val="accent6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0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0.008603</a:t>
            </a:r>
            <a:endParaRPr lang="en-US" sz="1000" b="1" dirty="0">
              <a:solidFill>
                <a:schemeClr val="accent6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0.008594</a:t>
            </a:r>
          </a:p>
          <a:p>
            <a:pPr marL="0" indent="0">
              <a:buNone/>
            </a:pPr>
            <a:r>
              <a:rPr lang="en-US" sz="1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0.008586</a:t>
            </a:r>
          </a:p>
          <a:p>
            <a:pPr marL="0" indent="0">
              <a:buNone/>
            </a:pPr>
            <a:r>
              <a:rPr lang="en-US" sz="1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0.008586</a:t>
            </a:r>
          </a:p>
          <a:p>
            <a:pPr marL="0" indent="0">
              <a:buNone/>
            </a:pPr>
            <a:r>
              <a:rPr lang="en-US" sz="1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0.008587</a:t>
            </a:r>
          </a:p>
          <a:p>
            <a:pPr marL="0" indent="0">
              <a:buNone/>
            </a:pPr>
            <a:r>
              <a:rPr lang="en-US" sz="1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0.008586</a:t>
            </a:r>
          </a:p>
          <a:p>
            <a:pPr marL="0" indent="0">
              <a:buNone/>
            </a:pPr>
            <a:r>
              <a:rPr lang="en-US" sz="1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0.008586</a:t>
            </a:r>
          </a:p>
          <a:p>
            <a:pPr marL="0" indent="0">
              <a:buNone/>
            </a:pPr>
            <a:r>
              <a:rPr lang="en-US" sz="1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0.008586</a:t>
            </a:r>
          </a:p>
          <a:p>
            <a:pPr marL="0" indent="0">
              <a:buNone/>
            </a:pPr>
            <a:r>
              <a:rPr lang="en-US" sz="1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0.008586</a:t>
            </a:r>
          </a:p>
          <a:p>
            <a:pPr marL="0" indent="0">
              <a:buNone/>
            </a:pPr>
            <a:r>
              <a:rPr lang="en-US" sz="1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0.008593</a:t>
            </a:r>
          </a:p>
          <a:p>
            <a:pPr marL="0" indent="0">
              <a:buNone/>
            </a:pPr>
            <a:r>
              <a:rPr lang="en-US" sz="1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0.008596</a:t>
            </a:r>
          </a:p>
          <a:p>
            <a:pPr marL="0" indent="0">
              <a:buNone/>
            </a:pPr>
            <a:r>
              <a:rPr lang="en-US" sz="1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0.008593</a:t>
            </a:r>
          </a:p>
          <a:p>
            <a:pPr marL="0" indent="0">
              <a:buNone/>
            </a:pPr>
            <a:r>
              <a:rPr lang="en-US" sz="1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0.008586</a:t>
            </a:r>
          </a:p>
          <a:p>
            <a:pPr marL="0" indent="0">
              <a:buNone/>
            </a:pPr>
            <a:r>
              <a:rPr lang="en-US" sz="1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0.008598</a:t>
            </a:r>
          </a:p>
          <a:p>
            <a:pPr marL="0" indent="0">
              <a:buNone/>
            </a:pPr>
            <a:r>
              <a:rPr lang="en-US" sz="1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0.008595</a:t>
            </a:r>
          </a:p>
          <a:p>
            <a:pPr marL="0" indent="0">
              <a:buNone/>
            </a:pPr>
            <a:r>
              <a:rPr lang="en-US" sz="1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0.008586</a:t>
            </a:r>
          </a:p>
          <a:p>
            <a:pPr marL="0" indent="0">
              <a:buNone/>
            </a:pPr>
            <a:r>
              <a:rPr lang="en-US" sz="1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0.008586</a:t>
            </a:r>
          </a:p>
          <a:p>
            <a:pPr marL="0" indent="0">
              <a:buNone/>
            </a:pPr>
            <a:r>
              <a:rPr lang="en-US" sz="1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0.008586</a:t>
            </a:r>
          </a:p>
          <a:p>
            <a:pPr marL="0" indent="0">
              <a:buNone/>
            </a:pPr>
            <a:r>
              <a:rPr lang="en-US" sz="1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0.008600</a:t>
            </a:r>
          </a:p>
          <a:p>
            <a:pPr marL="0" indent="0">
              <a:buNone/>
            </a:pPr>
            <a:r>
              <a:rPr lang="en-US" sz="1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0.008586</a:t>
            </a:r>
          </a:p>
          <a:p>
            <a:pPr marL="0" indent="0">
              <a:buNone/>
            </a:pPr>
            <a:r>
              <a:rPr lang="en-US" sz="1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0.008586</a:t>
            </a:r>
          </a:p>
          <a:p>
            <a:pPr marL="0" indent="0">
              <a:buNone/>
            </a:pPr>
            <a:r>
              <a:rPr lang="en-US" sz="1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0.008591</a:t>
            </a:r>
          </a:p>
          <a:p>
            <a:pPr marL="0" indent="0">
              <a:buNone/>
            </a:pPr>
            <a:r>
              <a:rPr lang="en-US" sz="1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0.008593</a:t>
            </a:r>
          </a:p>
          <a:p>
            <a:pPr marL="0" indent="0">
              <a:buNone/>
            </a:pPr>
            <a:r>
              <a:rPr lang="en-US" sz="1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0.008595</a:t>
            </a:r>
          </a:p>
          <a:p>
            <a:pPr marL="0" indent="0">
              <a:buNone/>
            </a:pPr>
            <a:r>
              <a:rPr lang="en-US" sz="1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0.008586</a:t>
            </a:r>
          </a:p>
          <a:p>
            <a:pPr marL="0" indent="0">
              <a:buNone/>
            </a:pPr>
            <a:r>
              <a:rPr lang="en-US" sz="1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0.008587</a:t>
            </a:r>
          </a:p>
          <a:p>
            <a:pPr marL="0" indent="0">
              <a:buNone/>
            </a:pPr>
            <a:r>
              <a:rPr lang="en-US" sz="1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0.008589</a:t>
            </a:r>
          </a:p>
          <a:p>
            <a:pPr marL="0" indent="0">
              <a:buNone/>
            </a:pPr>
            <a:r>
              <a:rPr lang="en-US" sz="1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0.008586</a:t>
            </a:r>
          </a:p>
          <a:p>
            <a:pPr marL="0" indent="0">
              <a:buNone/>
            </a:pPr>
            <a:r>
              <a:rPr lang="en-US" sz="1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0.008586</a:t>
            </a:r>
          </a:p>
          <a:p>
            <a:pPr marL="0" indent="0">
              <a:buNone/>
            </a:pPr>
            <a:r>
              <a:rPr lang="en-US" sz="1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0.008586</a:t>
            </a:r>
          </a:p>
          <a:p>
            <a:pPr marL="0" indent="0">
              <a:buNone/>
            </a:pPr>
            <a:r>
              <a:rPr lang="en-US" sz="1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0.008593</a:t>
            </a:r>
          </a:p>
          <a:p>
            <a:pPr marL="0" indent="0">
              <a:buNone/>
            </a:pPr>
            <a:r>
              <a:rPr lang="en-US" sz="1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0.008592</a:t>
            </a:r>
          </a:p>
          <a:p>
            <a:pPr marL="0" indent="0">
              <a:buNone/>
            </a:pPr>
            <a:r>
              <a:rPr lang="en-US" sz="1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0.008589</a:t>
            </a:r>
          </a:p>
          <a:p>
            <a:pPr marL="0" indent="0">
              <a:buNone/>
            </a:pPr>
            <a:r>
              <a:rPr lang="en-US" sz="1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0.008586</a:t>
            </a:r>
          </a:p>
          <a:p>
            <a:pPr marL="0" indent="0">
              <a:buNone/>
            </a:pPr>
            <a:r>
              <a:rPr lang="en-US" sz="1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0.008586</a:t>
            </a:r>
          </a:p>
          <a:p>
            <a:pPr marL="0" indent="0">
              <a:buNone/>
            </a:pPr>
            <a:r>
              <a:rPr lang="en-US" sz="1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0.008586</a:t>
            </a:r>
          </a:p>
          <a:p>
            <a:pPr marL="0" indent="0">
              <a:buNone/>
            </a:pPr>
            <a:r>
              <a:rPr lang="en-US" sz="1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0.008586</a:t>
            </a:r>
          </a:p>
          <a:p>
            <a:pPr marL="0" indent="0">
              <a:buNone/>
            </a:pPr>
            <a:r>
              <a:rPr lang="en-US" sz="1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0.008589</a:t>
            </a:r>
          </a:p>
          <a:p>
            <a:pPr marL="0" indent="0">
              <a:buNone/>
            </a:pPr>
            <a:r>
              <a:rPr lang="en-US" sz="1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0.008586</a:t>
            </a:r>
          </a:p>
          <a:p>
            <a:pPr marL="0" indent="0">
              <a:buNone/>
            </a:pPr>
            <a:r>
              <a:rPr lang="en-US" sz="1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0.008594</a:t>
            </a:r>
          </a:p>
          <a:p>
            <a:pPr marL="0" indent="0">
              <a:buNone/>
            </a:pPr>
            <a:r>
              <a:rPr lang="en-US" sz="1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0.008586</a:t>
            </a:r>
          </a:p>
          <a:p>
            <a:pPr marL="0" indent="0">
              <a:buNone/>
            </a:pPr>
            <a:r>
              <a:rPr lang="en-US" sz="1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0.008609</a:t>
            </a:r>
          </a:p>
          <a:p>
            <a:pPr marL="0" indent="0">
              <a:buNone/>
            </a:pPr>
            <a:r>
              <a:rPr lang="en-US" sz="1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0.008593</a:t>
            </a:r>
          </a:p>
          <a:p>
            <a:pPr marL="0" indent="0">
              <a:buNone/>
            </a:pPr>
            <a:r>
              <a:rPr lang="en-US" sz="1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0.008586</a:t>
            </a:r>
          </a:p>
          <a:p>
            <a:pPr marL="0" indent="0">
              <a:buNone/>
            </a:pPr>
            <a:r>
              <a:rPr lang="en-US" sz="1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0.008616</a:t>
            </a:r>
          </a:p>
          <a:p>
            <a:pPr marL="0" indent="0">
              <a:buNone/>
            </a:pPr>
            <a:r>
              <a:rPr lang="en-US" sz="1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0.008586</a:t>
            </a:r>
          </a:p>
          <a:p>
            <a:pPr marL="0" indent="0">
              <a:buNone/>
            </a:pPr>
            <a:r>
              <a:rPr lang="en-US" sz="1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0.008586</a:t>
            </a:r>
          </a:p>
          <a:p>
            <a:pPr marL="0" indent="0">
              <a:buNone/>
            </a:pPr>
            <a:r>
              <a:rPr lang="en-US" sz="1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0.008586</a:t>
            </a:r>
          </a:p>
          <a:p>
            <a:pPr marL="0" indent="0">
              <a:buNone/>
            </a:pPr>
            <a:r>
              <a:rPr lang="en-US" sz="1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0.008586</a:t>
            </a:r>
          </a:p>
          <a:p>
            <a:pPr marL="0" indent="0">
              <a:buNone/>
            </a:pPr>
            <a:r>
              <a:rPr lang="en-US" sz="1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0.008588</a:t>
            </a:r>
          </a:p>
          <a:p>
            <a:pPr marL="0" indent="0">
              <a:buNone/>
            </a:pPr>
            <a:r>
              <a:rPr lang="en-US" sz="1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0.008586</a:t>
            </a:r>
          </a:p>
          <a:p>
            <a:pPr marL="0" indent="0">
              <a:buNone/>
            </a:pPr>
            <a:r>
              <a:rPr lang="en-US" sz="1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0.008586</a:t>
            </a:r>
          </a:p>
          <a:p>
            <a:pPr marL="0" indent="0">
              <a:buNone/>
            </a:pPr>
            <a:r>
              <a:rPr lang="en-US" sz="1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0.008591</a:t>
            </a:r>
          </a:p>
          <a:p>
            <a:pPr marL="0" indent="0">
              <a:buNone/>
            </a:pPr>
            <a:r>
              <a:rPr lang="en-US" sz="1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0.008594</a:t>
            </a:r>
          </a:p>
          <a:p>
            <a:pPr marL="0" indent="0">
              <a:buNone/>
            </a:pPr>
            <a:r>
              <a:rPr lang="en-US" sz="1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0.008586</a:t>
            </a:r>
          </a:p>
          <a:p>
            <a:pPr marL="0" indent="0">
              <a:buNone/>
            </a:pPr>
            <a:r>
              <a:rPr lang="en-US" sz="1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0.008586</a:t>
            </a:r>
          </a:p>
          <a:p>
            <a:pPr marL="0" indent="0">
              <a:buNone/>
            </a:pPr>
            <a:r>
              <a:rPr lang="en-US" sz="1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0.008586</a:t>
            </a:r>
          </a:p>
          <a:p>
            <a:pPr marL="0" indent="0">
              <a:buNone/>
            </a:pPr>
            <a:r>
              <a:rPr lang="en-US" sz="1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0.008602</a:t>
            </a:r>
          </a:p>
          <a:p>
            <a:pPr marL="0" indent="0">
              <a:buNone/>
            </a:pPr>
            <a:r>
              <a:rPr lang="en-US" sz="1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0.008595</a:t>
            </a:r>
          </a:p>
          <a:p>
            <a:pPr marL="0" indent="0">
              <a:buNone/>
            </a:pPr>
            <a:r>
              <a:rPr lang="en-US" sz="1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0.008586</a:t>
            </a:r>
          </a:p>
          <a:p>
            <a:pPr marL="0" indent="0">
              <a:buNone/>
            </a:pPr>
            <a:r>
              <a:rPr lang="en-US" sz="1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0.008586</a:t>
            </a:r>
          </a:p>
          <a:p>
            <a:pPr marL="0" indent="0">
              <a:buNone/>
            </a:pPr>
            <a:r>
              <a:rPr lang="en-US" sz="1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0.008596</a:t>
            </a:r>
          </a:p>
          <a:p>
            <a:pPr marL="0" indent="0">
              <a:buNone/>
            </a:pPr>
            <a:r>
              <a:rPr lang="en-US" sz="1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0.008586</a:t>
            </a:r>
          </a:p>
          <a:p>
            <a:pPr marL="0" indent="0">
              <a:buNone/>
            </a:pPr>
            <a:r>
              <a:rPr lang="en-US" sz="1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0.008586</a:t>
            </a:r>
          </a:p>
          <a:p>
            <a:pPr marL="0" indent="0">
              <a:buNone/>
            </a:pPr>
            <a:r>
              <a:rPr lang="en-US" sz="1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0.008586</a:t>
            </a:r>
          </a:p>
          <a:p>
            <a:pPr marL="0" indent="0">
              <a:buNone/>
            </a:pPr>
            <a:r>
              <a:rPr lang="en-US" sz="1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0.008586</a:t>
            </a:r>
          </a:p>
          <a:p>
            <a:pPr marL="0" indent="0">
              <a:buNone/>
            </a:pPr>
            <a:r>
              <a:rPr lang="en-US" sz="1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0.008586</a:t>
            </a:r>
          </a:p>
          <a:p>
            <a:pPr marL="0" indent="0">
              <a:buNone/>
            </a:pPr>
            <a:r>
              <a:rPr lang="en-US" sz="1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0.008586</a:t>
            </a:r>
          </a:p>
          <a:p>
            <a:pPr marL="0" indent="0">
              <a:buNone/>
            </a:pPr>
            <a:r>
              <a:rPr lang="en-US" sz="1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0.008586</a:t>
            </a:r>
          </a:p>
          <a:p>
            <a:pPr marL="0" indent="0">
              <a:buNone/>
            </a:pPr>
            <a:r>
              <a:rPr lang="en-US" sz="1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0.008586</a:t>
            </a:r>
          </a:p>
          <a:p>
            <a:pPr marL="0" indent="0">
              <a:buNone/>
            </a:pPr>
            <a:r>
              <a:rPr lang="en-US" sz="1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0.008586</a:t>
            </a:r>
          </a:p>
          <a:p>
            <a:pPr marL="0" indent="0">
              <a:buNone/>
            </a:pPr>
            <a:r>
              <a:rPr lang="en-US" sz="1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0.008586</a:t>
            </a:r>
          </a:p>
          <a:p>
            <a:pPr marL="0" indent="0">
              <a:buNone/>
            </a:pPr>
            <a:r>
              <a:rPr lang="en-US" sz="1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0.008586</a:t>
            </a:r>
          </a:p>
          <a:p>
            <a:pPr marL="0" indent="0">
              <a:buNone/>
            </a:pPr>
            <a:endParaRPr lang="en-US" sz="1000" b="1" dirty="0">
              <a:solidFill>
                <a:srgbClr val="00B050"/>
              </a:solidFill>
            </a:endParaRPr>
          </a:p>
        </p:txBody>
      </p:sp>
      <p:sp>
        <p:nvSpPr>
          <p:cNvPr id="4" name="Right Arrow 3"/>
          <p:cNvSpPr/>
          <p:nvPr/>
        </p:nvSpPr>
        <p:spPr>
          <a:xfrm>
            <a:off x="119185" y="3657600"/>
            <a:ext cx="5334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ight Arrow 4"/>
          <p:cNvSpPr/>
          <p:nvPr/>
        </p:nvSpPr>
        <p:spPr>
          <a:xfrm rot="10800000">
            <a:off x="1447800" y="3661508"/>
            <a:ext cx="5334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4840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838200"/>
            <a:ext cx="7848600" cy="533400"/>
          </a:xfrm>
        </p:spPr>
        <p:txBody>
          <a:bodyPr/>
          <a:lstStyle/>
          <a:p>
            <a:r>
              <a:rPr lang="en-US" dirty="0" smtClean="0"/>
              <a:t>Real-World Results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7125766"/>
              </p:ext>
            </p:extLst>
          </p:nvPr>
        </p:nvGraphicFramePr>
        <p:xfrm>
          <a:off x="571500" y="1492738"/>
          <a:ext cx="8077200" cy="496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Worksheet" r:id="rId3" imgW="8077245" imgH="4962600" progId="Excel.Sheet.12">
                  <p:embed/>
                </p:oleObj>
              </mc:Choice>
              <mc:Fallback>
                <p:oleObj name="Worksheet" r:id="rId3" imgW="8077245" imgH="49626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71500" y="1492738"/>
                        <a:ext cx="8077200" cy="4962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145043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914400"/>
            <a:ext cx="7848600" cy="685800"/>
          </a:xfrm>
        </p:spPr>
        <p:txBody>
          <a:bodyPr/>
          <a:lstStyle/>
          <a:p>
            <a:r>
              <a:rPr lang="en-US" dirty="0" smtClean="0"/>
              <a:t>How did we do?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7196071"/>
              </p:ext>
            </p:extLst>
          </p:nvPr>
        </p:nvGraphicFramePr>
        <p:xfrm>
          <a:off x="4724400" y="1828800"/>
          <a:ext cx="3505201" cy="4114800"/>
        </p:xfrm>
        <a:graphic>
          <a:graphicData uri="http://schemas.openxmlformats.org/drawingml/2006/table">
            <a:tbl>
              <a:tblPr/>
              <a:tblGrid>
                <a:gridCol w="472280"/>
                <a:gridCol w="639546"/>
                <a:gridCol w="659223"/>
                <a:gridCol w="819110"/>
                <a:gridCol w="915042"/>
              </a:tblGrid>
              <a:tr h="131527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Last Name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First Name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Amount Spent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Items Purchased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13152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Messink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Carol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5702.56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</a:tr>
              <a:tr h="13152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Barrett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Bernard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5105.11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52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Bryant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Marie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4136.66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</a:tr>
              <a:tr h="13152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Peterson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Rose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3000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52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Gorman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Donna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1504.92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</a:tr>
              <a:tr h="13152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Hite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Joanne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1435.8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52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Cobbins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Steve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1174.54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</a:tr>
              <a:tr h="13152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Hinson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Daphne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1163.05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52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Stobbe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Travis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1149.5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</a:tr>
              <a:tr h="13152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Sanders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Jill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1126.81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52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Hodge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Bruce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</a:tr>
              <a:tr h="13152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Miller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Larry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983.96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52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Turner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Perry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552.5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00"/>
                    </a:solidFill>
                  </a:tcPr>
                </a:tc>
              </a:tr>
              <a:tr h="13152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Merida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Billie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420.65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52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Sapadin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Helen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</a:tr>
              <a:tr h="13152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Gholston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Carmen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52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Tarter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Denny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181.95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</a:tr>
              <a:tr h="13152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Berry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Elana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52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Tillar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</a:tr>
              <a:tr h="13152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C20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Hacker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Don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133.5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52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C21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Mullen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Kathy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87.48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</a:tr>
              <a:tr h="13152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C22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Walker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Rick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52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C23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Reisert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James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</a:tr>
              <a:tr h="13152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C24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Jones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Loretta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52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C25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Broach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Michael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27.95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</a:tr>
              <a:tr h="13152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C26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Wilburn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Louise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769" y="2819400"/>
            <a:ext cx="39292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Our ranking algorithm</a:t>
            </a:r>
          </a:p>
          <a:p>
            <a:r>
              <a:rPr lang="en-US" dirty="0" smtClean="0"/>
              <a:t>selected a client in the middle,</a:t>
            </a:r>
          </a:p>
          <a:p>
            <a:r>
              <a:rPr lang="en-US" smtClean="0"/>
              <a:t>when ordered by total amount spent.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0404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Experiment with different weights such as # of purchases and dates.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7982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3733800"/>
            <a:ext cx="5467350" cy="2933700"/>
          </a:xfrm>
          <a:prstGeom prst="rect">
            <a:avLst/>
          </a:prstGeom>
        </p:spPr>
      </p:pic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685800" y="914400"/>
            <a:ext cx="7848600" cy="762000"/>
          </a:xfrm>
        </p:spPr>
        <p:txBody>
          <a:bodyPr/>
          <a:lstStyle/>
          <a:p>
            <a:r>
              <a:rPr lang="en-US" altLang="en-US" dirty="0" smtClean="0"/>
              <a:t>References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>
          <a:xfrm>
            <a:off x="457200" y="1705194"/>
            <a:ext cx="7848600" cy="2028606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en-US" sz="1200" dirty="0" smtClean="0"/>
              <a:t>[1] Search.Dilbert.com</a:t>
            </a:r>
          </a:p>
          <a:p>
            <a:pPr marL="0" indent="0">
              <a:buNone/>
            </a:pPr>
            <a:r>
              <a:rPr lang="en-US" altLang="en-US" sz="1200" dirty="0" smtClean="0"/>
              <a:t>[2] </a:t>
            </a:r>
            <a:r>
              <a:rPr lang="en-US" sz="1200" dirty="0" smtClean="0"/>
              <a:t>Page, Lawrence, et al. "The PageRank citation ranking: bringing order to the web." (1999).</a:t>
            </a:r>
          </a:p>
          <a:p>
            <a:pPr marL="0" indent="0">
              <a:buNone/>
            </a:pPr>
            <a:r>
              <a:rPr lang="en-US" sz="1200" dirty="0"/>
              <a:t>[3] </a:t>
            </a:r>
            <a:r>
              <a:rPr lang="en-US" sz="1200" dirty="0">
                <a:hlinkClick r:id="rId3"/>
              </a:rPr>
              <a:t>http://</a:t>
            </a:r>
            <a:r>
              <a:rPr lang="en-US" sz="1200" dirty="0" smtClean="0">
                <a:hlinkClick r:id="rId3"/>
              </a:rPr>
              <a:t>www.ams.org/samplings/feature-column/fcarc-pagerank</a:t>
            </a:r>
            <a:endParaRPr lang="en-US" sz="1200" dirty="0" smtClean="0"/>
          </a:p>
          <a:p>
            <a:pPr marL="0" indent="0">
              <a:buNone/>
            </a:pPr>
            <a:r>
              <a:rPr lang="en-US" sz="1200" dirty="0"/>
              <a:t>[4] </a:t>
            </a:r>
            <a:r>
              <a:rPr lang="en-US" sz="1200" dirty="0">
                <a:hlinkClick r:id="rId4"/>
              </a:rPr>
              <a:t>https://</a:t>
            </a:r>
            <a:r>
              <a:rPr lang="en-US" sz="1200" dirty="0" smtClean="0">
                <a:hlinkClick r:id="rId4"/>
              </a:rPr>
              <a:t>en.wikipedia.org/wiki/PageRank</a:t>
            </a:r>
            <a:endParaRPr lang="en-US" sz="1200" dirty="0" smtClean="0"/>
          </a:p>
          <a:p>
            <a:pPr marL="0" indent="0">
              <a:buNone/>
            </a:pPr>
            <a:r>
              <a:rPr lang="en-US" sz="1200" dirty="0" smtClean="0"/>
              <a:t>[4] YouTube.com</a:t>
            </a:r>
          </a:p>
          <a:p>
            <a:pPr marL="0" indent="0">
              <a:buNone/>
            </a:pPr>
            <a:r>
              <a:rPr lang="en-US" sz="1200" dirty="0" smtClean="0"/>
              <a:t>[5] </a:t>
            </a:r>
            <a:r>
              <a:rPr lang="en-US" sz="1200" dirty="0" smtClean="0">
                <a:hlinkClick r:id="rId5"/>
              </a:rPr>
              <a:t>www.beanstalkim.com\</a:t>
            </a:r>
            <a:endParaRPr lang="en-US" sz="1200" dirty="0" smtClean="0"/>
          </a:p>
          <a:p>
            <a:pPr marL="0" indent="0">
              <a:buNone/>
            </a:pPr>
            <a:r>
              <a:rPr lang="en-US" sz="1200" dirty="0"/>
              <a:t>[6] "MS&amp;E 233 Lecture 8: Applications of PageRank to Recommendation Systems." </a:t>
            </a:r>
            <a:r>
              <a:rPr lang="en-US" sz="1200" i="1" dirty="0"/>
              <a:t>MS&amp;E 233 Lecture 8: Applications of PageRank to Recommendation Systems</a:t>
            </a:r>
            <a:r>
              <a:rPr lang="en-US" sz="1200" dirty="0"/>
              <a:t>. Ed. Ashish </a:t>
            </a:r>
            <a:r>
              <a:rPr lang="en-US" sz="1200" dirty="0"/>
              <a:t>Goel</a:t>
            </a:r>
            <a:r>
              <a:rPr lang="en-US" sz="1200" dirty="0"/>
              <a:t>. Stanford University. Web. 13 Apr. 2016. </a:t>
            </a:r>
            <a:endParaRPr lang="en-US" sz="1200" dirty="0" smtClean="0"/>
          </a:p>
          <a:p>
            <a:pPr marL="0" indent="0">
              <a:buNone/>
            </a:pPr>
            <a:r>
              <a:rPr lang="en-US" sz="1200" dirty="0" smtClean="0"/>
              <a:t>[7] Google.com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FontTx/>
              <a:buNone/>
            </a:pPr>
            <a:endParaRPr lang="en-US" altLang="en-US" sz="12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228600" y="5410200"/>
            <a:ext cx="7315200" cy="64633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/>
              <a:t>Code and presentation available at https://github.com/nicomp42/CS7081Spring2016Group01FinalProject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 Rank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0" y="2190750"/>
            <a:ext cx="2733675" cy="2476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18133" y="6325671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[2,7]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6520" y="941754"/>
            <a:ext cx="1352550" cy="11334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3429000"/>
            <a:ext cx="3649066" cy="308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273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 Rank: compute the ranking vector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2438400"/>
            <a:ext cx="2838450" cy="5429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462" y="3505200"/>
            <a:ext cx="5629275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275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Apply Page Rank to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3188" y="2233433"/>
            <a:ext cx="5172075" cy="24288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18172" y="4699514"/>
            <a:ext cx="3942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Bipartite Unweighted Directed Graph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95400" y="5715000"/>
            <a:ext cx="68702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These ‘links’ are organic: clients link to items by purchasing them.</a:t>
            </a:r>
          </a:p>
          <a:p>
            <a:endParaRPr lang="en-US" dirty="0" smtClean="0"/>
          </a:p>
          <a:p>
            <a:pPr algn="ctr"/>
            <a:r>
              <a:rPr lang="en-US" b="1" dirty="0" smtClean="0">
                <a:solidFill>
                  <a:srgbClr val="FF0000"/>
                </a:solidFill>
              </a:rPr>
              <a:t>There are no links from Items to Clients!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75241" y="3110092"/>
            <a:ext cx="17145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Every </a:t>
            </a:r>
            <a:r>
              <a:rPr lang="en-US" smtClean="0"/>
              <a:t>client </a:t>
            </a:r>
            <a:r>
              <a:rPr lang="en-US" dirty="0" smtClean="0"/>
              <a:t>has purchased every Item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268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Transition Matrix from Previous Slide</a:t>
            </a:r>
            <a:endParaRPr lang="en-US" sz="3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4429125"/>
            <a:ext cx="5172075" cy="2428875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3869220"/>
              </p:ext>
            </p:extLst>
          </p:nvPr>
        </p:nvGraphicFramePr>
        <p:xfrm>
          <a:off x="152400" y="2286000"/>
          <a:ext cx="5486400" cy="171450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1./4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1./4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1./4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1./4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1./4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1./4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1./4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1./4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1./4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1./4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1./4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1./4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1./4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1./4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1./4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1./4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8702854" y="645729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[6]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279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dirty="0" smtClean="0"/>
              <a:t>After 20 iterations: final </a:t>
            </a:r>
            <a:r>
              <a:rPr lang="en-US" sz="1600" dirty="0"/>
              <a:t>state of </a:t>
            </a:r>
            <a:r>
              <a:rPr lang="en-US" sz="1600" dirty="0" smtClean="0"/>
              <a:t>the Ranking Vector</a:t>
            </a:r>
            <a:r>
              <a:rPr lang="en-US" sz="1600" dirty="0"/>
              <a:t>: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I1 0.12219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I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2 0.12219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I3 0.12219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I4 0.12219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C1 0.10625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C2 0.10625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C3 0.10625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C4 0.10625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6172200"/>
            <a:ext cx="8097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(Damping Factor of .85 allows the unlinked nodes to earn a non-zero ranking)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85800" y="914400"/>
            <a:ext cx="7848600" cy="1143000"/>
          </a:xfrm>
        </p:spPr>
        <p:txBody>
          <a:bodyPr/>
          <a:lstStyle/>
          <a:p>
            <a:r>
              <a:rPr lang="en-US" dirty="0" smtClean="0"/>
              <a:t>Compute the ranking vector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3213" y="2724943"/>
            <a:ext cx="5172075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999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need weights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63763"/>
            <a:ext cx="7848600" cy="4160837"/>
          </a:xfrm>
        </p:spPr>
        <p:txBody>
          <a:bodyPr/>
          <a:lstStyle/>
          <a:p>
            <a:r>
              <a:rPr lang="en-US" dirty="0" smtClean="0"/>
              <a:t>Google’s Page Rank (probably) doesn’t use weights.</a:t>
            </a:r>
          </a:p>
          <a:p>
            <a:endParaRPr lang="en-US" dirty="0" smtClean="0"/>
          </a:p>
          <a:p>
            <a:r>
              <a:rPr lang="en-US" dirty="0" smtClean="0"/>
              <a:t>We can add weights to our domain</a:t>
            </a:r>
          </a:p>
          <a:p>
            <a:endParaRPr lang="en-US" dirty="0" smtClean="0"/>
          </a:p>
          <a:p>
            <a:r>
              <a:rPr lang="en-US" dirty="0" smtClean="0"/>
              <a:t>What if Client </a:t>
            </a:r>
            <a:r>
              <a:rPr lang="en-US" i="1" dirty="0" smtClean="0"/>
              <a:t>C1</a:t>
            </a:r>
            <a:r>
              <a:rPr lang="en-US" dirty="0" smtClean="0"/>
              <a:t> buys 10 of Item </a:t>
            </a:r>
            <a:r>
              <a:rPr lang="en-US" i="1" dirty="0" smtClean="0"/>
              <a:t>I1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060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923365"/>
            <a:ext cx="8153400" cy="762000"/>
          </a:xfrm>
        </p:spPr>
        <p:txBody>
          <a:bodyPr/>
          <a:lstStyle/>
          <a:p>
            <a:r>
              <a:rPr lang="en-US" dirty="0" smtClean="0"/>
              <a:t>Client </a:t>
            </a:r>
            <a:r>
              <a:rPr lang="en-US" i="1" dirty="0" smtClean="0"/>
              <a:t>C1</a:t>
            </a:r>
            <a:r>
              <a:rPr lang="en-US" dirty="0" smtClean="0"/>
              <a:t> Buys 10 of Item </a:t>
            </a:r>
            <a:r>
              <a:rPr lang="en-US" i="1" dirty="0" smtClean="0"/>
              <a:t>I1</a:t>
            </a:r>
            <a:endParaRPr lang="en-US" i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5462125"/>
              </p:ext>
            </p:extLst>
          </p:nvPr>
        </p:nvGraphicFramePr>
        <p:xfrm>
          <a:off x="228600" y="1913965"/>
          <a:ext cx="5486400" cy="171450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10./13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1./13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1./13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1./13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4724400" y="3848100"/>
            <a:ext cx="41148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Computed Ranking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vector: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I1 0.13046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I2 0.11943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 0.11943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I4 0.11943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C1 0.10625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C2 0.10625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C3 0.10625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C4 0.10625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200" y="4495800"/>
            <a:ext cx="4648200" cy="92333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en-US" dirty="0" smtClean="0"/>
              <a:t>This still generates uniform ranks</a:t>
            </a:r>
          </a:p>
          <a:p>
            <a:r>
              <a:rPr lang="en-US" dirty="0" smtClean="0"/>
              <a:t>for all Clients because the damping factor is the only way we traverse client nodes.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6410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63763"/>
            <a:ext cx="8153400" cy="3551237"/>
          </a:xfrm>
        </p:spPr>
        <p:txBody>
          <a:bodyPr/>
          <a:lstStyle/>
          <a:p>
            <a:r>
              <a:rPr lang="en-US" dirty="0" smtClean="0"/>
              <a:t>There is no organic link from Item to Client</a:t>
            </a:r>
          </a:p>
          <a:p>
            <a:endParaRPr lang="en-US" dirty="0"/>
          </a:p>
          <a:p>
            <a:r>
              <a:rPr lang="en-US" dirty="0" smtClean="0"/>
              <a:t>Items do not ‘vote for’ Clients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09600" y="762000"/>
            <a:ext cx="7848600" cy="1143000"/>
          </a:xfrm>
        </p:spPr>
        <p:txBody>
          <a:bodyPr/>
          <a:lstStyle/>
          <a:p>
            <a:r>
              <a:rPr lang="en-US" sz="3200" dirty="0" smtClean="0"/>
              <a:t>We need directed edges </a:t>
            </a:r>
            <a:br>
              <a:rPr lang="en-US" sz="3200" dirty="0" smtClean="0"/>
            </a:br>
            <a:r>
              <a:rPr lang="en-US" sz="3200" dirty="0" smtClean="0"/>
              <a:t>from Items to Clients</a:t>
            </a:r>
            <a:endParaRPr lang="en-US" sz="3200" dirty="0"/>
          </a:p>
        </p:txBody>
      </p:sp>
      <p:pic>
        <p:nvPicPr>
          <p:cNvPr id="4104" name="Picture 8" descr="https://www.beanstalkim.com/wp-content/uploads/2014/11/bad-news-Futurama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029200"/>
            <a:ext cx="2619375" cy="1743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610600" y="640080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[5]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272681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3660</TotalTime>
  <Words>1147</Words>
  <Application>Microsoft Office PowerPoint</Application>
  <PresentationFormat>On-screen Show (4:3)</PresentationFormat>
  <Paragraphs>661</Paragraphs>
  <Slides>17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Consolas</vt:lpstr>
      <vt:lpstr>Courier New</vt:lpstr>
      <vt:lpstr>Times New Roman</vt:lpstr>
      <vt:lpstr>Default Design</vt:lpstr>
      <vt:lpstr>Microsoft Excel Worksheet</vt:lpstr>
      <vt:lpstr>CS 7081 Advanced Algorithms</vt:lpstr>
      <vt:lpstr>Page Rank</vt:lpstr>
      <vt:lpstr>Page Rank: compute the ranking vector</vt:lpstr>
      <vt:lpstr>Apply Page Rank to </vt:lpstr>
      <vt:lpstr>Transition Matrix from Previous Slide</vt:lpstr>
      <vt:lpstr>Compute the ranking vector</vt:lpstr>
      <vt:lpstr>We need weights</vt:lpstr>
      <vt:lpstr>Client C1 Buys 10 of Item I1</vt:lpstr>
      <vt:lpstr>We need directed edges  from Items to Clients</vt:lpstr>
      <vt:lpstr>There are ways to add edges…</vt:lpstr>
      <vt:lpstr>Results</vt:lpstr>
      <vt:lpstr>Real-World Data</vt:lpstr>
      <vt:lpstr>Ranking Vector for 26 Clients, 78 Items</vt:lpstr>
      <vt:lpstr>Real-World Results</vt:lpstr>
      <vt:lpstr>How did we do?</vt:lpstr>
      <vt:lpstr>Future Work</vt:lpstr>
      <vt:lpstr>References</vt:lpstr>
    </vt:vector>
  </TitlesOfParts>
  <Company>University of Cincinnati, uc.edu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nicomp</dc:creator>
  <cp:lastModifiedBy>Bill Nicholson</cp:lastModifiedBy>
  <cp:revision>188</cp:revision>
  <dcterms:created xsi:type="dcterms:W3CDTF">2007-07-19T21:04:34Z</dcterms:created>
  <dcterms:modified xsi:type="dcterms:W3CDTF">2016-04-15T02:58:19Z</dcterms:modified>
</cp:coreProperties>
</file>