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290" r:id="rId4"/>
    <p:sldId id="291" r:id="rId5"/>
    <p:sldId id="287" r:id="rId6"/>
    <p:sldId id="286" r:id="rId7"/>
    <p:sldId id="293" r:id="rId8"/>
    <p:sldId id="292" r:id="rId9"/>
    <p:sldId id="288" r:id="rId10"/>
    <p:sldId id="289" r:id="rId11"/>
    <p:sldId id="28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5" autoAdjust="0"/>
    <p:restoredTop sz="87874" autoAdjust="0"/>
  </p:normalViewPr>
  <p:slideViewPr>
    <p:cSldViewPr>
      <p:cViewPr varScale="1">
        <p:scale>
          <a:sx n="107" d="100"/>
          <a:sy n="107" d="100"/>
        </p:scale>
        <p:origin x="10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AF2ADA-F6F1-4109-9689-D8EF6B3CCA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988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A30DD-F05C-4E46-8ABC-D3916092E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98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F4F9F-B690-4359-B335-E8F5ACD3A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914400"/>
            <a:ext cx="196215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734050" cy="48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CA93-8AFC-4A13-B428-3D1F96808F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3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D940DA-9B7B-4396-8874-4BA0BC3E51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53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02B01-517F-44FE-A160-D3F538E8CB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61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637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1637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D62AC-47AA-48EE-9936-D983A0F07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3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3BCCA-E25D-4B82-894A-4D1B3E76B8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85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AE73F-7CE1-4D75-A63B-1148C2EC9F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90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67A0AF-46EB-4E89-86C1-FAD910A42F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2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17C55-9ECC-45F8-9E92-EA867BE63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1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0AF14-B8F6-4711-932F-4D30B1187E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23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63763"/>
            <a:ext cx="7848600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29350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29350"/>
            <a:ext cx="243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29350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B718D4-3CEE-4CAD-AC03-C488D63043D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19" descr="forUC09_9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geRank" TargetMode="External"/><Relationship Id="rId2" Type="http://schemas.openxmlformats.org/officeDocument/2006/relationships/hyperlink" Target="http://www.ams.org/samplings/feature-column/fcarc-pagera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2362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mtClean="0"/>
              <a:t>Final Project</a:t>
            </a:r>
          </a:p>
          <a:p>
            <a:pPr eaLnBrk="1" hangingPunct="1"/>
            <a:r>
              <a:rPr lang="en-US" altLang="en-US" smtClean="0"/>
              <a:t>Team 01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51063" y="914400"/>
            <a:ext cx="7010400" cy="1470025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CS 7081</a:t>
            </a:r>
            <a:br>
              <a:rPr lang="en-US" altLang="en-US" smtClean="0"/>
            </a:br>
            <a:r>
              <a:rPr lang="en-US" altLang="en-US" smtClean="0"/>
              <a:t>Advanced Algorithms</a:t>
            </a:r>
          </a:p>
        </p:txBody>
      </p:sp>
      <p:pic>
        <p:nvPicPr>
          <p:cNvPr id="2055" name="Picture 7" descr=" - Dilbert by Scott Ad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4648201"/>
            <a:ext cx="4484395" cy="21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02854" y="647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[1]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56263" y="4823936"/>
            <a:ext cx="281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Christopher Broderick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Rohit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Dureja, </a:t>
            </a:r>
            <a:endParaRPr lang="en-US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Akash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Mohapatra, </a:t>
            </a:r>
            <a:endParaRPr lang="en-US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Nicholson,</a:t>
            </a:r>
            <a:endParaRPr lang="en-US"/>
          </a:p>
          <a:p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Asrith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Singa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Reddy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The Computed Transition Matrix</a:t>
            </a:r>
            <a:endParaRPr lang="en-US" sz="400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66900" y="3082131"/>
          <a:ext cx="54864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0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762000"/>
          </a:xfrm>
        </p:spPr>
        <p:txBody>
          <a:bodyPr/>
          <a:lstStyle/>
          <a:p>
            <a:r>
              <a:rPr lang="en-US" altLang="en-US" smtClean="0"/>
              <a:t>References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703729" y="1828800"/>
            <a:ext cx="7848600" cy="14176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200" smtClean="0"/>
              <a:t>[1] Search.Dilbert.com</a:t>
            </a:r>
          </a:p>
          <a:p>
            <a:pPr marL="0" indent="0">
              <a:buNone/>
            </a:pPr>
            <a:r>
              <a:rPr lang="en-US" altLang="en-US" sz="1200" smtClean="0"/>
              <a:t>[2] </a:t>
            </a:r>
            <a:r>
              <a:rPr lang="en-US" sz="1200" smtClean="0"/>
              <a:t>Page, Lawrence, et al. "The PageRank citation ranking: bringing order to the web." (1999).</a:t>
            </a:r>
          </a:p>
          <a:p>
            <a:pPr marL="0" indent="0">
              <a:buNone/>
            </a:pPr>
            <a:r>
              <a:rPr lang="en-US" sz="1200"/>
              <a:t>[3] </a:t>
            </a:r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www.ams.org/samplings/feature-column/fcarc-pagerank</a:t>
            </a:r>
            <a:endParaRPr lang="en-US" sz="1200" smtClean="0"/>
          </a:p>
          <a:p>
            <a:pPr marL="0" indent="0">
              <a:buNone/>
            </a:pPr>
            <a:r>
              <a:rPr lang="en-US" sz="1200"/>
              <a:t>[4] </a:t>
            </a:r>
            <a:r>
              <a:rPr lang="en-US" sz="1200">
                <a:hlinkClick r:id="rId3"/>
              </a:rPr>
              <a:t>https://</a:t>
            </a:r>
            <a:r>
              <a:rPr lang="en-US" sz="1200" smtClean="0">
                <a:hlinkClick r:id="rId3"/>
              </a:rPr>
              <a:t>en.wikipedia.org/wiki/PageRank</a:t>
            </a:r>
            <a:endParaRPr lang="en-US" sz="1200" smtClean="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 smtClean="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 smtClean="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 smtClean="0"/>
          </a:p>
          <a:p>
            <a:pPr marL="0" indent="0">
              <a:buFontTx/>
              <a:buNone/>
            </a:pPr>
            <a:endParaRPr lang="en-US" altLang="en-US" sz="120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733800"/>
            <a:ext cx="5467350" cy="2933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5410200"/>
            <a:ext cx="7315200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Code and presentation available </a:t>
            </a:r>
            <a:r>
              <a:rPr lang="en-US"/>
              <a:t>at </a:t>
            </a:r>
            <a:r>
              <a:rPr lang="en-US"/>
              <a:t>https://github.com/nicomp42/CS7081Spring2016Group01FinalProject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Rank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2190750"/>
            <a:ext cx="2733675" cy="247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6800" y="63362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[2]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7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 Page Rank to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88" y="2233433"/>
            <a:ext cx="5172075" cy="2428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8172" y="4699514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Bipartite Unweighted Directed Graph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5715000"/>
            <a:ext cx="6870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These ‘links’ are organic: clients link to items by purchasing them.</a:t>
            </a:r>
          </a:p>
          <a:p>
            <a:endParaRPr lang="en-US" smtClean="0"/>
          </a:p>
          <a:p>
            <a:pPr algn="ctr"/>
            <a:r>
              <a:rPr lang="en-US" b="1" smtClean="0">
                <a:solidFill>
                  <a:srgbClr val="FF0000"/>
                </a:solidFill>
              </a:rPr>
              <a:t>There are no links from Items to Clients!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241" y="3110092"/>
            <a:ext cx="171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Every Client has purchased every Item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6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Transition Matrix from Previous Slide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411196"/>
            <a:ext cx="5172075" cy="24288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69220"/>
              </p:ext>
            </p:extLst>
          </p:nvPr>
        </p:nvGraphicFramePr>
        <p:xfrm>
          <a:off x="152400" y="2286000"/>
          <a:ext cx="54864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27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Rank: compute </a:t>
            </a:r>
            <a:r>
              <a:rPr lang="en-US" smtClean="0"/>
              <a:t>the ranking vector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438400"/>
            <a:ext cx="2838450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3505200"/>
            <a:ext cx="56292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7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smtClean="0"/>
              <a:t>After 20 iterations: final </a:t>
            </a:r>
            <a:r>
              <a:rPr lang="en-US" sz="1600"/>
              <a:t>state </a:t>
            </a:r>
            <a:r>
              <a:rPr lang="en-US" sz="1600"/>
              <a:t>of </a:t>
            </a:r>
            <a:r>
              <a:rPr lang="en-US" sz="1600" smtClean="0"/>
              <a:t>the Ranking Vector</a:t>
            </a:r>
            <a:r>
              <a:rPr lang="en-US" sz="1600"/>
              <a:t>: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I1 0.12219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2 0.12219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I3 0.12219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I4 0.12219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C1 0.10625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C2 0.10625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C3 0.10625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C4 0.10625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722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(Damping Factor of .85 allows the unlinked nodes to earn a non-zero ranking)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1143000"/>
          </a:xfrm>
        </p:spPr>
        <p:txBody>
          <a:bodyPr/>
          <a:lstStyle/>
          <a:p>
            <a:r>
              <a:rPr lang="en-US" smtClean="0"/>
              <a:t>Compute the ranking vector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213" y="2724943"/>
            <a:ext cx="51720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9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 need weights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Google’s Page Rank (probably) doesn’t use weights.</a:t>
            </a:r>
          </a:p>
          <a:p>
            <a:endParaRPr lang="en-US" smtClean="0"/>
          </a:p>
          <a:p>
            <a:r>
              <a:rPr lang="en-US" smtClean="0"/>
              <a:t>What if a Client buys &gt;1 of the same Item?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6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7848600" cy="1143000"/>
          </a:xfrm>
        </p:spPr>
        <p:txBody>
          <a:bodyPr/>
          <a:lstStyle/>
          <a:p>
            <a:r>
              <a:rPr lang="en-US" sz="3200" smtClean="0"/>
              <a:t>Add edges to get from Items to Clients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53827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3505200" cy="3551237"/>
          </a:xfrm>
        </p:spPr>
        <p:txBody>
          <a:bodyPr/>
          <a:lstStyle/>
          <a:p>
            <a:pPr marL="0" indent="0">
              <a:buNone/>
            </a:pPr>
            <a:r>
              <a:rPr lang="en-US" sz="1050"/>
              <a:t>4 items to be processed.</a:t>
            </a:r>
          </a:p>
          <a:p>
            <a:pPr marL="0" indent="0">
              <a:buNone/>
            </a:pPr>
            <a:r>
              <a:rPr lang="en-US" sz="1050"/>
              <a:t>4 clients to be processed.</a:t>
            </a:r>
          </a:p>
          <a:p>
            <a:pPr marL="0" indent="0">
              <a:buNone/>
            </a:pPr>
            <a:endParaRPr lang="en-US" sz="1050"/>
          </a:p>
          <a:p>
            <a:pPr marL="0" indent="0">
              <a:buNone/>
            </a:pPr>
            <a:r>
              <a:rPr lang="en-US" sz="1050"/>
              <a:t>  0.000  0.000  0.000  0.000  0.533  0.067  0.476  0.095</a:t>
            </a:r>
          </a:p>
          <a:p>
            <a:pPr marL="0" indent="0">
              <a:buNone/>
            </a:pPr>
            <a:r>
              <a:rPr lang="en-US" sz="1050"/>
              <a:t>  0.000  0.000  0.000  0.000  0.267  0.133  0.238  0.190</a:t>
            </a:r>
          </a:p>
          <a:p>
            <a:pPr marL="0" indent="0">
              <a:buNone/>
            </a:pPr>
            <a:r>
              <a:rPr lang="en-US" sz="1050"/>
              <a:t>  0.000  0.000  0.000  0.000  0.133  0.267  0.190  0.238</a:t>
            </a:r>
          </a:p>
          <a:p>
            <a:pPr marL="0" indent="0">
              <a:buNone/>
            </a:pPr>
            <a:r>
              <a:rPr lang="en-US" sz="1050"/>
              <a:t>  0.000  0.000  0.000  0.000  0.067  0.533  0.095  0.476</a:t>
            </a:r>
          </a:p>
          <a:p>
            <a:pPr marL="0" indent="0">
              <a:buNone/>
            </a:pPr>
            <a:r>
              <a:rPr lang="en-US" sz="1050"/>
              <a:t>  0.381  0.267  0.133  0.048  0.000  0.000  0.000  0.000</a:t>
            </a:r>
          </a:p>
          <a:p>
            <a:pPr marL="0" indent="0">
              <a:buNone/>
            </a:pPr>
            <a:r>
              <a:rPr lang="en-US" sz="1050"/>
              <a:t>  0.048  0.133  0.267  0.381  0.000  0.000  0.000  0.000</a:t>
            </a:r>
          </a:p>
          <a:p>
            <a:pPr marL="0" indent="0">
              <a:buNone/>
            </a:pPr>
            <a:r>
              <a:rPr lang="en-US" sz="1050"/>
              <a:t>  0.476  0.333  0.267  0.095  0.000  0.000  0.000  0.000</a:t>
            </a:r>
          </a:p>
          <a:p>
            <a:pPr marL="0" indent="0">
              <a:buNone/>
            </a:pPr>
            <a:r>
              <a:rPr lang="en-US" sz="1050"/>
              <a:t>  0.095  0.267  0.333  0.476  0.000  0.000  0.000  0.000</a:t>
            </a:r>
          </a:p>
          <a:p>
            <a:pPr marL="0" indent="0">
              <a:buNone/>
            </a:pPr>
            <a:endParaRPr lang="en-US" sz="1050"/>
          </a:p>
          <a:p>
            <a:pPr marL="0" indent="0">
              <a:buNone/>
            </a:pPr>
            <a:endParaRPr lang="en-US" sz="1050"/>
          </a:p>
        </p:txBody>
      </p:sp>
      <p:sp>
        <p:nvSpPr>
          <p:cNvPr id="4" name="Rectangle 3"/>
          <p:cNvSpPr/>
          <p:nvPr/>
        </p:nvSpPr>
        <p:spPr>
          <a:xfrm>
            <a:off x="4724400" y="2743200"/>
            <a:ext cx="4572000" cy="34855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050">
                <a:latin typeface="+mn-lt"/>
              </a:rPr>
              <a:t>Initial state of Ranking vector:</a:t>
            </a:r>
          </a:p>
          <a:p>
            <a:pPr marL="0" indent="0">
              <a:buNone/>
            </a:pPr>
            <a:endParaRPr lang="en-US" sz="1050">
              <a:latin typeface="+mn-lt"/>
            </a:endParaRPr>
          </a:p>
          <a:p>
            <a:pPr marL="0" indent="0">
              <a:buNone/>
            </a:pPr>
            <a:r>
              <a:rPr lang="en-US" sz="1050">
                <a:latin typeface="+mn-lt"/>
              </a:rPr>
              <a:t>   0.12500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0.12500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0.12500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0.12500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0.12500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0.12500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0.12500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0.12500</a:t>
            </a:r>
          </a:p>
          <a:p>
            <a:pPr marL="0" indent="0">
              <a:buNone/>
            </a:pPr>
            <a:endParaRPr lang="en-US" sz="1050">
              <a:latin typeface="+mn-lt"/>
            </a:endParaRPr>
          </a:p>
          <a:p>
            <a:pPr marL="0" indent="0">
              <a:buNone/>
            </a:pPr>
            <a:r>
              <a:rPr lang="en-US" sz="1050">
                <a:latin typeface="+mn-lt"/>
              </a:rPr>
              <a:t>Final state of Ranking vector:</a:t>
            </a:r>
          </a:p>
          <a:p>
            <a:pPr marL="0" indent="0">
              <a:buNone/>
            </a:pPr>
            <a:endParaRPr lang="en-US" sz="1050">
              <a:latin typeface="+mn-lt"/>
            </a:endParaRPr>
          </a:p>
          <a:p>
            <a:pPr marL="0" indent="0">
              <a:buNone/>
            </a:pPr>
            <a:r>
              <a:rPr lang="en-US" sz="1050">
                <a:latin typeface="+mn-lt"/>
              </a:rPr>
              <a:t>   0.14278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0.10722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0.10722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0.14278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0.10722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0.10722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0.14278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0.14278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694" y="9906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551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511</Words>
  <Application>Microsoft Office PowerPoint</Application>
  <PresentationFormat>On-screen Show (4:3)</PresentationFormat>
  <Paragraphs>243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Default Design</vt:lpstr>
      <vt:lpstr>CS 7081 Advanced Algorithms</vt:lpstr>
      <vt:lpstr>Page Rank</vt:lpstr>
      <vt:lpstr>Apply Page Rank to </vt:lpstr>
      <vt:lpstr>Transition Matrix from Previous Slide</vt:lpstr>
      <vt:lpstr>Page Rank: compute the ranking vector</vt:lpstr>
      <vt:lpstr>Compute the ranking vector</vt:lpstr>
      <vt:lpstr>We need weights</vt:lpstr>
      <vt:lpstr>Add edges to get from Items to Clients</vt:lpstr>
      <vt:lpstr>PowerPoint Presentation</vt:lpstr>
      <vt:lpstr>The Computed Transition Matrix</vt:lpstr>
      <vt:lpstr>References</vt:lpstr>
    </vt:vector>
  </TitlesOfParts>
  <Company>University of Cincinnati, uc.edu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nicomp</dc:creator>
  <cp:lastModifiedBy>Bill Nicholson</cp:lastModifiedBy>
  <cp:revision>133</cp:revision>
  <dcterms:created xsi:type="dcterms:W3CDTF">2007-07-19T21:04:34Z</dcterms:created>
  <dcterms:modified xsi:type="dcterms:W3CDTF">2016-04-11T18:16:36Z</dcterms:modified>
</cp:coreProperties>
</file>