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7" r:id="rId4"/>
    <p:sldId id="290" r:id="rId5"/>
    <p:sldId id="291" r:id="rId6"/>
    <p:sldId id="286" r:id="rId7"/>
    <p:sldId id="293" r:id="rId8"/>
    <p:sldId id="294" r:id="rId9"/>
    <p:sldId id="292" r:id="rId10"/>
    <p:sldId id="295" r:id="rId11"/>
    <p:sldId id="296" r:id="rId12"/>
    <p:sldId id="298" r:id="rId13"/>
    <p:sldId id="297" r:id="rId14"/>
    <p:sldId id="299" r:id="rId15"/>
    <p:sldId id="300" r:id="rId16"/>
    <p:sldId id="301" r:id="rId17"/>
    <p:sldId id="28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7874" autoAdjust="0"/>
  </p:normalViewPr>
  <p:slideViewPr>
    <p:cSldViewPr>
      <p:cViewPr varScale="1">
        <p:scale>
          <a:sx n="122" d="100"/>
          <a:sy n="122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s.org/samplings/feature-column/fcarc-pageran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anstalkim.com/" TargetMode="External"/><Relationship Id="rId4" Type="http://schemas.openxmlformats.org/officeDocument/2006/relationships/hyperlink" Target="https://en.wikipedia.org/wiki/PageRa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94363" y="2133600"/>
            <a:ext cx="2743200" cy="762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Final Project</a:t>
            </a:r>
          </a:p>
          <a:p>
            <a:pPr eaLnBrk="1" hangingPunct="1"/>
            <a:r>
              <a:rPr lang="en-US" altLang="en-US" sz="2000" dirty="0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29200" y="914401"/>
            <a:ext cx="4132262" cy="1447800"/>
          </a:xfrm>
          <a:noFill/>
        </p:spPr>
        <p:txBody>
          <a:bodyPr/>
          <a:lstStyle/>
          <a:p>
            <a:pPr eaLnBrk="1" hangingPunct="1"/>
            <a:r>
              <a:rPr lang="en-US" altLang="en-US" sz="1800" dirty="0" smtClean="0"/>
              <a:t>CS 7081</a:t>
            </a:r>
            <a:br>
              <a:rPr lang="en-US" altLang="en-US" sz="1800" dirty="0" smtClean="0"/>
            </a:br>
            <a:r>
              <a:rPr lang="en-US" altLang="en-US" sz="1800" dirty="0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68858" y="4999672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96" y="96838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Page Rank to Rank Entities That Are Not Directly Related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dirty="0" smtClean="0"/>
              <a:t>There are ways to add edges…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dirty="0" smtClean="0"/>
              <a:t>Link Item back to Clients that purchased that item.</a:t>
            </a:r>
          </a:p>
          <a:p>
            <a:r>
              <a:rPr lang="en-US" dirty="0" smtClean="0"/>
              <a:t>Weighted by (cost of the item X </a:t>
            </a:r>
            <a:r>
              <a:rPr lang="en-US" dirty="0" smtClean="0"/>
              <a:t>quantity)</a:t>
            </a:r>
            <a:endParaRPr lang="en-US" dirty="0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02151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660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78 Items</a:t>
            </a:r>
          </a:p>
          <a:p>
            <a:r>
              <a:rPr lang="en-US" dirty="0" smtClean="0"/>
              <a:t>26 Clients</a:t>
            </a:r>
          </a:p>
          <a:p>
            <a:r>
              <a:rPr lang="en-US" dirty="0" smtClean="0"/>
              <a:t>134 Transactions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99 X 99 Transition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533400"/>
          </a:xfrm>
        </p:spPr>
        <p:txBody>
          <a:bodyPr/>
          <a:lstStyle/>
          <a:p>
            <a:r>
              <a:rPr lang="en-US" sz="3200" dirty="0" smtClean="0"/>
              <a:t>Ranking Vector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00B050"/>
                </a:solidFill>
              </a:rPr>
              <a:t>26 Clients, </a:t>
            </a:r>
            <a:r>
              <a:rPr lang="en-US" sz="3200" dirty="0">
                <a:solidFill>
                  <a:srgbClr val="0C77C3"/>
                </a:solidFill>
              </a:rPr>
              <a:t>78</a:t>
            </a:r>
            <a:r>
              <a:rPr lang="en-US" sz="3200" dirty="0">
                <a:solidFill>
                  <a:srgbClr val="0070C0"/>
                </a:solidFill>
              </a:rPr>
              <a:t> Items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5181600"/>
          </a:xfrm>
        </p:spPr>
        <p:txBody>
          <a:bodyPr numCol="4"/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0.008640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0.008618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0.008623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0.008642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endParaRPr 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0.008603</a:t>
            </a: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0.008616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185" y="3657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1447800" y="366150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8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533400"/>
          </a:xfrm>
        </p:spPr>
        <p:txBody>
          <a:bodyPr/>
          <a:lstStyle/>
          <a:p>
            <a:r>
              <a:rPr lang="en-US" dirty="0" smtClean="0"/>
              <a:t>Real-World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25766"/>
              </p:ext>
            </p:extLst>
          </p:nvPr>
        </p:nvGraphicFramePr>
        <p:xfrm>
          <a:off x="571500" y="1492738"/>
          <a:ext cx="807720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Worksheet" r:id="rId3" imgW="8077245" imgH="4962600" progId="Excel.Sheet.12">
                  <p:embed/>
                </p:oleObj>
              </mc:Choice>
              <mc:Fallback>
                <p:oleObj name="Worksheet" r:id="rId3" imgW="8077245" imgH="4962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492738"/>
                        <a:ext cx="807720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50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6071"/>
              </p:ext>
            </p:extLst>
          </p:nvPr>
        </p:nvGraphicFramePr>
        <p:xfrm>
          <a:off x="4724400" y="1828800"/>
          <a:ext cx="3505201" cy="4114800"/>
        </p:xfrm>
        <a:graphic>
          <a:graphicData uri="http://schemas.openxmlformats.org/drawingml/2006/table">
            <a:tbl>
              <a:tblPr/>
              <a:tblGrid>
                <a:gridCol w="472280"/>
                <a:gridCol w="639546"/>
                <a:gridCol w="659223"/>
                <a:gridCol w="819110"/>
                <a:gridCol w="915042"/>
              </a:tblGrid>
              <a:tr h="13152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Spent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Items Purchased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Messink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5702.56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Barrett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5105.11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4136.66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Gorman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Joanne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Cobbins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1174.54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Daphne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Stobbe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1126.81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Sapadin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Gholston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Tillar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Wilburn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9" y="2819400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ranking algorithm</a:t>
            </a:r>
          </a:p>
          <a:p>
            <a:r>
              <a:rPr lang="en-US" dirty="0" smtClean="0"/>
              <a:t>selected a client in the middle,</a:t>
            </a:r>
          </a:p>
          <a:p>
            <a:r>
              <a:rPr lang="en-US" smtClean="0"/>
              <a:t>when ordered by total amount spent.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different weights such as # of purchases and dates.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dirty="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dirty="0" smtClean="0"/>
              <a:t>[2] </a:t>
            </a:r>
            <a:r>
              <a:rPr lang="en-US" sz="1200" dirty="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 dirty="0"/>
              <a:t>[3]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www.ams.org/samplings/feature-column/fcarc-pagerank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[4]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en.wikipedia.org/wiki/PageRank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[4] YouTube.com</a:t>
            </a:r>
          </a:p>
          <a:p>
            <a:pPr marL="0" indent="0">
              <a:buNone/>
            </a:pPr>
            <a:r>
              <a:rPr lang="en-US" sz="1200" dirty="0" smtClean="0"/>
              <a:t>[5] </a:t>
            </a:r>
            <a:r>
              <a:rPr lang="en-US" sz="1200" dirty="0" smtClean="0">
                <a:hlinkClick r:id="rId5"/>
              </a:rPr>
              <a:t>www.beanstalkim.com\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[6] "MS&amp;E 233 Lecture 8: Applications of PageRank to Recommendation Systems." </a:t>
            </a:r>
            <a:r>
              <a:rPr lang="en-US" sz="1200" i="1" dirty="0"/>
              <a:t>MS&amp;E 233 Lecture 8: Applications of PageRank to Recommendation Systems</a:t>
            </a:r>
            <a:r>
              <a:rPr lang="en-US" sz="1200" dirty="0"/>
              <a:t>. Ed. Ashish </a:t>
            </a:r>
            <a:r>
              <a:rPr lang="en-US" sz="1200" dirty="0"/>
              <a:t>Goel</a:t>
            </a:r>
            <a:r>
              <a:rPr lang="en-US" sz="1200" dirty="0"/>
              <a:t>. Stanford University. Web. 13 Apr. 2016.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[7] Google.com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alt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8133" y="6325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[2,7]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20" y="941754"/>
            <a:ext cx="135255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3649066" cy="3081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86000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r>
              <a:rPr lang="en-US" smtClean="0"/>
              <a:t>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compute </a:t>
            </a:r>
            <a:r>
              <a:rPr lang="en-US" dirty="0" smtClean="0"/>
              <a:t>the ranking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Page </a:t>
            </a:r>
            <a:r>
              <a:rPr lang="en-US" smtClean="0"/>
              <a:t>Rank </a:t>
            </a:r>
            <a:r>
              <a:rPr lang="en-US" smtClean="0"/>
              <a:t>to this…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Unweighted Directed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94360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There </a:t>
            </a:r>
            <a:r>
              <a:rPr lang="en-US" b="1" dirty="0" smtClean="0">
                <a:solidFill>
                  <a:srgbClr val="FF0000"/>
                </a:solidFill>
              </a:rPr>
              <a:t>are no links from Items to Clients!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110092"/>
            <a:ext cx="243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this example, every client </a:t>
            </a:r>
            <a:r>
              <a:rPr lang="en-US" dirty="0" smtClean="0"/>
              <a:t>has purchased every Item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391834"/>
            <a:ext cx="687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‘links’ are organic: clients link to items by purchasing </a:t>
            </a:r>
            <a:r>
              <a:rPr lang="en-US"/>
              <a:t>them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Transition Matrix from Previous Slide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After 20 iterations: final </a:t>
            </a:r>
            <a:r>
              <a:rPr lang="en-US" sz="1600" dirty="0"/>
              <a:t>state of </a:t>
            </a:r>
            <a:r>
              <a:rPr lang="en-US" sz="1600" dirty="0" smtClean="0"/>
              <a:t>the Ranking Vector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(Damping Factor of .85 allows the unlinked nodes to earn a non-zero ranking)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dirty="0" smtClean="0"/>
              <a:t>Compute the ranking vector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dirty="0" smtClean="0"/>
              <a:t>Google’s Page Rank (probably) doesn’t use weights.</a:t>
            </a:r>
          </a:p>
          <a:p>
            <a:endParaRPr lang="en-US" dirty="0" smtClean="0"/>
          </a:p>
          <a:p>
            <a:r>
              <a:rPr lang="en-US" dirty="0" smtClean="0"/>
              <a:t>We can add weights to our domain</a:t>
            </a:r>
          </a:p>
          <a:p>
            <a:endParaRPr lang="en-US" dirty="0" smtClean="0"/>
          </a:p>
          <a:p>
            <a:r>
              <a:rPr lang="en-US" dirty="0" smtClean="0"/>
              <a:t>What if 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still generates uniform ranks</a:t>
            </a:r>
          </a:p>
          <a:p>
            <a:r>
              <a:rPr lang="en-US" dirty="0" smtClean="0"/>
              <a:t>for all Clients because the damping factor is the only way we traverse client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dirty="0" smtClean="0"/>
              <a:t>There is no organic link from Item to Client</a:t>
            </a:r>
          </a:p>
          <a:p>
            <a:endParaRPr lang="en-US" dirty="0"/>
          </a:p>
          <a:p>
            <a:r>
              <a:rPr lang="en-US" dirty="0" smtClean="0"/>
              <a:t>Items do not ‘vote for’ Clients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848600" cy="1143000"/>
          </a:xfrm>
        </p:spPr>
        <p:txBody>
          <a:bodyPr/>
          <a:lstStyle/>
          <a:p>
            <a:r>
              <a:rPr lang="en-US" sz="3200" dirty="0" smtClean="0"/>
              <a:t>We need directed edges </a:t>
            </a:r>
            <a:br>
              <a:rPr lang="en-US" sz="3200" dirty="0" smtClean="0"/>
            </a:br>
            <a:r>
              <a:rPr lang="en-US" sz="3200" dirty="0" smtClean="0"/>
              <a:t>from Items to Clients</a:t>
            </a:r>
            <a:endParaRPr lang="en-US" sz="3200" dirty="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191000"/>
            <a:ext cx="5067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1149</Words>
  <Application>Microsoft Office PowerPoint</Application>
  <PresentationFormat>On-screen Show (4:3)</PresentationFormat>
  <Paragraphs>660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Default Design</vt:lpstr>
      <vt:lpstr>Microsoft Excel Worksheet</vt:lpstr>
      <vt:lpstr>CS 7081 Advanced Algorithms</vt:lpstr>
      <vt:lpstr>Page Rank</vt:lpstr>
      <vt:lpstr>Page Rank:  compute the ranking vector</vt:lpstr>
      <vt:lpstr>Apply Page Rank to this… </vt:lpstr>
      <vt:lpstr>Transition Matrix from Previous Slide</vt:lpstr>
      <vt:lpstr>Compute the ranking vector</vt:lpstr>
      <vt:lpstr>We need weights</vt:lpstr>
      <vt:lpstr>Client C1 Buys 10 of Item I1</vt:lpstr>
      <vt:lpstr>We need directed edges  from Items to Clients</vt:lpstr>
      <vt:lpstr>There are ways to add edges…</vt:lpstr>
      <vt:lpstr>Results</vt:lpstr>
      <vt:lpstr>Real-World Data</vt:lpstr>
      <vt:lpstr>Ranking Vector for 26 Clients, 78 Items</vt:lpstr>
      <vt:lpstr>Real-World Results</vt:lpstr>
      <vt:lpstr>How did we do?</vt:lpstr>
      <vt:lpstr>Future Work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195</cp:revision>
  <dcterms:created xsi:type="dcterms:W3CDTF">2007-07-19T21:04:34Z</dcterms:created>
  <dcterms:modified xsi:type="dcterms:W3CDTF">2016-04-15T11:05:53Z</dcterms:modified>
</cp:coreProperties>
</file>