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4" r:id="rId2"/>
    <p:sldId id="287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7DD"/>
    <a:srgbClr val="2C7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3A8FE-FEB2-ED4D-8F91-CC9E51491A3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DAAF-3078-B240-B850-81C511E1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7427379-1D88-3840-9A8A-3463F8AA1DDD}"/>
              </a:ext>
            </a:extLst>
          </p:cNvPr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177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498D04-342C-A04E-ABEF-E95ADD4797FC}"/>
              </a:ext>
            </a:extLst>
          </p:cNvPr>
          <p:cNvSpPr/>
          <p:nvPr userDrawn="1"/>
        </p:nvSpPr>
        <p:spPr>
          <a:xfrm>
            <a:off x="7929563" y="0"/>
            <a:ext cx="1214437" cy="6858000"/>
          </a:xfrm>
          <a:prstGeom prst="rect">
            <a:avLst/>
          </a:prstGeom>
          <a:solidFill>
            <a:srgbClr val="177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478ABC4-A4A3-834A-AD18-5E1CEE260C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1767" y="1736467"/>
            <a:ext cx="1542542" cy="149251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9DD20A-18B5-8C44-9EA5-21455EDED8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187" y="6500880"/>
            <a:ext cx="26192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lang="en-US" sz="1400" b="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syaifur@dsn.dinus.ac.id</a:t>
            </a:r>
            <a:endParaRPr lang="en-US" sz="1400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A8738575-C846-F142-976E-0BBCD54BE3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52799" y="6477750"/>
            <a:ext cx="2819400" cy="3063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id-ID" altLang="ko-KR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Fasilkom</a:t>
            </a:r>
            <a:r>
              <a:rPr lang="en-US" altLang="ko-KR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Udinus || </a:t>
            </a:r>
            <a:fld id="{5ED052A8-7F1F-5A42-8512-AA065204EE28}" type="datetime1">
              <a:rPr lang="en-US" altLang="en-US" sz="14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eaLnBrk="1" hangingPunct="1">
                <a:spcBef>
                  <a:spcPct val="50000"/>
                </a:spcBef>
              </a:pPr>
              <a:t>12/14/18</a:t>
            </a:fld>
            <a:endParaRPr lang="en-US" altLang="ko-KR" sz="1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2CD0FFB2-F7CB-1F42-95F4-B4C786E92472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-159721" y="383034"/>
            <a:ext cx="64514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4000" b="1" i="1" dirty="0" err="1">
                <a:solidFill>
                  <a:schemeClr val="bg1"/>
                </a:solidFill>
                <a:latin typeface="Arial Black" panose="020B0604020202020204" pitchFamily="34" charset="0"/>
              </a:rPr>
              <a:t>Pemrograman</a:t>
            </a:r>
            <a:r>
              <a:rPr lang="en-US" altLang="ko-KR" sz="4000" b="1" i="1" dirty="0">
                <a:solidFill>
                  <a:schemeClr val="bg1"/>
                </a:solidFill>
                <a:latin typeface="Arial Black" panose="020B0604020202020204" pitchFamily="34" charset="0"/>
              </a:rPr>
              <a:t> </a:t>
            </a:r>
            <a:r>
              <a:rPr lang="en-US" altLang="ko-KR" sz="4000" b="1" i="1" dirty="0" err="1">
                <a:solidFill>
                  <a:schemeClr val="bg1"/>
                </a:solidFill>
                <a:latin typeface="Arial Black" panose="020B0604020202020204" pitchFamily="34" charset="0"/>
              </a:rPr>
              <a:t>Berbasis</a:t>
            </a:r>
            <a:r>
              <a:rPr lang="en-US" altLang="ko-KR" sz="4000" b="1" i="1" dirty="0">
                <a:solidFill>
                  <a:schemeClr val="bg1"/>
                </a:solidFill>
                <a:latin typeface="Arial Black" panose="020B0604020202020204" pitchFamily="34" charset="0"/>
              </a:rPr>
              <a:t> Web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05C978FC-CA0B-A949-9ECB-4E6E7067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51" y="1819942"/>
            <a:ext cx="5522096" cy="195433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5A0D5CD-4873-184D-97BF-2836EDDBA9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1751" y="3925755"/>
            <a:ext cx="5522096" cy="165576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rgbClr val="FFC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89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7CC8-AE37-8041-9C32-6DC2D400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C4564-D896-214A-946A-1A5B4AEA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7B788-A973-4541-AF54-D52439DF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6E534-103B-F149-960D-4A04B7DF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5C8C8AB-94FA-DA46-B341-1BF8BABB923C}"/>
              </a:ext>
            </a:extLst>
          </p:cNvPr>
          <p:cNvGrpSpPr/>
          <p:nvPr userDrawn="1"/>
        </p:nvGrpSpPr>
        <p:grpSpPr>
          <a:xfrm>
            <a:off x="0" y="-12700"/>
            <a:ext cx="9144000" cy="6870700"/>
            <a:chOff x="0" y="-12700"/>
            <a:chExt cx="9144000" cy="68707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B06577-0382-C74C-A963-CDBF6ECE617C}"/>
                </a:ext>
              </a:extLst>
            </p:cNvPr>
            <p:cNvGrpSpPr/>
            <p:nvPr userDrawn="1"/>
          </p:nvGrpSpPr>
          <p:grpSpPr>
            <a:xfrm>
              <a:off x="0" y="-12700"/>
              <a:ext cx="7429500" cy="3360057"/>
              <a:chOff x="0" y="-12700"/>
              <a:chExt cx="5642814" cy="2433808"/>
            </a:xfrm>
          </p:grpSpPr>
          <p:sp>
            <p:nvSpPr>
              <p:cNvPr id="23" name="Right Triangle 4">
                <a:extLst>
                  <a:ext uri="{FF2B5EF4-FFF2-40B4-BE49-F238E27FC236}">
                    <a16:creationId xmlns:a16="http://schemas.microsoft.com/office/drawing/2014/main" id="{D03A469A-745B-E349-A70C-C9300E66E0B5}"/>
                  </a:ext>
                </a:extLst>
              </p:cNvPr>
              <p:cNvSpPr/>
              <p:nvPr userDrawn="1"/>
            </p:nvSpPr>
            <p:spPr bwMode="auto">
              <a:xfrm rot="5400000">
                <a:off x="2302668" y="-2307461"/>
                <a:ext cx="835200" cy="5436002"/>
              </a:xfrm>
              <a:custGeom>
                <a:avLst/>
                <a:gdLst>
                  <a:gd name="connsiteX0" fmla="*/ 0 w 1569310"/>
                  <a:gd name="connsiteY0" fmla="*/ 8760947 h 8760947"/>
                  <a:gd name="connsiteX1" fmla="*/ 0 w 1569310"/>
                  <a:gd name="connsiteY1" fmla="*/ 0 h 8760947"/>
                  <a:gd name="connsiteX2" fmla="*/ 1569310 w 1569310"/>
                  <a:gd name="connsiteY2" fmla="*/ 8760947 h 8760947"/>
                  <a:gd name="connsiteX3" fmla="*/ 0 w 1569310"/>
                  <a:gd name="connsiteY3" fmla="*/ 8760947 h 8760947"/>
                  <a:gd name="connsiteX0" fmla="*/ 0 w 1569310"/>
                  <a:gd name="connsiteY0" fmla="*/ 8760947 h 8760947"/>
                  <a:gd name="connsiteX1" fmla="*/ 0 w 1569310"/>
                  <a:gd name="connsiteY1" fmla="*/ 0 h 8760947"/>
                  <a:gd name="connsiteX2" fmla="*/ 1569310 w 1569310"/>
                  <a:gd name="connsiteY2" fmla="*/ 8760947 h 8760947"/>
                  <a:gd name="connsiteX3" fmla="*/ 0 w 1569310"/>
                  <a:gd name="connsiteY3" fmla="*/ 8760947 h 876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9310" h="8760947">
                    <a:moveTo>
                      <a:pt x="0" y="8760947"/>
                    </a:moveTo>
                    <a:cubicBezTo>
                      <a:pt x="0" y="5840631"/>
                      <a:pt x="15501" y="6391936"/>
                      <a:pt x="0" y="0"/>
                    </a:cubicBezTo>
                    <a:lnTo>
                      <a:pt x="1569310" y="8760947"/>
                    </a:lnTo>
                    <a:lnTo>
                      <a:pt x="0" y="8760947"/>
                    </a:lnTo>
                    <a:close/>
                  </a:path>
                </a:pathLst>
              </a:custGeom>
              <a:solidFill>
                <a:srgbClr val="2C7CB4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5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0CB1AEC4-4045-174D-B113-EEAC42B9665A}"/>
                  </a:ext>
                </a:extLst>
              </p:cNvPr>
              <p:cNvSpPr/>
              <p:nvPr userDrawn="1"/>
            </p:nvSpPr>
            <p:spPr bwMode="auto">
              <a:xfrm rot="10800000" flipH="1">
                <a:off x="2" y="-1227"/>
                <a:ext cx="1245151" cy="2422335"/>
              </a:xfrm>
              <a:prstGeom prst="rtTriangle">
                <a:avLst/>
              </a:prstGeom>
              <a:solidFill>
                <a:srgbClr val="ADC7DD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5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B04815-7358-F349-9DA7-0D19FB51873B}"/>
                  </a:ext>
                </a:extLst>
              </p:cNvPr>
              <p:cNvCxnSpPr/>
              <p:nvPr userDrawn="1"/>
            </p:nvCxnSpPr>
            <p:spPr bwMode="auto">
              <a:xfrm>
                <a:off x="2224399" y="271581"/>
                <a:ext cx="567605" cy="487100"/>
              </a:xfrm>
              <a:prstGeom prst="lin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61308DC4-7243-9649-A5F0-BE3C2026D2F6}"/>
                  </a:ext>
                </a:extLst>
              </p:cNvPr>
              <p:cNvSpPr/>
              <p:nvPr userDrawn="1"/>
            </p:nvSpPr>
            <p:spPr bwMode="auto">
              <a:xfrm>
                <a:off x="0" y="-4950"/>
                <a:ext cx="1245154" cy="710903"/>
              </a:xfrm>
              <a:custGeom>
                <a:avLst/>
                <a:gdLst>
                  <a:gd name="connsiteX0" fmla="*/ 0 w 2005918"/>
                  <a:gd name="connsiteY0" fmla="*/ 0 h 1322173"/>
                  <a:gd name="connsiteX1" fmla="*/ 2005918 w 2005918"/>
                  <a:gd name="connsiteY1" fmla="*/ 0 h 1322173"/>
                  <a:gd name="connsiteX2" fmla="*/ 2005918 w 2005918"/>
                  <a:gd name="connsiteY2" fmla="*/ 1322173 h 1322173"/>
                  <a:gd name="connsiteX3" fmla="*/ 0 w 2005918"/>
                  <a:gd name="connsiteY3" fmla="*/ 1322173 h 1322173"/>
                  <a:gd name="connsiteX4" fmla="*/ 0 w 2005918"/>
                  <a:gd name="connsiteY4" fmla="*/ 0 h 1322173"/>
                  <a:gd name="connsiteX0" fmla="*/ 0 w 2005918"/>
                  <a:gd name="connsiteY0" fmla="*/ 0 h 1334530"/>
                  <a:gd name="connsiteX1" fmla="*/ 2005918 w 2005918"/>
                  <a:gd name="connsiteY1" fmla="*/ 0 h 1334530"/>
                  <a:gd name="connsiteX2" fmla="*/ 1425151 w 2005918"/>
                  <a:gd name="connsiteY2" fmla="*/ 1334530 h 1334530"/>
                  <a:gd name="connsiteX3" fmla="*/ 0 w 2005918"/>
                  <a:gd name="connsiteY3" fmla="*/ 1322173 h 1334530"/>
                  <a:gd name="connsiteX4" fmla="*/ 0 w 2005918"/>
                  <a:gd name="connsiteY4" fmla="*/ 0 h 1334530"/>
                  <a:gd name="connsiteX0" fmla="*/ 0 w 2005918"/>
                  <a:gd name="connsiteY0" fmla="*/ 0 h 1322173"/>
                  <a:gd name="connsiteX1" fmla="*/ 2005918 w 2005918"/>
                  <a:gd name="connsiteY1" fmla="*/ 0 h 1322173"/>
                  <a:gd name="connsiteX2" fmla="*/ 1431288 w 2005918"/>
                  <a:gd name="connsiteY2" fmla="*/ 1309983 h 1322173"/>
                  <a:gd name="connsiteX3" fmla="*/ 0 w 2005918"/>
                  <a:gd name="connsiteY3" fmla="*/ 1322173 h 1322173"/>
                  <a:gd name="connsiteX4" fmla="*/ 0 w 2005918"/>
                  <a:gd name="connsiteY4" fmla="*/ 0 h 1322173"/>
                  <a:gd name="connsiteX0" fmla="*/ 0 w 2005918"/>
                  <a:gd name="connsiteY0" fmla="*/ 0 h 1328393"/>
                  <a:gd name="connsiteX1" fmla="*/ 2005918 w 2005918"/>
                  <a:gd name="connsiteY1" fmla="*/ 0 h 1328393"/>
                  <a:gd name="connsiteX2" fmla="*/ 1431288 w 2005918"/>
                  <a:gd name="connsiteY2" fmla="*/ 1328393 h 1328393"/>
                  <a:gd name="connsiteX3" fmla="*/ 0 w 2005918"/>
                  <a:gd name="connsiteY3" fmla="*/ 1322173 h 1328393"/>
                  <a:gd name="connsiteX4" fmla="*/ 0 w 2005918"/>
                  <a:gd name="connsiteY4" fmla="*/ 0 h 1328393"/>
                  <a:gd name="connsiteX0" fmla="*/ 0 w 2005918"/>
                  <a:gd name="connsiteY0" fmla="*/ 0 h 1334530"/>
                  <a:gd name="connsiteX1" fmla="*/ 2005918 w 2005918"/>
                  <a:gd name="connsiteY1" fmla="*/ 0 h 1334530"/>
                  <a:gd name="connsiteX2" fmla="*/ 1412877 w 2005918"/>
                  <a:gd name="connsiteY2" fmla="*/ 1334530 h 1334530"/>
                  <a:gd name="connsiteX3" fmla="*/ 0 w 2005918"/>
                  <a:gd name="connsiteY3" fmla="*/ 1322173 h 1334530"/>
                  <a:gd name="connsiteX4" fmla="*/ 0 w 2005918"/>
                  <a:gd name="connsiteY4" fmla="*/ 0 h 13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918" h="1334530">
                    <a:moveTo>
                      <a:pt x="0" y="0"/>
                    </a:moveTo>
                    <a:lnTo>
                      <a:pt x="2005918" y="0"/>
                    </a:lnTo>
                    <a:lnTo>
                      <a:pt x="1412877" y="1334530"/>
                    </a:lnTo>
                    <a:lnTo>
                      <a:pt x="0" y="132217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C7CB4">
                      <a:tint val="66000"/>
                      <a:satMod val="160000"/>
                    </a:srgbClr>
                  </a:gs>
                  <a:gs pos="50000">
                    <a:srgbClr val="2C7CB4">
                      <a:tint val="44500"/>
                      <a:satMod val="160000"/>
                    </a:srgbClr>
                  </a:gs>
                  <a:gs pos="100000">
                    <a:srgbClr val="2C7CB4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5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F18800-7CEF-1D49-9886-D461A68A5E09}"/>
                  </a:ext>
                </a:extLst>
              </p:cNvPr>
              <p:cNvSpPr/>
              <p:nvPr userDrawn="1"/>
            </p:nvSpPr>
            <p:spPr bwMode="auto">
              <a:xfrm>
                <a:off x="1567704" y="-12700"/>
                <a:ext cx="4075110" cy="6557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5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3A8EBC-7EA7-3D48-A3C6-626C662DC2CC}"/>
                  </a:ext>
                </a:extLst>
              </p:cNvPr>
              <p:cNvSpPr/>
              <p:nvPr userDrawn="1"/>
            </p:nvSpPr>
            <p:spPr bwMode="auto">
              <a:xfrm>
                <a:off x="0" y="989499"/>
                <a:ext cx="836853" cy="14300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50" b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539F71-8796-7646-82D4-D3246A472217}"/>
                </a:ext>
              </a:extLst>
            </p:cNvPr>
            <p:cNvSpPr/>
            <p:nvPr/>
          </p:nvSpPr>
          <p:spPr>
            <a:xfrm>
              <a:off x="2318657" y="303433"/>
              <a:ext cx="6825343" cy="589128"/>
            </a:xfrm>
            <a:prstGeom prst="rect">
              <a:avLst/>
            </a:prstGeom>
            <a:solidFill>
              <a:srgbClr val="0432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 dirty="0">
                <a:latin typeface="Arial Rounded MT Bold" panose="020F0704030504030204" pitchFamily="34" charset="77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904FDE-F162-764B-9BB6-226307A7B8D0}"/>
                </a:ext>
              </a:extLst>
            </p:cNvPr>
            <p:cNvSpPr/>
            <p:nvPr/>
          </p:nvSpPr>
          <p:spPr bwMode="auto">
            <a:xfrm>
              <a:off x="0" y="6475644"/>
              <a:ext cx="9144000" cy="382356"/>
            </a:xfrm>
            <a:prstGeom prst="rect">
              <a:avLst/>
            </a:prstGeom>
            <a:solidFill>
              <a:srgbClr val="043265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0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01F0BF-A7E1-4B4D-B6B2-DB16ACB8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577" y="50536"/>
              <a:ext cx="870249" cy="842025"/>
            </a:xfrm>
            <a:prstGeom prst="rect">
              <a:avLst/>
            </a:prstGeom>
          </p:spPr>
        </p:pic>
      </p:grpSp>
      <p:sp>
        <p:nvSpPr>
          <p:cNvPr id="37" name="Text Box 13">
            <a:extLst>
              <a:ext uri="{FF2B5EF4-FFF2-40B4-BE49-F238E27FC236}">
                <a16:creationId xmlns:a16="http://schemas.microsoft.com/office/drawing/2014/main" id="{92DA99CD-C281-F343-AC0D-A38220FBEF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9437" y="6507230"/>
            <a:ext cx="2819400" cy="3063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id-ID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Fasilkom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Udinus || </a:t>
            </a:r>
            <a:fld id="{5ED052A8-7F1F-5A42-8512-AA065204EE28}" type="datetime1"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eaLnBrk="1" hangingPunct="1">
                <a:spcBef>
                  <a:spcPct val="50000"/>
                </a:spcBef>
              </a:pPr>
              <a:t>12/14/18</a:t>
            </a:fld>
            <a:endParaRPr lang="en-US" altLang="ko-KR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68D346B3-D868-804F-878D-1D66F5DB7C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187" y="6500880"/>
            <a:ext cx="2724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lang="en-US" sz="14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syaifur@dsn.dinus.ac.id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Slide Number Placeholder 12">
            <a:extLst>
              <a:ext uri="{FF2B5EF4-FFF2-40B4-BE49-F238E27FC236}">
                <a16:creationId xmlns:a16="http://schemas.microsoft.com/office/drawing/2014/main" id="{EB93CD70-0F4C-FA43-971B-B8EA03CA2751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3758631" y="6504055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BB63A-D2CD-9A47-8A0E-3A0347A9E32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18656" y="303434"/>
            <a:ext cx="6196693" cy="589127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 Rounded MT Bold" panose="020F070403050403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1539602"/>
            <a:ext cx="7886700" cy="4637361"/>
          </a:xfrm>
        </p:spPr>
        <p:txBody>
          <a:bodyPr/>
          <a:lstStyle>
            <a:lvl1pPr>
              <a:buClr>
                <a:srgbClr val="2C7CB4"/>
              </a:buClr>
              <a:defRPr/>
            </a:lvl1pPr>
            <a:lvl2pPr>
              <a:buClr>
                <a:srgbClr val="2C7CB4"/>
              </a:buClr>
              <a:defRPr/>
            </a:lvl2pPr>
            <a:lvl3pPr>
              <a:buClr>
                <a:srgbClr val="2C7CB4"/>
              </a:buClr>
              <a:defRPr/>
            </a:lvl3pPr>
            <a:lvl4pPr>
              <a:buClr>
                <a:srgbClr val="2C7CB4"/>
              </a:buClr>
              <a:defRPr/>
            </a:lvl4pPr>
            <a:lvl5pPr>
              <a:buClr>
                <a:srgbClr val="2C7CB4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612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BCC3-007F-FD45-8C63-43DDB59F2EA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6F4A-5744-0341-AAAC-E420D758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5FE77-2205-5B48-83A2-D461059EAC5B}"/>
              </a:ext>
            </a:extLst>
          </p:cNvPr>
          <p:cNvSpPr txBox="1">
            <a:spLocks/>
          </p:cNvSpPr>
          <p:nvPr/>
        </p:nvSpPr>
        <p:spPr>
          <a:xfrm>
            <a:off x="489508" y="1484343"/>
            <a:ext cx="5522096" cy="1954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32A9F80-99EE-8F45-BB4E-CB9348B3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51" y="3810936"/>
            <a:ext cx="5522096" cy="1655762"/>
          </a:xfrm>
        </p:spPr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Pengampu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01D7C3-724C-1C44-8FE6-7A92B68E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51" y="1856603"/>
            <a:ext cx="5522096" cy="1954333"/>
          </a:xfrm>
        </p:spPr>
        <p:txBody>
          <a:bodyPr/>
          <a:lstStyle/>
          <a:p>
            <a:r>
              <a:rPr lang="en-US" b="1" dirty="0"/>
              <a:t>AJAX &amp;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5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3" y="2182603"/>
            <a:ext cx="7290054" cy="37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296162"/>
            <a:ext cx="7290054" cy="571741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51" y="2089977"/>
            <a:ext cx="8035940" cy="28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3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57" y="1810440"/>
            <a:ext cx="8375904" cy="410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1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453" y="1759723"/>
            <a:ext cx="8213858" cy="4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54" y="2281978"/>
            <a:ext cx="8255489" cy="2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48" y="1534825"/>
            <a:ext cx="7290055" cy="33483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XML  = </a:t>
            </a:r>
            <a:r>
              <a:rPr lang="en-US" sz="2200" dirty="0" err="1"/>
              <a:t>eXtensible</a:t>
            </a:r>
            <a:r>
              <a:rPr lang="en-US" sz="2200" dirty="0"/>
              <a:t> Markup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Didisain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transfer, </a:t>
            </a:r>
            <a:r>
              <a:rPr lang="en-US" sz="2200" dirty="0" err="1"/>
              <a:t>simpan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struktur</a:t>
            </a:r>
            <a:r>
              <a:rPr lang="en-US" sz="2200" dirty="0"/>
              <a:t>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tag-tag yang </a:t>
            </a:r>
            <a:r>
              <a:rPr lang="en-US" sz="2200" dirty="0" err="1"/>
              <a:t>ditentukan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pembuat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XML </a:t>
            </a:r>
            <a:r>
              <a:rPr lang="en-US" sz="2200" dirty="0" err="1"/>
              <a:t>hanya</a:t>
            </a:r>
            <a:r>
              <a:rPr lang="en-US" sz="2200" dirty="0"/>
              <a:t> text </a:t>
            </a:r>
            <a:r>
              <a:rPr lang="en-US" sz="2200" dirty="0" err="1"/>
              <a:t>biasa</a:t>
            </a:r>
            <a:r>
              <a:rPr lang="en-US" sz="2200" dirty="0"/>
              <a:t>,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dibuka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text editor.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pertukaran</a:t>
            </a:r>
            <a:r>
              <a:rPr lang="en-US" sz="2200" dirty="0"/>
              <a:t> data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, </a:t>
            </a:r>
            <a:r>
              <a:rPr lang="en-US" sz="2200" dirty="0" err="1"/>
              <a:t>antar</a:t>
            </a:r>
            <a:r>
              <a:rPr lang="en-US" sz="2200" dirty="0"/>
              <a:t> 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Web based – desktop based,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sebaliknya</a:t>
            </a:r>
            <a:r>
              <a:rPr lang="en-US" sz="2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/>
              <a:t>Antar</a:t>
            </a:r>
            <a:r>
              <a:rPr lang="en-US" sz="2200" dirty="0"/>
              <a:t> web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desktop based.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disarankan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W3C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err="1"/>
              <a:t>penggunaan</a:t>
            </a:r>
            <a:r>
              <a:rPr lang="en-US" sz="2200" dirty="0"/>
              <a:t> : RSS Feed.</a:t>
            </a:r>
          </a:p>
        </p:txBody>
      </p:sp>
    </p:spTree>
    <p:extLst>
      <p:ext uri="{BB962C8B-B14F-4D97-AF65-F5344CB8AC3E}">
        <p14:creationId xmlns:p14="http://schemas.microsoft.com/office/powerpoint/2010/main" val="261450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312005"/>
            <a:ext cx="7290054" cy="33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5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292829"/>
            <a:ext cx="7290054" cy="33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- </a:t>
            </a:r>
            <a:r>
              <a:rPr lang="en-US" dirty="0" err="1"/>
              <a:t>XMLHttpRequest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7" y="2420874"/>
            <a:ext cx="7962752" cy="29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1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AJAX – </a:t>
            </a:r>
            <a:r>
              <a:rPr lang="en-US" dirty="0" err="1"/>
              <a:t>Kirim</a:t>
            </a:r>
            <a:r>
              <a:rPr lang="en-US" dirty="0"/>
              <a:t> Request </a:t>
            </a:r>
            <a:r>
              <a:rPr lang="en-US" dirty="0" err="1"/>
              <a:t>ke</a:t>
            </a:r>
            <a:r>
              <a:rPr lang="en-US" dirty="0"/>
              <a:t>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234672"/>
            <a:ext cx="7004304" cy="34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0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599-296C-B643-A818-2EE2CD7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5D23-E78B-7845-B39A-A29F4E8C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r>
              <a:rPr lang="en-US" dirty="0"/>
              <a:t> AJAX</a:t>
            </a:r>
          </a:p>
          <a:p>
            <a:r>
              <a:rPr lang="en-US" dirty="0"/>
              <a:t>Dasar JSON</a:t>
            </a:r>
          </a:p>
        </p:txBody>
      </p:sp>
    </p:spTree>
    <p:extLst>
      <p:ext uri="{BB962C8B-B14F-4D97-AF65-F5344CB8AC3E}">
        <p14:creationId xmlns:p14="http://schemas.microsoft.com/office/powerpoint/2010/main" val="141903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–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5" y="2147242"/>
            <a:ext cx="7296401" cy="37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39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56" y="303434"/>
            <a:ext cx="6825344" cy="589127"/>
          </a:xfrm>
        </p:spPr>
        <p:txBody>
          <a:bodyPr>
            <a:normAutofit fontScale="90000"/>
          </a:bodyPr>
          <a:lstStyle/>
          <a:p>
            <a:r>
              <a:rPr lang="en-US" dirty="0"/>
              <a:t>AJAX – </a:t>
            </a:r>
            <a:r>
              <a:rPr lang="en-US" dirty="0" err="1"/>
              <a:t>onReadyStateChange</a:t>
            </a:r>
            <a:r>
              <a:rPr lang="en-US" dirty="0"/>
              <a:t>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219701"/>
            <a:ext cx="7148683" cy="37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56" y="303434"/>
            <a:ext cx="6825344" cy="589127"/>
          </a:xfrm>
        </p:spPr>
        <p:txBody>
          <a:bodyPr>
            <a:normAutofit fontScale="90000"/>
          </a:bodyPr>
          <a:lstStyle/>
          <a:p>
            <a:r>
              <a:rPr lang="en-US" dirty="0"/>
              <a:t>AJAX – </a:t>
            </a:r>
            <a:r>
              <a:rPr lang="en-US" dirty="0" err="1"/>
              <a:t>onReadyStateChange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45" y="2420874"/>
            <a:ext cx="7171949" cy="32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4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 – AJAX </a:t>
            </a:r>
            <a:r>
              <a:rPr lang="en-US" dirty="0" err="1"/>
              <a:t>responseText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162739"/>
            <a:ext cx="7485567" cy="38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35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 – AJAX </a:t>
            </a:r>
            <a:r>
              <a:rPr lang="en-US" dirty="0" err="1"/>
              <a:t>responseText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1" y="1616340"/>
            <a:ext cx="7670236" cy="41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72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78" y="1627416"/>
            <a:ext cx="8392243" cy="45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5171"/>
            <a:ext cx="7601966" cy="45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66" y="1770724"/>
            <a:ext cx="7834483" cy="43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7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 – AJAX </a:t>
            </a:r>
            <a:r>
              <a:rPr lang="en-US" dirty="0" err="1"/>
              <a:t>responseXML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237184"/>
            <a:ext cx="8522244" cy="34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52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296162"/>
            <a:ext cx="7002207" cy="42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06" y="358613"/>
            <a:ext cx="7290054" cy="499551"/>
          </a:xfrm>
        </p:spPr>
        <p:txBody>
          <a:bodyPr>
            <a:normAutofit fontScale="90000"/>
          </a:bodyPr>
          <a:lstStyle/>
          <a:p>
            <a:r>
              <a:rPr lang="en-US" dirty="0"/>
              <a:t>AJAX -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95713"/>
            <a:ext cx="7290055" cy="3793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AJAX = </a:t>
            </a:r>
            <a:r>
              <a:rPr lang="en-US" sz="2100" dirty="0" err="1"/>
              <a:t>Asynchornous</a:t>
            </a:r>
            <a:r>
              <a:rPr lang="en-US" sz="2100" dirty="0"/>
              <a:t> JavaScript And XML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err="1"/>
              <a:t>Diperkanalkan</a:t>
            </a:r>
            <a:r>
              <a:rPr lang="en-US" sz="2100" dirty="0"/>
              <a:t> </a:t>
            </a:r>
            <a:r>
              <a:rPr lang="en-US" sz="2100" dirty="0" err="1"/>
              <a:t>oleh</a:t>
            </a:r>
            <a:r>
              <a:rPr lang="en-US" sz="2100" dirty="0"/>
              <a:t> Jesse James Garret </a:t>
            </a: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tahun</a:t>
            </a:r>
            <a:r>
              <a:rPr lang="en-US" sz="2100" dirty="0"/>
              <a:t> 2005.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AJAX </a:t>
            </a:r>
            <a:r>
              <a:rPr lang="en-US" sz="2100" dirty="0" err="1"/>
              <a:t>bukan</a:t>
            </a:r>
            <a:r>
              <a:rPr lang="en-US" sz="2100" dirty="0"/>
              <a:t> </a:t>
            </a:r>
            <a:r>
              <a:rPr lang="en-US" sz="2100" dirty="0" err="1"/>
              <a:t>bahasa</a:t>
            </a:r>
            <a:r>
              <a:rPr lang="en-US" sz="2100" dirty="0"/>
              <a:t> </a:t>
            </a:r>
            <a:r>
              <a:rPr lang="en-US" sz="2100" dirty="0" err="1"/>
              <a:t>pemrograman</a:t>
            </a:r>
            <a:r>
              <a:rPr lang="en-US" sz="2100" dirty="0"/>
              <a:t> </a:t>
            </a:r>
            <a:r>
              <a:rPr lang="en-US" sz="2100" dirty="0" err="1"/>
              <a:t>baru</a:t>
            </a:r>
            <a:r>
              <a:rPr lang="en-US" sz="2100" dirty="0"/>
              <a:t>, </a:t>
            </a:r>
            <a:r>
              <a:rPr lang="en-US" sz="2100" dirty="0" err="1"/>
              <a:t>tapi</a:t>
            </a:r>
            <a:r>
              <a:rPr lang="en-US" sz="2100" dirty="0"/>
              <a:t> </a:t>
            </a:r>
            <a:r>
              <a:rPr lang="en-US" sz="2100" dirty="0" err="1"/>
              <a:t>teknik</a:t>
            </a:r>
            <a:r>
              <a:rPr lang="en-US" sz="2100" dirty="0"/>
              <a:t> </a:t>
            </a:r>
            <a:r>
              <a:rPr lang="en-US" sz="2100" dirty="0" err="1"/>
              <a:t>baru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penggunaan</a:t>
            </a:r>
            <a:r>
              <a:rPr lang="en-US" sz="2100" dirty="0"/>
              <a:t> </a:t>
            </a:r>
            <a:r>
              <a:rPr lang="en-US" sz="2100" dirty="0" err="1"/>
              <a:t>standar</a:t>
            </a:r>
            <a:r>
              <a:rPr lang="en-US" sz="2100" dirty="0"/>
              <a:t> yang </a:t>
            </a:r>
            <a:r>
              <a:rPr lang="en-US" sz="2100" dirty="0" err="1"/>
              <a:t>telah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AJAX </a:t>
            </a:r>
            <a:r>
              <a:rPr lang="en-US" sz="2100" dirty="0" err="1"/>
              <a:t>berbasiskan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JavaScript </a:t>
            </a:r>
            <a:r>
              <a:rPr lang="en-US" sz="2100" dirty="0" err="1"/>
              <a:t>dan</a:t>
            </a:r>
            <a:r>
              <a:rPr lang="en-US" sz="2100" dirty="0"/>
              <a:t> HTTP Request.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err="1"/>
              <a:t>Dengan</a:t>
            </a:r>
            <a:r>
              <a:rPr lang="en-US" sz="2100" dirty="0"/>
              <a:t> AJAX, </a:t>
            </a:r>
            <a:r>
              <a:rPr lang="en-US" sz="2100" dirty="0" err="1"/>
              <a:t>akses</a:t>
            </a:r>
            <a:r>
              <a:rPr lang="en-US" sz="2100" dirty="0"/>
              <a:t> data </a:t>
            </a:r>
            <a:r>
              <a:rPr lang="en-US" sz="2100" dirty="0" err="1"/>
              <a:t>ke</a:t>
            </a:r>
            <a:r>
              <a:rPr lang="en-US" sz="2100" dirty="0"/>
              <a:t> server yang </a:t>
            </a:r>
            <a:r>
              <a:rPr lang="en-US" sz="2100" dirty="0" err="1"/>
              <a:t>dikirim</a:t>
            </a:r>
            <a:r>
              <a:rPr lang="en-US" sz="2100" dirty="0"/>
              <a:t> </a:t>
            </a:r>
            <a:r>
              <a:rPr lang="en-US" sz="2100" dirty="0" err="1"/>
              <a:t>oleh</a:t>
            </a:r>
            <a:r>
              <a:rPr lang="en-US" sz="2100" dirty="0"/>
              <a:t> client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sebaliknya</a:t>
            </a:r>
            <a:r>
              <a:rPr lang="en-US" sz="2100" dirty="0"/>
              <a:t> </a:t>
            </a:r>
            <a:r>
              <a:rPr lang="en-US" sz="2100" dirty="0" err="1"/>
              <a:t>menjadi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cepat</a:t>
            </a:r>
            <a:r>
              <a:rPr lang="en-US" sz="2100" dirty="0"/>
              <a:t> </a:t>
            </a:r>
            <a:r>
              <a:rPr lang="en-US" sz="2100" dirty="0" err="1"/>
              <a:t>dibandingkan</a:t>
            </a:r>
            <a:r>
              <a:rPr lang="en-US" sz="2100" dirty="0"/>
              <a:t> </a:t>
            </a:r>
            <a:r>
              <a:rPr lang="en-US" sz="2100" dirty="0" err="1"/>
              <a:t>mekanisme</a:t>
            </a:r>
            <a:r>
              <a:rPr lang="en-US" sz="2100" dirty="0"/>
              <a:t> </a:t>
            </a:r>
            <a:r>
              <a:rPr lang="en-US" sz="2100" dirty="0" err="1"/>
              <a:t>biasa</a:t>
            </a:r>
            <a:r>
              <a:rPr lang="en-US" sz="21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err="1"/>
              <a:t>Dengan</a:t>
            </a:r>
            <a:r>
              <a:rPr lang="en-US" sz="2100" dirty="0"/>
              <a:t> AJAX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perlu</a:t>
            </a:r>
            <a:r>
              <a:rPr lang="en-US" sz="2100" dirty="0"/>
              <a:t> </a:t>
            </a:r>
            <a:r>
              <a:rPr lang="en-US" sz="2100" dirty="0" err="1"/>
              <a:t>melakukan</a:t>
            </a:r>
            <a:r>
              <a:rPr lang="en-US" sz="2100" dirty="0"/>
              <a:t> proses loading </a:t>
            </a:r>
            <a:r>
              <a:rPr lang="en-US" sz="2100" dirty="0" err="1"/>
              <a:t>seluruh</a:t>
            </a:r>
            <a:r>
              <a:rPr lang="en-US" sz="2100" dirty="0"/>
              <a:t> </a:t>
            </a:r>
            <a:r>
              <a:rPr lang="en-US" sz="2100" dirty="0" err="1"/>
              <a:t>halaman</a:t>
            </a:r>
            <a:r>
              <a:rPr lang="en-US" sz="2100" dirty="0"/>
              <a:t>, </a:t>
            </a:r>
            <a:r>
              <a:rPr lang="en-US" sz="2100" dirty="0" err="1"/>
              <a:t>hanya</a:t>
            </a:r>
            <a:r>
              <a:rPr lang="en-US" sz="2100" dirty="0"/>
              <a:t> </a:t>
            </a:r>
            <a:r>
              <a:rPr lang="en-US" sz="2100" dirty="0" err="1"/>
              <a:t>bagian</a:t>
            </a:r>
            <a:r>
              <a:rPr lang="en-US" sz="2100" dirty="0"/>
              <a:t> </a:t>
            </a:r>
            <a:r>
              <a:rPr lang="en-US" sz="2100" dirty="0" err="1"/>
              <a:t>tertentu</a:t>
            </a:r>
            <a:r>
              <a:rPr lang="en-US" sz="2100" dirty="0"/>
              <a:t> </a:t>
            </a:r>
            <a:r>
              <a:rPr lang="en-US" sz="2100" dirty="0" err="1"/>
              <a:t>saja</a:t>
            </a:r>
            <a:r>
              <a:rPr lang="en-US" sz="2100" dirty="0"/>
              <a:t> yang </a:t>
            </a:r>
            <a:r>
              <a:rPr lang="en-US" sz="2100" dirty="0" err="1"/>
              <a:t>diinginkan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040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5" y="1248036"/>
            <a:ext cx="7500937" cy="46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2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1296162"/>
            <a:ext cx="7738325" cy="34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5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53A9F4B-3288-A748-9EDD-05A9ED0D0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ko-KR">
              <a:ea typeface="굴림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A743AD-A0CE-F644-8221-D287B247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882266"/>
            <a:ext cx="7886700" cy="4637361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dirty="0" err="1"/>
              <a:t>Terima</a:t>
            </a:r>
            <a:r>
              <a:rPr lang="en-US" altLang="en-US" dirty="0"/>
              <a:t> Kasih</a:t>
            </a:r>
            <a:br>
              <a:rPr lang="en-US" altLang="en-US" dirty="0"/>
            </a:b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825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-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AJAX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diintegrasikan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server side scripting </a:t>
            </a:r>
            <a:r>
              <a:rPr lang="en-US" sz="2100" dirty="0" err="1"/>
              <a:t>seperti</a:t>
            </a:r>
            <a:r>
              <a:rPr lang="en-US" sz="2100" dirty="0"/>
              <a:t> PHP, ASP, JSP.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err="1"/>
              <a:t>Contoh</a:t>
            </a:r>
            <a:r>
              <a:rPr lang="en-US" sz="2100" dirty="0"/>
              <a:t> </a:t>
            </a:r>
            <a:r>
              <a:rPr lang="en-US" sz="2100" dirty="0" err="1"/>
              <a:t>beberapa</a:t>
            </a:r>
            <a:r>
              <a:rPr lang="en-US" sz="2100" dirty="0"/>
              <a:t> web yang  </a:t>
            </a:r>
            <a:r>
              <a:rPr lang="en-US" sz="2100" dirty="0" err="1"/>
              <a:t>menerapkan</a:t>
            </a:r>
            <a:r>
              <a:rPr lang="en-US" sz="2100" dirty="0"/>
              <a:t> </a:t>
            </a:r>
            <a:r>
              <a:rPr lang="en-US" sz="2100" dirty="0" err="1"/>
              <a:t>teknologi</a:t>
            </a:r>
            <a:r>
              <a:rPr lang="en-US" sz="2100" dirty="0"/>
              <a:t> AJAX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Google ( Google Suggest, Google Map, Gmail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Yahoo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Flickr.com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Facebook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Youtube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84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154" y="289164"/>
            <a:ext cx="7290054" cy="667994"/>
          </a:xfrm>
        </p:spPr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64155"/>
            <a:ext cx="7290055" cy="3625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Aplikasi</a:t>
            </a:r>
            <a:r>
              <a:rPr lang="en-US" sz="2400" dirty="0"/>
              <a:t> web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interaktif</a:t>
            </a:r>
            <a:r>
              <a:rPr lang="en-US" sz="2400" dirty="0"/>
              <a:t> </a:t>
            </a:r>
            <a:r>
              <a:rPr lang="en-US" sz="2400" dirty="0" err="1"/>
              <a:t>dibanding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web </a:t>
            </a:r>
            <a:r>
              <a:rPr lang="en-US" sz="2400" dirty="0" err="1"/>
              <a:t>konvensional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Update data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me-reload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, </a:t>
            </a:r>
            <a:r>
              <a:rPr lang="en-US" sz="2400" dirty="0" err="1"/>
              <a:t>melainkan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Aplikasi</a:t>
            </a:r>
            <a:r>
              <a:rPr lang="en-US" sz="2400" dirty="0"/>
              <a:t> web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dibanding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web </a:t>
            </a:r>
            <a:r>
              <a:rPr lang="en-US" sz="2400" dirty="0" err="1"/>
              <a:t>konvensional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Komunikasi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server </a:t>
            </a:r>
            <a:r>
              <a:rPr lang="en-US" sz="2400" dirty="0" err="1"/>
              <a:t>dilakukan</a:t>
            </a:r>
            <a:r>
              <a:rPr lang="en-US" sz="2400" dirty="0"/>
              <a:t> di-background.</a:t>
            </a:r>
          </a:p>
        </p:txBody>
      </p:sp>
    </p:spTree>
    <p:extLst>
      <p:ext uri="{BB962C8B-B14F-4D97-AF65-F5344CB8AC3E}">
        <p14:creationId xmlns:p14="http://schemas.microsoft.com/office/powerpoint/2010/main" val="13757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-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31" y="1582037"/>
            <a:ext cx="7290055" cy="33243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web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AJAX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pertukaran</a:t>
            </a:r>
            <a:r>
              <a:rPr lang="en-US" sz="2400" dirty="0"/>
              <a:t> data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asinkron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JavaScript / DOM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merubah</a:t>
            </a:r>
            <a:r>
              <a:rPr lang="en-US" sz="2400" dirty="0"/>
              <a:t> style </a:t>
            </a:r>
            <a:r>
              <a:rPr lang="en-US" sz="2400" dirty="0" err="1"/>
              <a:t>dari</a:t>
            </a:r>
            <a:r>
              <a:rPr lang="en-US" sz="2400" dirty="0"/>
              <a:t>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XML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format </a:t>
            </a:r>
            <a:r>
              <a:rPr lang="en-US" sz="2400" dirty="0" err="1"/>
              <a:t>untuk</a:t>
            </a:r>
            <a:r>
              <a:rPr lang="en-US" sz="2400" dirty="0"/>
              <a:t> transfer data </a:t>
            </a:r>
            <a:r>
              <a:rPr lang="en-US" sz="2400" dirty="0" err="1"/>
              <a:t>antara</a:t>
            </a:r>
            <a:r>
              <a:rPr lang="en-US" sz="2400" dirty="0"/>
              <a:t> server </a:t>
            </a:r>
            <a:r>
              <a:rPr lang="en-US" sz="2400" dirty="0" err="1"/>
              <a:t>dengan</a:t>
            </a:r>
            <a:r>
              <a:rPr lang="en-US" sz="2400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120809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420874"/>
            <a:ext cx="7629946" cy="31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2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231544"/>
            <a:ext cx="7666041" cy="36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Proses </a:t>
            </a:r>
            <a:r>
              <a:rPr lang="en-US" sz="2100" dirty="0" err="1"/>
              <a:t>berawal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web browser client. Client me-request </a:t>
            </a:r>
            <a:r>
              <a:rPr lang="en-US" sz="2100" dirty="0" err="1"/>
              <a:t>sebuah</a:t>
            </a:r>
            <a:r>
              <a:rPr lang="en-US" sz="2100" dirty="0"/>
              <a:t> </a:t>
            </a:r>
            <a:r>
              <a:rPr lang="en-US" sz="2100" dirty="0" err="1"/>
              <a:t>halaman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server (HTML, PHP, ASP) </a:t>
            </a:r>
            <a:r>
              <a:rPr lang="en-US" sz="2100" dirty="0" err="1"/>
              <a:t>melalui</a:t>
            </a:r>
            <a:r>
              <a:rPr lang="en-US" sz="2100" dirty="0"/>
              <a:t>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Server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memproses</a:t>
            </a:r>
            <a:r>
              <a:rPr lang="en-US" sz="2100" dirty="0"/>
              <a:t> request </a:t>
            </a:r>
            <a:r>
              <a:rPr lang="en-US" sz="2100" dirty="0" err="1"/>
              <a:t>tersebut</a:t>
            </a:r>
            <a:r>
              <a:rPr lang="en-US" sz="21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Server </a:t>
            </a:r>
            <a:r>
              <a:rPr lang="en-US" sz="2100" dirty="0" err="1"/>
              <a:t>mengirimkan</a:t>
            </a:r>
            <a:r>
              <a:rPr lang="en-US" sz="2100" dirty="0"/>
              <a:t> </a:t>
            </a:r>
            <a:r>
              <a:rPr lang="en-US" sz="2100" dirty="0" err="1"/>
              <a:t>respon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bentuk</a:t>
            </a:r>
            <a:r>
              <a:rPr lang="en-US" sz="2100" dirty="0"/>
              <a:t> XML </a:t>
            </a:r>
            <a:r>
              <a:rPr lang="en-US" sz="2100" dirty="0" err="1"/>
              <a:t>atau</a:t>
            </a:r>
            <a:r>
              <a:rPr lang="en-US" sz="2100" dirty="0"/>
              <a:t> HTML, </a:t>
            </a:r>
            <a:r>
              <a:rPr lang="en-US" sz="2100" dirty="0" err="1"/>
              <a:t>kemudian</a:t>
            </a:r>
            <a:r>
              <a:rPr lang="en-US" sz="2100" dirty="0"/>
              <a:t> </a:t>
            </a:r>
            <a:r>
              <a:rPr lang="en-US" sz="2100" dirty="0" err="1"/>
              <a:t>dikirim</a:t>
            </a:r>
            <a:r>
              <a:rPr lang="en-US" sz="2100" dirty="0"/>
              <a:t> </a:t>
            </a:r>
            <a:r>
              <a:rPr lang="en-US" sz="2100" dirty="0" err="1"/>
              <a:t>kembali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browser client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diolah</a:t>
            </a:r>
            <a:r>
              <a:rPr lang="en-US" sz="2100" dirty="0"/>
              <a:t> </a:t>
            </a:r>
            <a:r>
              <a:rPr lang="en-US" sz="2100" dirty="0" err="1"/>
              <a:t>oleh</a:t>
            </a:r>
            <a:r>
              <a:rPr lang="en-US" sz="2100" dirty="0"/>
              <a:t>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err="1"/>
              <a:t>Hasil</a:t>
            </a:r>
            <a:r>
              <a:rPr lang="en-US" sz="2100" dirty="0"/>
              <a:t> </a:t>
            </a:r>
            <a:r>
              <a:rPr lang="en-US" sz="2100" dirty="0" err="1"/>
              <a:t>olahan</a:t>
            </a:r>
            <a:r>
              <a:rPr lang="en-US" sz="2100" dirty="0"/>
              <a:t> JavaScript </a:t>
            </a:r>
            <a:r>
              <a:rPr lang="en-US" sz="2100" dirty="0" err="1"/>
              <a:t>tersebut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ditampilkan</a:t>
            </a:r>
            <a:r>
              <a:rPr lang="en-US" sz="2100" dirty="0"/>
              <a:t> di browser </a:t>
            </a:r>
            <a:r>
              <a:rPr lang="en-US" sz="2100" dirty="0" err="1"/>
              <a:t>tanpa</a:t>
            </a:r>
            <a:r>
              <a:rPr lang="en-US" sz="2100" dirty="0"/>
              <a:t> </a:t>
            </a:r>
            <a:r>
              <a:rPr lang="en-US" sz="2100" dirty="0" err="1"/>
              <a:t>harus</a:t>
            </a:r>
            <a:r>
              <a:rPr lang="en-US" sz="2100" dirty="0"/>
              <a:t> me-reload </a:t>
            </a:r>
            <a:r>
              <a:rPr lang="en-US" sz="2100" dirty="0" err="1"/>
              <a:t>halaman</a:t>
            </a:r>
            <a:r>
              <a:rPr lang="en-US" sz="2100" dirty="0"/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134711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4795</TotalTime>
  <Words>427</Words>
  <Application>Microsoft Macintosh PowerPoint</Application>
  <PresentationFormat>On-screen Show (4:3)</PresentationFormat>
  <Paragraphs>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굴림</vt:lpstr>
      <vt:lpstr>맑은 고딕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AJAX &amp; XML</vt:lpstr>
      <vt:lpstr>Objective</vt:lpstr>
      <vt:lpstr>AJAX - Intro</vt:lpstr>
      <vt:lpstr>AJAX - Intro</vt:lpstr>
      <vt:lpstr>Keunggulan Penggunaan AJAX</vt:lpstr>
      <vt:lpstr>AJAX - Intro</vt:lpstr>
      <vt:lpstr>Synchronous</vt:lpstr>
      <vt:lpstr>Asynchronous</vt:lpstr>
      <vt:lpstr>Mekanisme AJAX</vt:lpstr>
      <vt:lpstr>HTTP Request</vt:lpstr>
      <vt:lpstr>HTTP Request</vt:lpstr>
      <vt:lpstr>HTTP Response</vt:lpstr>
      <vt:lpstr>HTTP Request</vt:lpstr>
      <vt:lpstr>HTTP Request</vt:lpstr>
      <vt:lpstr>XML</vt:lpstr>
      <vt:lpstr>XML</vt:lpstr>
      <vt:lpstr>XML</vt:lpstr>
      <vt:lpstr>AJAX - XMLHttpRequest</vt:lpstr>
      <vt:lpstr>AJAX – Kirim Request ke Server</vt:lpstr>
      <vt:lpstr>AJAX – Respon dari Server</vt:lpstr>
      <vt:lpstr>AJAX – onReadyStateChange Event</vt:lpstr>
      <vt:lpstr>AJAX – onReadyStateChange Event</vt:lpstr>
      <vt:lpstr>Contoh 1 – AJAX responseText</vt:lpstr>
      <vt:lpstr>Contoh 1 – AJAX responseText</vt:lpstr>
      <vt:lpstr>PowerPoint Presentation</vt:lpstr>
      <vt:lpstr>PowerPoint Presentation</vt:lpstr>
      <vt:lpstr>PowerPoint Presentation</vt:lpstr>
      <vt:lpstr>Contoh 2 – AJAX responseXML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SYAIFUR ROHMAN</dc:creator>
  <cp:lastModifiedBy>MUHAMMAD SYAIFUR ROHMAN</cp:lastModifiedBy>
  <cp:revision>231</cp:revision>
  <cp:lastPrinted>2018-03-01T00:20:46Z</cp:lastPrinted>
  <dcterms:created xsi:type="dcterms:W3CDTF">2018-02-24T19:13:17Z</dcterms:created>
  <dcterms:modified xsi:type="dcterms:W3CDTF">2018-12-14T08:48:54Z</dcterms:modified>
</cp:coreProperties>
</file>