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24"/>
  </p:notesMasterIdLst>
  <p:sldIdLst>
    <p:sldId id="256" r:id="rId2"/>
    <p:sldId id="304" r:id="rId3"/>
    <p:sldId id="312" r:id="rId4"/>
    <p:sldId id="305" r:id="rId5"/>
    <p:sldId id="306" r:id="rId6"/>
    <p:sldId id="307" r:id="rId7"/>
    <p:sldId id="261" r:id="rId8"/>
    <p:sldId id="308" r:id="rId9"/>
    <p:sldId id="314" r:id="rId10"/>
    <p:sldId id="315" r:id="rId11"/>
    <p:sldId id="313" r:id="rId12"/>
    <p:sldId id="317" r:id="rId13"/>
    <p:sldId id="323" r:id="rId14"/>
    <p:sldId id="324" r:id="rId15"/>
    <p:sldId id="316" r:id="rId16"/>
    <p:sldId id="318" r:id="rId17"/>
    <p:sldId id="322" r:id="rId18"/>
    <p:sldId id="328" r:id="rId19"/>
    <p:sldId id="319" r:id="rId20"/>
    <p:sldId id="325" r:id="rId21"/>
    <p:sldId id="326" r:id="rId22"/>
    <p:sldId id="327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753E91-6FC5-472B-8C89-F15A69721E8E}">
  <a:tblStyle styleId="{1D753E91-6FC5-472B-8C89-F15A69721E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9" autoAdjust="0"/>
  </p:normalViewPr>
  <p:slideViewPr>
    <p:cSldViewPr snapToGrid="0">
      <p:cViewPr varScale="1">
        <p:scale>
          <a:sx n="81" d="100"/>
          <a:sy n="81" d="100"/>
        </p:scale>
        <p:origin x="1086" y="90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38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627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680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909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170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660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466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195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9178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7829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866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37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86ca632bb8_0_2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86ca632bb8_0_2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943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3309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824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7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1" name="Google Shape;471;p7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673" cy="2852929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7" name="Google Shape;1287;p15"/>
          <p:cNvGrpSpPr/>
          <p:nvPr/>
        </p:nvGrpSpPr>
        <p:grpSpPr>
          <a:xfrm>
            <a:off x="2019110" y="-2483486"/>
            <a:ext cx="7884219" cy="3433770"/>
            <a:chOff x="24125" y="294775"/>
            <a:chExt cx="7767703" cy="3383025"/>
          </a:xfrm>
        </p:grpSpPr>
        <p:sp>
          <p:nvSpPr>
            <p:cNvPr id="1288" name="Google Shape;1288;p15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2" name="Google Shape;1382;p15"/>
          <p:cNvGrpSpPr/>
          <p:nvPr/>
        </p:nvGrpSpPr>
        <p:grpSpPr>
          <a:xfrm rot="5400000">
            <a:off x="674625" y="3321200"/>
            <a:ext cx="979800" cy="3475150"/>
            <a:chOff x="327125" y="2375600"/>
            <a:chExt cx="979800" cy="3475150"/>
          </a:xfrm>
        </p:grpSpPr>
        <p:sp>
          <p:nvSpPr>
            <p:cNvPr id="1383" name="Google Shape;1383;p15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8" name="Google Shape;1398;p1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9" name="Google Shape;1399;p15"/>
          <p:cNvSpPr txBox="1">
            <a:spLocks noGrp="1"/>
          </p:cNvSpPr>
          <p:nvPr>
            <p:ph type="subTitle" idx="1"/>
          </p:nvPr>
        </p:nvSpPr>
        <p:spPr>
          <a:xfrm>
            <a:off x="719994" y="2088317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0" name="Google Shape;1400;p15"/>
          <p:cNvSpPr txBox="1">
            <a:spLocks noGrp="1"/>
          </p:cNvSpPr>
          <p:nvPr>
            <p:ph type="title" idx="2"/>
          </p:nvPr>
        </p:nvSpPr>
        <p:spPr>
          <a:xfrm>
            <a:off x="720000" y="1607275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1" name="Google Shape;1401;p15"/>
          <p:cNvSpPr txBox="1">
            <a:spLocks noGrp="1"/>
          </p:cNvSpPr>
          <p:nvPr>
            <p:ph type="subTitle" idx="3"/>
          </p:nvPr>
        </p:nvSpPr>
        <p:spPr>
          <a:xfrm>
            <a:off x="719994" y="36261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2" name="Google Shape;1402;p15"/>
          <p:cNvSpPr txBox="1">
            <a:spLocks noGrp="1"/>
          </p:cNvSpPr>
          <p:nvPr>
            <p:ph type="title" idx="4"/>
          </p:nvPr>
        </p:nvSpPr>
        <p:spPr>
          <a:xfrm>
            <a:off x="720000" y="3145150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3" name="Google Shape;1403;p15"/>
          <p:cNvSpPr txBox="1">
            <a:spLocks noGrp="1"/>
          </p:cNvSpPr>
          <p:nvPr>
            <p:ph type="subTitle" idx="5"/>
          </p:nvPr>
        </p:nvSpPr>
        <p:spPr>
          <a:xfrm>
            <a:off x="6672294" y="2088317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4" name="Google Shape;1404;p15"/>
          <p:cNvSpPr txBox="1">
            <a:spLocks noGrp="1"/>
          </p:cNvSpPr>
          <p:nvPr>
            <p:ph type="title" idx="6"/>
          </p:nvPr>
        </p:nvSpPr>
        <p:spPr>
          <a:xfrm>
            <a:off x="6672300" y="1607275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5" name="Google Shape;1405;p15"/>
          <p:cNvSpPr txBox="1">
            <a:spLocks noGrp="1"/>
          </p:cNvSpPr>
          <p:nvPr>
            <p:ph type="subTitle" idx="7"/>
          </p:nvPr>
        </p:nvSpPr>
        <p:spPr>
          <a:xfrm>
            <a:off x="6672294" y="36261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6" name="Google Shape;1406;p15"/>
          <p:cNvSpPr txBox="1">
            <a:spLocks noGrp="1"/>
          </p:cNvSpPr>
          <p:nvPr>
            <p:ph type="title" idx="8"/>
          </p:nvPr>
        </p:nvSpPr>
        <p:spPr>
          <a:xfrm>
            <a:off x="6672300" y="3145150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091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67" r:id="rId5"/>
    <p:sldLayoutId id="214748367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24"/>
          <p:cNvSpPr txBox="1">
            <a:spLocks noGrp="1"/>
          </p:cNvSpPr>
          <p:nvPr>
            <p:ph type="ctrTitle"/>
          </p:nvPr>
        </p:nvSpPr>
        <p:spPr>
          <a:xfrm>
            <a:off x="1009115" y="1429803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DELYAPP</a:t>
            </a:r>
            <a:endParaRPr b="1" dirty="0">
              <a:solidFill>
                <a:schemeClr val="dk2"/>
              </a:solidFill>
            </a:endParaRPr>
          </a:p>
        </p:txBody>
      </p:sp>
      <p:sp>
        <p:nvSpPr>
          <p:cNvPr id="1856" name="Google Shape;1856;p24"/>
          <p:cNvSpPr txBox="1">
            <a:spLocks noGrp="1"/>
          </p:cNvSpPr>
          <p:nvPr>
            <p:ph type="subTitle" idx="1"/>
          </p:nvPr>
        </p:nvSpPr>
        <p:spPr>
          <a:xfrm>
            <a:off x="1009115" y="2408808"/>
            <a:ext cx="7125600" cy="74454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S</a:t>
            </a:r>
            <a:r>
              <a:rPr lang="es-CL" sz="1800" dirty="0">
                <a:solidFill>
                  <a:schemeClr val="dk1"/>
                </a:solidFill>
              </a:rPr>
              <a:t>o</a:t>
            </a:r>
            <a:r>
              <a:rPr lang="en" sz="1800" dirty="0">
                <a:solidFill>
                  <a:schemeClr val="dk1"/>
                </a:solidFill>
              </a:rPr>
              <a:t>ftware de apoyo al control de gestión para pymes de comida rápida.</a:t>
            </a:r>
            <a:endParaRPr sz="1800" dirty="0">
              <a:solidFill>
                <a:schemeClr val="dk1"/>
              </a:solidFill>
            </a:endParaRPr>
          </a:p>
        </p:txBody>
      </p:sp>
      <p:grpSp>
        <p:nvGrpSpPr>
          <p:cNvPr id="1857" name="Google Shape;1857;p24"/>
          <p:cNvGrpSpPr/>
          <p:nvPr/>
        </p:nvGrpSpPr>
        <p:grpSpPr>
          <a:xfrm>
            <a:off x="0" y="87394"/>
            <a:ext cx="2284525" cy="985488"/>
            <a:chOff x="-223784" y="-6"/>
            <a:chExt cx="2284525" cy="985488"/>
          </a:xfrm>
        </p:grpSpPr>
        <p:sp>
          <p:nvSpPr>
            <p:cNvPr id="1858" name="Google Shape;1858;p24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24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7" name="Google Shape;1867;p24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Imagen 19" descr="Imagen que contiene firmar, dibujo, verde, pelota&#10;&#10;Descripción generada automáticamente">
            <a:extLst>
              <a:ext uri="{FF2B5EF4-FFF2-40B4-BE49-F238E27FC236}">
                <a16:creationId xmlns:a16="http://schemas.microsoft.com/office/drawing/2014/main" id="{4B86C379-F7EA-41BA-8119-025F61917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757" y="123737"/>
            <a:ext cx="706380" cy="1070510"/>
          </a:xfrm>
          <a:prstGeom prst="rect">
            <a:avLst/>
          </a:prstGeom>
        </p:spPr>
      </p:pic>
      <p:sp>
        <p:nvSpPr>
          <p:cNvPr id="21" name="Google Shape;196;p15">
            <a:extLst>
              <a:ext uri="{FF2B5EF4-FFF2-40B4-BE49-F238E27FC236}">
                <a16:creationId xmlns:a16="http://schemas.microsoft.com/office/drawing/2014/main" id="{FF2D217B-D608-4B4B-93A7-86FAD088384A}"/>
              </a:ext>
            </a:extLst>
          </p:cNvPr>
          <p:cNvSpPr txBox="1">
            <a:spLocks/>
          </p:cNvSpPr>
          <p:nvPr/>
        </p:nvSpPr>
        <p:spPr>
          <a:xfrm>
            <a:off x="800208" y="3290357"/>
            <a:ext cx="399113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Hind"/>
              <a:buNone/>
              <a:defRPr sz="46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l"/>
            <a:r>
              <a:rPr lang="es-419" sz="1400" dirty="0">
                <a:latin typeface="Roboto" panose="02000000000000000000" pitchFamily="2" charset="0"/>
                <a:ea typeface="Roboto" panose="02000000000000000000" pitchFamily="2" charset="0"/>
              </a:rPr>
              <a:t>Profesor Guía:</a:t>
            </a:r>
          </a:p>
          <a:p>
            <a:pPr algn="l"/>
            <a:r>
              <a:rPr lang="es-419" sz="1400" b="0" dirty="0">
                <a:latin typeface="Roboto" panose="02000000000000000000" pitchFamily="2" charset="0"/>
                <a:ea typeface="Roboto" panose="02000000000000000000" pitchFamily="2" charset="0"/>
              </a:rPr>
              <a:t>Patricio </a:t>
            </a:r>
            <a:r>
              <a:rPr lang="es-419" sz="1400" b="0" dirty="0" err="1">
                <a:latin typeface="Roboto" panose="02000000000000000000" pitchFamily="2" charset="0"/>
                <a:ea typeface="Roboto" panose="02000000000000000000" pitchFamily="2" charset="0"/>
              </a:rPr>
              <a:t>Sorich</a:t>
            </a:r>
            <a:endParaRPr lang="es-419" sz="1400" b="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endParaRPr lang="es-419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es-419" sz="1400" dirty="0">
                <a:latin typeface="Roboto" panose="02000000000000000000" pitchFamily="2" charset="0"/>
                <a:ea typeface="Roboto" panose="02000000000000000000" pitchFamily="2" charset="0"/>
              </a:rPr>
              <a:t>Alumnos:</a:t>
            </a:r>
          </a:p>
          <a:p>
            <a:pPr algn="l"/>
            <a:r>
              <a:rPr lang="es-419" sz="1400" b="0" dirty="0">
                <a:latin typeface="Roboto" panose="02000000000000000000" pitchFamily="2" charset="0"/>
                <a:ea typeface="Roboto" panose="02000000000000000000" pitchFamily="2" charset="0"/>
              </a:rPr>
              <a:t>Nicolas González</a:t>
            </a:r>
          </a:p>
          <a:p>
            <a:pPr algn="l"/>
            <a:r>
              <a:rPr lang="es-419" sz="1400" b="0" dirty="0">
                <a:latin typeface="Roboto" panose="02000000000000000000" pitchFamily="2" charset="0"/>
                <a:ea typeface="Roboto" panose="02000000000000000000" pitchFamily="2" charset="0"/>
              </a:rPr>
              <a:t>Ángel Bravo</a:t>
            </a:r>
          </a:p>
          <a:p>
            <a:pPr algn="l"/>
            <a:r>
              <a:rPr lang="es-419" sz="1400" b="0" dirty="0">
                <a:latin typeface="Roboto" panose="02000000000000000000" pitchFamily="2" charset="0"/>
                <a:ea typeface="Roboto" panose="02000000000000000000" pitchFamily="2" charset="0"/>
              </a:rPr>
              <a:t>Gabriel Aravena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28"/>
          <p:cNvSpPr txBox="1">
            <a:spLocks noGrp="1"/>
          </p:cNvSpPr>
          <p:nvPr>
            <p:ph type="subTitle" idx="1"/>
          </p:nvPr>
        </p:nvSpPr>
        <p:spPr>
          <a:xfrm>
            <a:off x="3675484" y="2424891"/>
            <a:ext cx="5326011" cy="17626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27000" indent="0" algn="l"/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Dentro del análisis fue aplicado/a:</a:t>
            </a:r>
          </a:p>
          <a:p>
            <a:pPr marL="127000" indent="0" algn="l"/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Carta Gantt</a:t>
            </a:r>
          </a:p>
          <a:p>
            <a:pPr marL="412750" indent="-285750" algn="l">
              <a:buFont typeface="Arial" panose="020B0604020202020204" pitchFamily="34" charset="0"/>
              <a:buChar char="•"/>
            </a:pP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Definición de requerimientos</a:t>
            </a:r>
          </a:p>
          <a:p>
            <a:pPr marL="412750" indent="-285750" algn="l">
              <a:buFont typeface="Arial" panose="020B0604020202020204" pitchFamily="34" charset="0"/>
              <a:buChar char="•"/>
            </a:pP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Diagrama de casos de uso</a:t>
            </a:r>
          </a:p>
          <a:p>
            <a:pPr marL="412750" indent="-285750" algn="l">
              <a:buFont typeface="Arial" panose="020B0604020202020204" pitchFamily="34" charset="0"/>
              <a:buChar char="•"/>
            </a:pP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Modelo relacional de base de datos</a:t>
            </a: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27000" indent="0" algn="l"/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1800" dirty="0">
              <a:latin typeface="Times New Roman" panose="02020603050405020304" pitchFamily="18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3A0E2CF-F854-4B7D-82F2-95F8B6FAF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312" y="2571750"/>
            <a:ext cx="1795748" cy="734491"/>
          </a:xfrm>
          <a:prstGeom prst="rect">
            <a:avLst/>
          </a:prstGeom>
        </p:spPr>
      </p:pic>
      <p:pic>
        <p:nvPicPr>
          <p:cNvPr id="7" name="Imagen 6" descr="Imagen que contiene firmar, dibujo, verde, pelota&#10;&#10;Descripción generada automáticamente">
            <a:extLst>
              <a:ext uri="{FF2B5EF4-FFF2-40B4-BE49-F238E27FC236}">
                <a16:creationId xmlns:a16="http://schemas.microsoft.com/office/drawing/2014/main" id="{0E163893-7496-4913-AF0F-500D20CEF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757" y="123737"/>
            <a:ext cx="706380" cy="1070510"/>
          </a:xfrm>
          <a:prstGeom prst="rect">
            <a:avLst/>
          </a:prstGeom>
        </p:spPr>
      </p:pic>
      <p:sp>
        <p:nvSpPr>
          <p:cNvPr id="8" name="Google Shape;1911;p28">
            <a:extLst>
              <a:ext uri="{FF2B5EF4-FFF2-40B4-BE49-F238E27FC236}">
                <a16:creationId xmlns:a16="http://schemas.microsoft.com/office/drawing/2014/main" id="{1ACFC7AA-FA1B-4902-84FC-4DB5FEA573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9060" y="1101436"/>
            <a:ext cx="38520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9062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28"/>
          <p:cNvSpPr txBox="1">
            <a:spLocks noGrp="1"/>
          </p:cNvSpPr>
          <p:nvPr>
            <p:ph type="subTitle" idx="1"/>
          </p:nvPr>
        </p:nvSpPr>
        <p:spPr>
          <a:xfrm>
            <a:off x="3675484" y="2424891"/>
            <a:ext cx="5326011" cy="17626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27000" indent="0" algn="l"/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En la estrategia para los dueños de local se aplicó:</a:t>
            </a:r>
          </a:p>
          <a:p>
            <a:pPr marL="127000" indent="0" algn="l"/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Formularios de encuesta</a:t>
            </a:r>
          </a:p>
          <a:p>
            <a:pPr marL="412750" indent="-285750" algn="l">
              <a:buFont typeface="Arial" panose="020B0604020202020204" pitchFamily="34" charset="0"/>
              <a:buChar char="•"/>
            </a:pP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Reuniones virtuales y presenciales</a:t>
            </a:r>
          </a:p>
          <a:p>
            <a:pPr marL="412750" indent="-285750" algn="l">
              <a:buFont typeface="Arial" panose="020B0604020202020204" pitchFamily="34" charset="0"/>
              <a:buChar char="•"/>
            </a:pP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Inclusión en actividades de desarrollo</a:t>
            </a:r>
          </a:p>
          <a:p>
            <a:pPr marL="412750" indent="-285750" algn="l">
              <a:buFont typeface="Arial" panose="020B0604020202020204" pitchFamily="34" charset="0"/>
              <a:buChar char="•"/>
            </a:pP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Demostración de módulos funcionales en cierre de producto</a:t>
            </a:r>
          </a:p>
          <a:p>
            <a:pPr marL="127000" indent="0" algn="l"/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1800" dirty="0">
              <a:latin typeface="Times New Roman" panose="02020603050405020304" pitchFamily="18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3A0E2CF-F854-4B7D-82F2-95F8B6FAF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312" y="2571750"/>
            <a:ext cx="1795748" cy="734491"/>
          </a:xfrm>
          <a:prstGeom prst="rect">
            <a:avLst/>
          </a:prstGeom>
        </p:spPr>
      </p:pic>
      <p:pic>
        <p:nvPicPr>
          <p:cNvPr id="7" name="Imagen 6" descr="Imagen que contiene firmar, dibujo, verde, pelota&#10;&#10;Descripción generada automáticamente">
            <a:extLst>
              <a:ext uri="{FF2B5EF4-FFF2-40B4-BE49-F238E27FC236}">
                <a16:creationId xmlns:a16="http://schemas.microsoft.com/office/drawing/2014/main" id="{0E163893-7496-4913-AF0F-500D20CEF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757" y="123737"/>
            <a:ext cx="706380" cy="1070510"/>
          </a:xfrm>
          <a:prstGeom prst="rect">
            <a:avLst/>
          </a:prstGeom>
        </p:spPr>
      </p:pic>
      <p:sp>
        <p:nvSpPr>
          <p:cNvPr id="8" name="Google Shape;1911;p28">
            <a:extLst>
              <a:ext uri="{FF2B5EF4-FFF2-40B4-BE49-F238E27FC236}">
                <a16:creationId xmlns:a16="http://schemas.microsoft.com/office/drawing/2014/main" id="{1ACFC7AA-FA1B-4902-84FC-4DB5FEA573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9060" y="1101436"/>
            <a:ext cx="38520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Estrategia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1346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28"/>
          <p:cNvSpPr txBox="1">
            <a:spLocks noGrp="1"/>
          </p:cNvSpPr>
          <p:nvPr>
            <p:ph type="subTitle" idx="1"/>
          </p:nvPr>
        </p:nvSpPr>
        <p:spPr>
          <a:xfrm>
            <a:off x="3711110" y="2573615"/>
            <a:ext cx="5326011" cy="17626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27000" indent="0" algn="l"/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Dentro de la arquitectura se aplicó:</a:t>
            </a:r>
          </a:p>
          <a:p>
            <a:pPr marL="127000" indent="0" algn="l"/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Servicio infraestructura externa (Hardware)</a:t>
            </a:r>
          </a:p>
          <a:p>
            <a:pPr marL="412750" indent="-285750" algn="l">
              <a:buFont typeface="Arial" panose="020B0604020202020204" pitchFamily="34" charset="0"/>
              <a:buChar char="•"/>
            </a:pP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Administración de dominio y DNS</a:t>
            </a:r>
          </a:p>
          <a:p>
            <a:pPr marL="412750" indent="-285750" algn="l">
              <a:buFont typeface="Arial" panose="020B0604020202020204" pitchFamily="34" charset="0"/>
              <a:buChar char="•"/>
            </a:pP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Protocolo seguridad HTTPS bajo certificado SSL</a:t>
            </a:r>
          </a:p>
          <a:p>
            <a:pPr marL="412750" indent="-285750" algn="l">
              <a:buFont typeface="Arial" panose="020B0604020202020204" pitchFamily="34" charset="0"/>
              <a:buChar char="•"/>
            </a:pP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Librerías  y dependencias adecuadas para ambiente de trabajo lenguaje programación PHP</a:t>
            </a:r>
          </a:p>
          <a:p>
            <a:pPr marL="412750" indent="-285750" algn="l">
              <a:buFont typeface="Arial" panose="020B0604020202020204" pitchFamily="34" charset="0"/>
              <a:buChar char="•"/>
            </a:pP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1800" dirty="0">
              <a:latin typeface="Times New Roman" panose="02020603050405020304" pitchFamily="18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3A0E2CF-F854-4B7D-82F2-95F8B6FAF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312" y="2571750"/>
            <a:ext cx="1795748" cy="734491"/>
          </a:xfrm>
          <a:prstGeom prst="rect">
            <a:avLst/>
          </a:prstGeom>
        </p:spPr>
      </p:pic>
      <p:pic>
        <p:nvPicPr>
          <p:cNvPr id="7" name="Imagen 6" descr="Imagen que contiene firmar, dibujo, verde, pelota&#10;&#10;Descripción generada automáticamente">
            <a:extLst>
              <a:ext uri="{FF2B5EF4-FFF2-40B4-BE49-F238E27FC236}">
                <a16:creationId xmlns:a16="http://schemas.microsoft.com/office/drawing/2014/main" id="{0E163893-7496-4913-AF0F-500D20CEF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757" y="123737"/>
            <a:ext cx="706380" cy="1070510"/>
          </a:xfrm>
          <a:prstGeom prst="rect">
            <a:avLst/>
          </a:prstGeom>
        </p:spPr>
      </p:pic>
      <p:sp>
        <p:nvSpPr>
          <p:cNvPr id="8" name="Google Shape;1911;p28">
            <a:extLst>
              <a:ext uri="{FF2B5EF4-FFF2-40B4-BE49-F238E27FC236}">
                <a16:creationId xmlns:a16="http://schemas.microsoft.com/office/drawing/2014/main" id="{1ACFC7AA-FA1B-4902-84FC-4DB5FEA573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9060" y="1101436"/>
            <a:ext cx="4249844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Arquitectura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8125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2">
            <a:extLst>
              <a:ext uri="{FF2B5EF4-FFF2-40B4-BE49-F238E27FC236}">
                <a16:creationId xmlns:a16="http://schemas.microsoft.com/office/drawing/2014/main" id="{7D76450F-D5A7-4360-A54E-B2D8DCD7B55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03" y="1944660"/>
            <a:ext cx="7939394" cy="2831520"/>
          </a:xfrm>
          <a:prstGeom prst="rect">
            <a:avLst/>
          </a:prstGeom>
        </p:spPr>
      </p:pic>
      <p:pic>
        <p:nvPicPr>
          <p:cNvPr id="6" name="Imagen 5" descr="Imagen que contiene firmar, dibujo, verde, pelota&#10;&#10;Descripción generada automáticamente">
            <a:extLst>
              <a:ext uri="{FF2B5EF4-FFF2-40B4-BE49-F238E27FC236}">
                <a16:creationId xmlns:a16="http://schemas.microsoft.com/office/drawing/2014/main" id="{1350BD07-4CC9-47F7-8978-FA3850E74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757" y="123737"/>
            <a:ext cx="706380" cy="1070510"/>
          </a:xfrm>
          <a:prstGeom prst="rect">
            <a:avLst/>
          </a:prstGeom>
        </p:spPr>
      </p:pic>
      <p:sp>
        <p:nvSpPr>
          <p:cNvPr id="7" name="Google Shape;1911;p28">
            <a:extLst>
              <a:ext uri="{FF2B5EF4-FFF2-40B4-BE49-F238E27FC236}">
                <a16:creationId xmlns:a16="http://schemas.microsoft.com/office/drawing/2014/main" id="{FCA13735-4F12-405F-B6D2-9CB967D518D0}"/>
              </a:ext>
            </a:extLst>
          </p:cNvPr>
          <p:cNvSpPr txBox="1">
            <a:spLocks/>
          </p:cNvSpPr>
          <p:nvPr/>
        </p:nvSpPr>
        <p:spPr>
          <a:xfrm>
            <a:off x="2822601" y="240762"/>
            <a:ext cx="3508375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solidFill>
                  <a:schemeClr val="bg1">
                    <a:lumMod val="75000"/>
                  </a:schemeClr>
                </a:solidFill>
              </a:rPr>
              <a:t>Diagrama de Modelo Vista Controlador</a:t>
            </a:r>
            <a:endParaRPr lang="es-CL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074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6">
            <a:extLst>
              <a:ext uri="{FF2B5EF4-FFF2-40B4-BE49-F238E27FC236}">
                <a16:creationId xmlns:a16="http://schemas.microsoft.com/office/drawing/2014/main" id="{1CF90521-8DDD-45BF-8C62-AB599E06B7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582" y="1311631"/>
            <a:ext cx="5926835" cy="3591107"/>
          </a:xfrm>
          <a:prstGeom prst="rect">
            <a:avLst/>
          </a:prstGeom>
        </p:spPr>
      </p:pic>
      <p:pic>
        <p:nvPicPr>
          <p:cNvPr id="3" name="Imagen 2" descr="Imagen que contiene firmar, dibujo, verde, pelota&#10;&#10;Descripción generada automáticamente">
            <a:extLst>
              <a:ext uri="{FF2B5EF4-FFF2-40B4-BE49-F238E27FC236}">
                <a16:creationId xmlns:a16="http://schemas.microsoft.com/office/drawing/2014/main" id="{8BE5FDFA-4707-4117-A7D3-CCCE918E5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757" y="123737"/>
            <a:ext cx="706380" cy="1070510"/>
          </a:xfrm>
          <a:prstGeom prst="rect">
            <a:avLst/>
          </a:prstGeom>
        </p:spPr>
      </p:pic>
      <p:sp>
        <p:nvSpPr>
          <p:cNvPr id="4" name="Google Shape;1911;p28">
            <a:extLst>
              <a:ext uri="{FF2B5EF4-FFF2-40B4-BE49-F238E27FC236}">
                <a16:creationId xmlns:a16="http://schemas.microsoft.com/office/drawing/2014/main" id="{A4FB4586-93E2-4E12-B0A1-1487E847FA13}"/>
              </a:ext>
            </a:extLst>
          </p:cNvPr>
          <p:cNvSpPr txBox="1">
            <a:spLocks/>
          </p:cNvSpPr>
          <p:nvPr/>
        </p:nvSpPr>
        <p:spPr>
          <a:xfrm>
            <a:off x="2822601" y="240762"/>
            <a:ext cx="3508375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solidFill>
                  <a:schemeClr val="bg1">
                    <a:lumMod val="75000"/>
                  </a:schemeClr>
                </a:solidFill>
              </a:rPr>
              <a:t>Diagrama de despliegue</a:t>
            </a:r>
            <a:endParaRPr lang="es-CL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079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28"/>
          <p:cNvSpPr txBox="1">
            <a:spLocks noGrp="1"/>
          </p:cNvSpPr>
          <p:nvPr>
            <p:ph type="subTitle" idx="1"/>
          </p:nvPr>
        </p:nvSpPr>
        <p:spPr>
          <a:xfrm>
            <a:off x="3722986" y="2424891"/>
            <a:ext cx="5326011" cy="17626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27000" indent="0" algn="l"/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Dentro del diseño se aplicó:</a:t>
            </a:r>
          </a:p>
          <a:p>
            <a:pPr marL="127000" indent="0" algn="l"/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Diagrama de clases</a:t>
            </a:r>
          </a:p>
          <a:p>
            <a:pPr marL="412750" indent="-285750" algn="l">
              <a:buFont typeface="Arial" panose="020B0604020202020204" pitchFamily="34" charset="0"/>
              <a:buChar char="•"/>
            </a:pP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Modelo de datos</a:t>
            </a:r>
          </a:p>
          <a:p>
            <a:pPr marL="412750" indent="-285750" algn="l">
              <a:buFont typeface="Arial" panose="020B0604020202020204" pitchFamily="34" charset="0"/>
              <a:buChar char="•"/>
            </a:pP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Diccionario de datos</a:t>
            </a:r>
          </a:p>
          <a:p>
            <a:pPr marL="412750" indent="-285750" algn="l">
              <a:buFont typeface="Arial" panose="020B0604020202020204" pitchFamily="34" charset="0"/>
              <a:buChar char="•"/>
            </a:pP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Diagrama de procesos</a:t>
            </a:r>
          </a:p>
          <a:p>
            <a:pPr marL="412750" indent="-285750" algn="l">
              <a:buFont typeface="Arial" panose="020B0604020202020204" pitchFamily="34" charset="0"/>
              <a:buChar char="•"/>
            </a:pP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s-CL" dirty="0" err="1">
                <a:latin typeface="Roboto" panose="02000000000000000000" pitchFamily="2" charset="0"/>
                <a:ea typeface="Roboto" panose="02000000000000000000" pitchFamily="2" charset="0"/>
              </a:rPr>
              <a:t>Figma</a:t>
            </a: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 para maquetación (</a:t>
            </a:r>
            <a:r>
              <a:rPr lang="es-CL" i="1" dirty="0" err="1">
                <a:latin typeface="Roboto" panose="02000000000000000000" pitchFamily="2" charset="0"/>
                <a:ea typeface="Roboto" panose="02000000000000000000" pitchFamily="2" charset="0"/>
              </a:rPr>
              <a:t>Mockap</a:t>
            </a: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</a:p>
          <a:p>
            <a:pPr marL="412750" indent="-285750" algn="l">
              <a:buFont typeface="Arial" panose="020B0604020202020204" pitchFamily="34" charset="0"/>
              <a:buChar char="•"/>
            </a:pP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1800" dirty="0">
              <a:latin typeface="Times New Roman" panose="02020603050405020304" pitchFamily="18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3A0E2CF-F854-4B7D-82F2-95F8B6FAF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312" y="2571750"/>
            <a:ext cx="1795748" cy="734491"/>
          </a:xfrm>
          <a:prstGeom prst="rect">
            <a:avLst/>
          </a:prstGeom>
        </p:spPr>
      </p:pic>
      <p:pic>
        <p:nvPicPr>
          <p:cNvPr id="7" name="Imagen 6" descr="Imagen que contiene firmar, dibujo, verde, pelota&#10;&#10;Descripción generada automáticamente">
            <a:extLst>
              <a:ext uri="{FF2B5EF4-FFF2-40B4-BE49-F238E27FC236}">
                <a16:creationId xmlns:a16="http://schemas.microsoft.com/office/drawing/2014/main" id="{0E163893-7496-4913-AF0F-500D20CEF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757" y="123737"/>
            <a:ext cx="706380" cy="1070510"/>
          </a:xfrm>
          <a:prstGeom prst="rect">
            <a:avLst/>
          </a:prstGeom>
        </p:spPr>
      </p:pic>
      <p:sp>
        <p:nvSpPr>
          <p:cNvPr id="8" name="Google Shape;1911;p28">
            <a:extLst>
              <a:ext uri="{FF2B5EF4-FFF2-40B4-BE49-F238E27FC236}">
                <a16:creationId xmlns:a16="http://schemas.microsoft.com/office/drawing/2014/main" id="{1ACFC7AA-FA1B-4902-84FC-4DB5FEA573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9060" y="1101436"/>
            <a:ext cx="4249844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Diseño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1625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28"/>
          <p:cNvSpPr txBox="1">
            <a:spLocks noGrp="1"/>
          </p:cNvSpPr>
          <p:nvPr>
            <p:ph type="subTitle" idx="1"/>
          </p:nvPr>
        </p:nvSpPr>
        <p:spPr>
          <a:xfrm>
            <a:off x="3711110" y="2573615"/>
            <a:ext cx="5326011" cy="17626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27000" indent="0" algn="l"/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Durante el desarrollo de producto</a:t>
            </a:r>
          </a:p>
          <a:p>
            <a:pPr marL="127000" indent="0" algn="l"/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Se definieron 6 Sprint en la etapa de análisis que suman el producto final</a:t>
            </a:r>
          </a:p>
          <a:p>
            <a:pPr marL="412750" indent="-285750" algn="l">
              <a:buFont typeface="Arial" panose="020B0604020202020204" pitchFamily="34" charset="0"/>
              <a:buChar char="•"/>
            </a:pP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Inicio de cada sprint reunión virtual con cliente</a:t>
            </a:r>
          </a:p>
          <a:p>
            <a:pPr marL="412750" indent="-285750" algn="l">
              <a:buFont typeface="Arial" panose="020B0604020202020204" pitchFamily="34" charset="0"/>
              <a:buChar char="•"/>
            </a:pP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Reuniones diarias por el equipo desarrollador</a:t>
            </a:r>
          </a:p>
          <a:p>
            <a:pPr marL="412750" indent="-285750" algn="l">
              <a:buFont typeface="Arial" panose="020B0604020202020204" pitchFamily="34" charset="0"/>
              <a:buChar char="•"/>
            </a:pP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Se utilizaron herramientas como encuestas y reuniones con el dueño de producto (</a:t>
            </a:r>
            <a:r>
              <a:rPr lang="es-CL" i="1" dirty="0" err="1">
                <a:latin typeface="Roboto" panose="02000000000000000000" pitchFamily="2" charset="0"/>
                <a:ea typeface="Roboto" panose="02000000000000000000" pitchFamily="2" charset="0"/>
              </a:rPr>
              <a:t>Product</a:t>
            </a:r>
            <a:r>
              <a:rPr lang="es-CL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CL" i="1" dirty="0" err="1">
                <a:latin typeface="Roboto" panose="02000000000000000000" pitchFamily="2" charset="0"/>
                <a:ea typeface="Roboto" panose="02000000000000000000" pitchFamily="2" charset="0"/>
              </a:rPr>
              <a:t>owner</a:t>
            </a: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412750" indent="-285750" algn="l">
              <a:buFont typeface="Arial" panose="020B0604020202020204" pitchFamily="34" charset="0"/>
              <a:buChar char="•"/>
            </a:pP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1800" dirty="0">
              <a:latin typeface="Times New Roman" panose="02020603050405020304" pitchFamily="18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3A0E2CF-F854-4B7D-82F2-95F8B6FAF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312" y="2571750"/>
            <a:ext cx="1795748" cy="734491"/>
          </a:xfrm>
          <a:prstGeom prst="rect">
            <a:avLst/>
          </a:prstGeom>
        </p:spPr>
      </p:pic>
      <p:pic>
        <p:nvPicPr>
          <p:cNvPr id="7" name="Imagen 6" descr="Imagen que contiene firmar, dibujo, verde, pelota&#10;&#10;Descripción generada automáticamente">
            <a:extLst>
              <a:ext uri="{FF2B5EF4-FFF2-40B4-BE49-F238E27FC236}">
                <a16:creationId xmlns:a16="http://schemas.microsoft.com/office/drawing/2014/main" id="{0E163893-7496-4913-AF0F-500D20CEF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757" y="123737"/>
            <a:ext cx="706380" cy="1070510"/>
          </a:xfrm>
          <a:prstGeom prst="rect">
            <a:avLst/>
          </a:prstGeom>
        </p:spPr>
      </p:pic>
      <p:sp>
        <p:nvSpPr>
          <p:cNvPr id="8" name="Google Shape;1911;p28">
            <a:extLst>
              <a:ext uri="{FF2B5EF4-FFF2-40B4-BE49-F238E27FC236}">
                <a16:creationId xmlns:a16="http://schemas.microsoft.com/office/drawing/2014/main" id="{1ACFC7AA-FA1B-4902-84FC-4DB5FEA573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9060" y="1101436"/>
            <a:ext cx="4249844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Desarrollo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843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28"/>
          <p:cNvSpPr txBox="1">
            <a:spLocks noGrp="1"/>
          </p:cNvSpPr>
          <p:nvPr>
            <p:ph type="subTitle" idx="1"/>
          </p:nvPr>
        </p:nvSpPr>
        <p:spPr>
          <a:xfrm>
            <a:off x="3711110" y="2573615"/>
            <a:ext cx="5326011" cy="17626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27000" indent="0" algn="l"/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Estrategia por cada </a:t>
            </a:r>
            <a:r>
              <a:rPr lang="es-ES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sprint</a:t>
            </a: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lang="es-CL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27000" indent="0" algn="l"/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27000" indent="0" algn="l"/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Ejecutar plan de prueba a cada sprint terminado</a:t>
            </a:r>
          </a:p>
          <a:p>
            <a:pPr marL="412750" indent="-285750" algn="l">
              <a:buFont typeface="Arial" panose="020B0604020202020204" pitchFamily="34" charset="0"/>
              <a:buChar char="•"/>
            </a:pP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Al final de cada iteración se realizaron pruebas ejecutadas por el equipo desarrollador</a:t>
            </a:r>
          </a:p>
          <a:p>
            <a:pPr marL="412750" indent="-285750" algn="l">
              <a:buFont typeface="Arial" panose="020B0604020202020204" pitchFamily="34" charset="0"/>
              <a:buChar char="•"/>
            </a:pP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Al inicio de cada iteración se validó con dueño de producto el conjunto de funcionalidades comprometidas</a:t>
            </a:r>
          </a:p>
          <a:p>
            <a:pPr marL="412750" indent="-285750" algn="l">
              <a:buFont typeface="Arial" panose="020B0604020202020204" pitchFamily="34" charset="0"/>
              <a:buChar char="•"/>
            </a:pP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1800" dirty="0">
              <a:latin typeface="Times New Roman" panose="02020603050405020304" pitchFamily="18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3A0E2CF-F854-4B7D-82F2-95F8B6FAF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312" y="2571750"/>
            <a:ext cx="1795748" cy="734491"/>
          </a:xfrm>
          <a:prstGeom prst="rect">
            <a:avLst/>
          </a:prstGeom>
        </p:spPr>
      </p:pic>
      <p:pic>
        <p:nvPicPr>
          <p:cNvPr id="7" name="Imagen 6" descr="Imagen que contiene firmar, dibujo, verde, pelota&#10;&#10;Descripción generada automáticamente">
            <a:extLst>
              <a:ext uri="{FF2B5EF4-FFF2-40B4-BE49-F238E27FC236}">
                <a16:creationId xmlns:a16="http://schemas.microsoft.com/office/drawing/2014/main" id="{0E163893-7496-4913-AF0F-500D20CEF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757" y="123737"/>
            <a:ext cx="706380" cy="1070510"/>
          </a:xfrm>
          <a:prstGeom prst="rect">
            <a:avLst/>
          </a:prstGeom>
        </p:spPr>
      </p:pic>
      <p:sp>
        <p:nvSpPr>
          <p:cNvPr id="8" name="Google Shape;1911;p28">
            <a:extLst>
              <a:ext uri="{FF2B5EF4-FFF2-40B4-BE49-F238E27FC236}">
                <a16:creationId xmlns:a16="http://schemas.microsoft.com/office/drawing/2014/main" id="{1ACFC7AA-FA1B-4902-84FC-4DB5FEA573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9060" y="1101436"/>
            <a:ext cx="4249844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Desarrollo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4193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28"/>
          <p:cNvSpPr txBox="1">
            <a:spLocks noGrp="1"/>
          </p:cNvSpPr>
          <p:nvPr>
            <p:ph type="subTitle" idx="1"/>
          </p:nvPr>
        </p:nvSpPr>
        <p:spPr>
          <a:xfrm>
            <a:off x="3527732" y="2548000"/>
            <a:ext cx="5326011" cy="147031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27000" indent="0" algn="l"/>
            <a:r>
              <a:rPr lang="es-MX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 riesgo más importante de exposición alta:</a:t>
            </a:r>
            <a:endParaRPr lang="es-CL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27000" indent="0" algn="l"/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27000" indent="0" algn="l"/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Poco compromiso o renuncia de un cliente (</a:t>
            </a:r>
            <a:r>
              <a:rPr lang="es-CL" i="1" dirty="0" err="1">
                <a:latin typeface="Roboto" panose="02000000000000000000" pitchFamily="2" charset="0"/>
                <a:ea typeface="Roboto" panose="02000000000000000000" pitchFamily="2" charset="0"/>
              </a:rPr>
              <a:t>product</a:t>
            </a:r>
            <a:r>
              <a:rPr lang="es-CL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CL" i="1" dirty="0" err="1">
                <a:latin typeface="Roboto" panose="02000000000000000000" pitchFamily="2" charset="0"/>
                <a:ea typeface="Roboto" panose="02000000000000000000" pitchFamily="2" charset="0"/>
              </a:rPr>
              <a:t>owner</a:t>
            </a: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127000" indent="0" algn="l"/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Actividades de evitación: Enfocarse en lo comprometido ante comisión y seguir desarrollando el </a:t>
            </a:r>
            <a:r>
              <a:rPr lang="es-CL" i="1" dirty="0">
                <a:latin typeface="Roboto" panose="02000000000000000000" pitchFamily="2" charset="0"/>
                <a:ea typeface="Roboto" panose="02000000000000000000" pitchFamily="2" charset="0"/>
              </a:rPr>
              <a:t>software. </a:t>
            </a:r>
          </a:p>
          <a:p>
            <a:pPr marL="412750" indent="-285750" algn="l">
              <a:buFont typeface="Arial" panose="020B0604020202020204" pitchFamily="34" charset="0"/>
              <a:buChar char="•"/>
            </a:pPr>
            <a:endParaRPr lang="es-CL" i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Actividades de mitigación: Ser puntual con temas que no le tome mucho tiempo al cliente</a:t>
            </a:r>
          </a:p>
          <a:p>
            <a:pPr marL="412750" indent="-285750" algn="l">
              <a:buFont typeface="Arial" panose="020B0604020202020204" pitchFamily="34" charset="0"/>
              <a:buChar char="•"/>
            </a:pP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Actividad de contingencia: Cambiar de cliente</a:t>
            </a:r>
          </a:p>
          <a:p>
            <a:pPr marL="412750" indent="-285750" algn="l">
              <a:buFont typeface="Arial" panose="020B0604020202020204" pitchFamily="34" charset="0"/>
              <a:buChar char="•"/>
            </a:pP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1800" dirty="0">
              <a:latin typeface="Times New Roman" panose="02020603050405020304" pitchFamily="18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3A0E2CF-F854-4B7D-82F2-95F8B6FAF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312" y="2571750"/>
            <a:ext cx="1795748" cy="734491"/>
          </a:xfrm>
          <a:prstGeom prst="rect">
            <a:avLst/>
          </a:prstGeom>
        </p:spPr>
      </p:pic>
      <p:pic>
        <p:nvPicPr>
          <p:cNvPr id="7" name="Imagen 6" descr="Imagen que contiene firmar, dibujo, verde, pelota&#10;&#10;Descripción generada automáticamente">
            <a:extLst>
              <a:ext uri="{FF2B5EF4-FFF2-40B4-BE49-F238E27FC236}">
                <a16:creationId xmlns:a16="http://schemas.microsoft.com/office/drawing/2014/main" id="{0E163893-7496-4913-AF0F-500D20CEF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757" y="123737"/>
            <a:ext cx="706380" cy="1070510"/>
          </a:xfrm>
          <a:prstGeom prst="rect">
            <a:avLst/>
          </a:prstGeom>
        </p:spPr>
      </p:pic>
      <p:sp>
        <p:nvSpPr>
          <p:cNvPr id="8" name="Google Shape;1911;p28">
            <a:extLst>
              <a:ext uri="{FF2B5EF4-FFF2-40B4-BE49-F238E27FC236}">
                <a16:creationId xmlns:a16="http://schemas.microsoft.com/office/drawing/2014/main" id="{1ACFC7AA-FA1B-4902-84FC-4DB5FEA573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9060" y="1101436"/>
            <a:ext cx="4249844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Riesgos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864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28"/>
          <p:cNvSpPr txBox="1">
            <a:spLocks noGrp="1"/>
          </p:cNvSpPr>
          <p:nvPr>
            <p:ph type="subTitle" idx="1"/>
          </p:nvPr>
        </p:nvSpPr>
        <p:spPr>
          <a:xfrm>
            <a:off x="3711110" y="2573615"/>
            <a:ext cx="5326011" cy="17626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27000" indent="0" algn="l"/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Se organizó de esta forma:</a:t>
            </a:r>
          </a:p>
          <a:p>
            <a:pPr marL="127000" indent="0" algn="l"/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Los casos de pruebas fueron agrupados en historias de usuario</a:t>
            </a:r>
          </a:p>
          <a:p>
            <a:pPr marL="412750" indent="-285750" algn="l">
              <a:buFont typeface="Arial" panose="020B0604020202020204" pitchFamily="34" charset="0"/>
              <a:buChar char="•"/>
            </a:pP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Se agruparon en 6 Casos de pruebas por cada </a:t>
            </a:r>
            <a:r>
              <a:rPr lang="es-CL" i="1" dirty="0">
                <a:latin typeface="Roboto" panose="02000000000000000000" pitchFamily="2" charset="0"/>
                <a:ea typeface="Roboto" panose="02000000000000000000" pitchFamily="2" charset="0"/>
              </a:rPr>
              <a:t>sprint</a:t>
            </a:r>
          </a:p>
          <a:p>
            <a:pPr marL="412750" indent="-285750" algn="l">
              <a:buFont typeface="Arial" panose="020B0604020202020204" pitchFamily="34" charset="0"/>
              <a:buChar char="•"/>
            </a:pP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Se probaron en diferentes dispositivos por cada integrante en las iteraciones</a:t>
            </a:r>
          </a:p>
          <a:p>
            <a:pPr marL="412750" indent="-285750" algn="l">
              <a:buFont typeface="Arial" panose="020B0604020202020204" pitchFamily="34" charset="0"/>
              <a:buChar char="•"/>
            </a:pP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Se realizaron pruebas de caja negra</a:t>
            </a:r>
          </a:p>
          <a:p>
            <a:pPr marL="412750" indent="-285750" algn="l">
              <a:buFont typeface="Arial" panose="020B0604020202020204" pitchFamily="34" charset="0"/>
              <a:buChar char="•"/>
            </a:pP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1800" dirty="0">
              <a:latin typeface="Times New Roman" panose="02020603050405020304" pitchFamily="18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3A0E2CF-F854-4B7D-82F2-95F8B6FAF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312" y="2571750"/>
            <a:ext cx="1795748" cy="734491"/>
          </a:xfrm>
          <a:prstGeom prst="rect">
            <a:avLst/>
          </a:prstGeom>
        </p:spPr>
      </p:pic>
      <p:pic>
        <p:nvPicPr>
          <p:cNvPr id="7" name="Imagen 6" descr="Imagen que contiene firmar, dibujo, verde, pelota&#10;&#10;Descripción generada automáticamente">
            <a:extLst>
              <a:ext uri="{FF2B5EF4-FFF2-40B4-BE49-F238E27FC236}">
                <a16:creationId xmlns:a16="http://schemas.microsoft.com/office/drawing/2014/main" id="{0E163893-7496-4913-AF0F-500D20CEF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757" y="123737"/>
            <a:ext cx="706380" cy="1070510"/>
          </a:xfrm>
          <a:prstGeom prst="rect">
            <a:avLst/>
          </a:prstGeom>
        </p:spPr>
      </p:pic>
      <p:sp>
        <p:nvSpPr>
          <p:cNvPr id="8" name="Google Shape;1911;p28">
            <a:extLst>
              <a:ext uri="{FF2B5EF4-FFF2-40B4-BE49-F238E27FC236}">
                <a16:creationId xmlns:a16="http://schemas.microsoft.com/office/drawing/2014/main" id="{1ACFC7AA-FA1B-4902-84FC-4DB5FEA573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9060" y="1101436"/>
            <a:ext cx="4249844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 de puebas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483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1142624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chemeClr val="dk1"/>
              </a:buClr>
              <a:buSzPts val="2100"/>
              <a:buFont typeface="Arial" panose="020B0604020202020204" pitchFamily="34" charset="0"/>
              <a:buChar char="•"/>
            </a:pPr>
            <a:r>
              <a:rPr lang="es-MX" sz="1800" dirty="0">
                <a:latin typeface="Roboto" panose="02000000000000000000" pitchFamily="2" charset="0"/>
                <a:ea typeface="Roboto" panose="02000000000000000000" pitchFamily="2" charset="0"/>
              </a:rPr>
              <a:t>Introducción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chemeClr val="dk1"/>
              </a:buClr>
              <a:buSzPts val="2100"/>
              <a:buFont typeface="Arial" panose="020B0604020202020204" pitchFamily="34" charset="0"/>
              <a:buChar char="•"/>
            </a:pPr>
            <a:r>
              <a:rPr lang="es-ES" sz="1800" dirty="0">
                <a:latin typeface="Roboto" panose="02000000000000000000" pitchFamily="2" charset="0"/>
                <a:ea typeface="Roboto" panose="02000000000000000000" pitchFamily="2" charset="0"/>
              </a:rPr>
              <a:t>Necesidad </a:t>
            </a:r>
          </a:p>
          <a:p>
            <a:pPr>
              <a:buClr>
                <a:schemeClr val="dk1"/>
              </a:buClr>
              <a:buSzPts val="2100"/>
              <a:buFont typeface="Arial" panose="020B0604020202020204" pitchFamily="34" charset="0"/>
              <a:buChar char="•"/>
            </a:pPr>
            <a:r>
              <a:rPr lang="en" sz="1800" dirty="0">
                <a:latin typeface="Roboto" panose="02000000000000000000" pitchFamily="2" charset="0"/>
                <a:ea typeface="Roboto" panose="02000000000000000000" pitchFamily="2" charset="0"/>
              </a:rPr>
              <a:t>Solución</a:t>
            </a:r>
          </a:p>
          <a:p>
            <a:pPr>
              <a:buClr>
                <a:schemeClr val="dk1"/>
              </a:buClr>
              <a:buSzPts val="2100"/>
              <a:buFont typeface="Arial" panose="020B0604020202020204" pitchFamily="34" charset="0"/>
              <a:buChar char="•"/>
            </a:pPr>
            <a:r>
              <a:rPr lang="en" sz="1800" dirty="0">
                <a:latin typeface="Roboto" panose="02000000000000000000" pitchFamily="2" charset="0"/>
                <a:ea typeface="Roboto" panose="02000000000000000000" pitchFamily="2" charset="0"/>
              </a:rPr>
              <a:t>Objetivo general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chemeClr val="dk1"/>
              </a:buClr>
              <a:buSzPts val="2100"/>
              <a:buFont typeface="Arial" panose="020B0604020202020204" pitchFamily="34" charset="0"/>
              <a:buChar char="•"/>
            </a:pPr>
            <a:r>
              <a:rPr lang="es-ES" sz="1800" dirty="0">
                <a:latin typeface="Roboto" panose="02000000000000000000" pitchFamily="2" charset="0"/>
                <a:ea typeface="Roboto" panose="02000000000000000000" pitchFamily="2" charset="0"/>
              </a:rPr>
              <a:t>Tecnología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chemeClr val="dk1"/>
              </a:buClr>
              <a:buSzPts val="2100"/>
              <a:buFont typeface="Arial" panose="020B0604020202020204" pitchFamily="34" charset="0"/>
              <a:buChar char="•"/>
            </a:pPr>
            <a:r>
              <a:rPr lang="es-CL" sz="1800" dirty="0">
                <a:latin typeface="Roboto" panose="02000000000000000000" pitchFamily="2" charset="0"/>
                <a:ea typeface="Roboto" panose="02000000000000000000" pitchFamily="2" charset="0"/>
              </a:rPr>
              <a:t>Metodología </a:t>
            </a:r>
          </a:p>
          <a:p>
            <a:pPr>
              <a:buClr>
                <a:schemeClr val="dk1"/>
              </a:buClr>
              <a:buSzPts val="2100"/>
              <a:buFont typeface="Arial" panose="020B0604020202020204" pitchFamily="34" charset="0"/>
              <a:buChar char="•"/>
            </a:pPr>
            <a:r>
              <a:rPr lang="es-CL" sz="1800" dirty="0">
                <a:latin typeface="Roboto" panose="02000000000000000000" pitchFamily="2" charset="0"/>
                <a:ea typeface="Roboto" panose="02000000000000000000" pitchFamily="2" charset="0"/>
              </a:rPr>
              <a:t>Análisis</a:t>
            </a:r>
          </a:p>
          <a:p>
            <a:pPr>
              <a:buClr>
                <a:schemeClr val="dk1"/>
              </a:buClr>
              <a:buSzPts val="2100"/>
              <a:buFont typeface="Arial" panose="020B0604020202020204" pitchFamily="34" charset="0"/>
              <a:buChar char="•"/>
            </a:pPr>
            <a:r>
              <a:rPr lang="es-ES" sz="1800" dirty="0">
                <a:latin typeface="Roboto" panose="02000000000000000000" pitchFamily="2" charset="0"/>
                <a:ea typeface="Roboto" panose="02000000000000000000" pitchFamily="2" charset="0"/>
              </a:rPr>
              <a:t>Arquitectura y Diseño</a:t>
            </a:r>
          </a:p>
          <a:p>
            <a:pPr>
              <a:buClr>
                <a:schemeClr val="dk1"/>
              </a:buClr>
              <a:buSzPts val="2100"/>
              <a:buFont typeface="Arial" panose="020B0604020202020204" pitchFamily="34" charset="0"/>
              <a:buChar char="•"/>
            </a:pPr>
            <a:r>
              <a:rPr lang="es-ES" sz="1800" dirty="0">
                <a:latin typeface="Roboto" panose="02000000000000000000" pitchFamily="2" charset="0"/>
                <a:ea typeface="Roboto" panose="02000000000000000000" pitchFamily="2" charset="0"/>
              </a:rPr>
              <a:t>Desarrollo</a:t>
            </a:r>
          </a:p>
          <a:p>
            <a:pPr>
              <a:buClr>
                <a:schemeClr val="dk1"/>
              </a:buClr>
              <a:buSzPts val="2100"/>
              <a:buFont typeface="Arial" panose="020B0604020202020204" pitchFamily="34" charset="0"/>
              <a:buChar char="•"/>
            </a:pPr>
            <a:r>
              <a:rPr lang="es-ES" sz="1800" dirty="0">
                <a:latin typeface="Roboto" panose="02000000000000000000" pitchFamily="2" charset="0"/>
                <a:ea typeface="Roboto" panose="02000000000000000000" pitchFamily="2" charset="0"/>
              </a:rPr>
              <a:t>Riesgos</a:t>
            </a:r>
          </a:p>
          <a:p>
            <a:pPr>
              <a:buClr>
                <a:schemeClr val="dk1"/>
              </a:buClr>
              <a:buSzPts val="2100"/>
              <a:buFont typeface="Arial" panose="020B0604020202020204" pitchFamily="34" charset="0"/>
              <a:buChar char="•"/>
            </a:pPr>
            <a:r>
              <a:rPr lang="es-ES" sz="1800" dirty="0">
                <a:latin typeface="Roboto" panose="02000000000000000000" pitchFamily="2" charset="0"/>
                <a:ea typeface="Roboto" panose="02000000000000000000" pitchFamily="2" charset="0"/>
              </a:rPr>
              <a:t>Plan de pruebas</a:t>
            </a:r>
          </a:p>
          <a:p>
            <a:pPr>
              <a:buClr>
                <a:schemeClr val="dk1"/>
              </a:buClr>
              <a:buSzPts val="2100"/>
              <a:buFont typeface="Arial" panose="020B0604020202020204" pitchFamily="34" charset="0"/>
              <a:buChar char="•"/>
            </a:pPr>
            <a:r>
              <a:rPr lang="es-ES" sz="1800" dirty="0">
                <a:latin typeface="Roboto" panose="02000000000000000000" pitchFamily="2" charset="0"/>
                <a:ea typeface="Roboto" panose="02000000000000000000" pitchFamily="2" charset="0"/>
              </a:rPr>
              <a:t>Conclusiones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n 3" descr="Imagen que contiene firmar, dibujo, verde, pelota&#10;&#10;Descripción generada automáticamente">
            <a:extLst>
              <a:ext uri="{FF2B5EF4-FFF2-40B4-BE49-F238E27FC236}">
                <a16:creationId xmlns:a16="http://schemas.microsoft.com/office/drawing/2014/main" id="{499A5DA5-EC22-410E-8F61-B8F6D700A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757" y="123737"/>
            <a:ext cx="706380" cy="107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58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28"/>
          <p:cNvSpPr txBox="1">
            <a:spLocks noGrp="1"/>
          </p:cNvSpPr>
          <p:nvPr>
            <p:ph type="subTitle" idx="1"/>
          </p:nvPr>
        </p:nvSpPr>
        <p:spPr>
          <a:xfrm>
            <a:off x="3711110" y="2573615"/>
            <a:ext cx="5326011" cy="17626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27000" indent="0" algn="l"/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El proyecto cumple con las expectativas de forma demostrable en el documento de validación y cierre de producto</a:t>
            </a:r>
          </a:p>
          <a:p>
            <a:pPr marL="127000" indent="0" algn="l"/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La experiencia junto a cliente y profesor fue enriquecedora para el producto y nuestras experiencias</a:t>
            </a:r>
          </a:p>
          <a:p>
            <a:pPr marL="412750" indent="-285750" algn="l">
              <a:buFont typeface="Arial" panose="020B0604020202020204" pitchFamily="34" charset="0"/>
              <a:buChar char="•"/>
            </a:pP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1800" dirty="0">
              <a:latin typeface="Times New Roman" panose="02020603050405020304" pitchFamily="18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3A0E2CF-F854-4B7D-82F2-95F8B6FAF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312" y="2571750"/>
            <a:ext cx="1795748" cy="734491"/>
          </a:xfrm>
          <a:prstGeom prst="rect">
            <a:avLst/>
          </a:prstGeom>
        </p:spPr>
      </p:pic>
      <p:pic>
        <p:nvPicPr>
          <p:cNvPr id="7" name="Imagen 6" descr="Imagen que contiene firmar, dibujo, verde, pelota&#10;&#10;Descripción generada automáticamente">
            <a:extLst>
              <a:ext uri="{FF2B5EF4-FFF2-40B4-BE49-F238E27FC236}">
                <a16:creationId xmlns:a16="http://schemas.microsoft.com/office/drawing/2014/main" id="{0E163893-7496-4913-AF0F-500D20CEF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757" y="123737"/>
            <a:ext cx="706380" cy="1070510"/>
          </a:xfrm>
          <a:prstGeom prst="rect">
            <a:avLst/>
          </a:prstGeom>
        </p:spPr>
      </p:pic>
      <p:sp>
        <p:nvSpPr>
          <p:cNvPr id="8" name="Google Shape;1911;p28">
            <a:extLst>
              <a:ext uri="{FF2B5EF4-FFF2-40B4-BE49-F238E27FC236}">
                <a16:creationId xmlns:a16="http://schemas.microsoft.com/office/drawing/2014/main" id="{1ACFC7AA-FA1B-4902-84FC-4DB5FEA573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9060" y="1101436"/>
            <a:ext cx="4249844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Conclusión proyecto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7589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28"/>
          <p:cNvSpPr txBox="1">
            <a:spLocks noGrp="1"/>
          </p:cNvSpPr>
          <p:nvPr>
            <p:ph type="subTitle" idx="1"/>
          </p:nvPr>
        </p:nvSpPr>
        <p:spPr>
          <a:xfrm>
            <a:off x="3711110" y="2775495"/>
            <a:ext cx="5326011" cy="17626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27000" indent="0" algn="l"/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El software cumple con las expectativas del cliente en base a los objetivos planteados al inicio del proyecto</a:t>
            </a:r>
          </a:p>
          <a:p>
            <a:pPr marL="412750" indent="-285750" algn="l">
              <a:buFont typeface="Arial" panose="020B0604020202020204" pitchFamily="34" charset="0"/>
              <a:buChar char="•"/>
            </a:pP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Actualmente el software apoya a el dueño de producto en el control de inventario</a:t>
            </a:r>
          </a:p>
          <a:p>
            <a:pPr marL="127000" indent="0" algn="l"/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Existe la posibilidad de comercializar el producto de software en un futuro</a:t>
            </a:r>
          </a:p>
          <a:p>
            <a:pPr marL="412750" indent="-285750" algn="l">
              <a:buFont typeface="Arial" panose="020B0604020202020204" pitchFamily="34" charset="0"/>
              <a:buChar char="•"/>
            </a:pP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La  funcionalidad que mejorar es la pasarela de pago en modo producción</a:t>
            </a:r>
          </a:p>
          <a:p>
            <a:pPr marL="412750" indent="-285750" algn="l">
              <a:buFont typeface="Arial" panose="020B0604020202020204" pitchFamily="34" charset="0"/>
              <a:buChar char="•"/>
            </a:pP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1800" dirty="0">
              <a:latin typeface="Times New Roman" panose="02020603050405020304" pitchFamily="18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3A0E2CF-F854-4B7D-82F2-95F8B6FAF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312" y="2571750"/>
            <a:ext cx="1795748" cy="734491"/>
          </a:xfrm>
          <a:prstGeom prst="rect">
            <a:avLst/>
          </a:prstGeom>
        </p:spPr>
      </p:pic>
      <p:pic>
        <p:nvPicPr>
          <p:cNvPr id="7" name="Imagen 6" descr="Imagen que contiene firmar, dibujo, verde, pelota&#10;&#10;Descripción generada automáticamente">
            <a:extLst>
              <a:ext uri="{FF2B5EF4-FFF2-40B4-BE49-F238E27FC236}">
                <a16:creationId xmlns:a16="http://schemas.microsoft.com/office/drawing/2014/main" id="{0E163893-7496-4913-AF0F-500D20CEF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757" y="123737"/>
            <a:ext cx="706380" cy="1070510"/>
          </a:xfrm>
          <a:prstGeom prst="rect">
            <a:avLst/>
          </a:prstGeom>
        </p:spPr>
      </p:pic>
      <p:sp>
        <p:nvSpPr>
          <p:cNvPr id="8" name="Google Shape;1911;p28">
            <a:extLst>
              <a:ext uri="{FF2B5EF4-FFF2-40B4-BE49-F238E27FC236}">
                <a16:creationId xmlns:a16="http://schemas.microsoft.com/office/drawing/2014/main" id="{1ACFC7AA-FA1B-4902-84FC-4DB5FEA573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9060" y="1101436"/>
            <a:ext cx="4249844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Conclusión producto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8573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8D8C99A-0D5E-46C7-BE70-63E457F38E87}"/>
              </a:ext>
            </a:extLst>
          </p:cNvPr>
          <p:cNvSpPr txBox="1"/>
          <p:nvPr/>
        </p:nvSpPr>
        <p:spPr>
          <a:xfrm>
            <a:off x="2146496" y="2279362"/>
            <a:ext cx="4851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i="1" dirty="0">
                <a:solidFill>
                  <a:schemeClr val="tx1"/>
                </a:solidFill>
              </a:rPr>
              <a:t>Gracias por su atención</a:t>
            </a:r>
            <a:endParaRPr lang="es-CL" sz="32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2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83C7F-D782-40B4-9305-72EE74C1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9DF776-EBA6-4682-8E30-2C306757F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9228" y="1242425"/>
            <a:ext cx="4234772" cy="3326700"/>
          </a:xfrm>
        </p:spPr>
        <p:txBody>
          <a:bodyPr/>
          <a:lstStyle/>
          <a:p>
            <a:pPr marL="127000" indent="0">
              <a:buNone/>
            </a:pPr>
            <a:r>
              <a:rPr lang="es-MX" sz="1800" dirty="0"/>
              <a:t>Muchas pymes de comida rápida en camino de emprender y aumentar sus ventas, omiten un control estricto  en la actividad de compra y venta de un producto.</a:t>
            </a:r>
            <a:endParaRPr lang="es-CL" sz="18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1D7571A-94AA-47AD-B3F2-BD296FF5B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12" y="1242425"/>
            <a:ext cx="3642641" cy="364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5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28"/>
          <p:cNvSpPr txBox="1">
            <a:spLocks noGrp="1"/>
          </p:cNvSpPr>
          <p:nvPr>
            <p:ph type="title"/>
          </p:nvPr>
        </p:nvSpPr>
        <p:spPr>
          <a:xfrm>
            <a:off x="730114" y="1026946"/>
            <a:ext cx="3509700" cy="587100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s-CL" dirty="0"/>
              <a:t>Necesidad</a:t>
            </a:r>
          </a:p>
        </p:txBody>
      </p:sp>
      <p:sp>
        <p:nvSpPr>
          <p:cNvPr id="1912" name="Google Shape;1912;p28"/>
          <p:cNvSpPr txBox="1">
            <a:spLocks noGrp="1"/>
          </p:cNvSpPr>
          <p:nvPr>
            <p:ph type="subTitle" idx="1"/>
          </p:nvPr>
        </p:nvSpPr>
        <p:spPr>
          <a:xfrm>
            <a:off x="3814748" y="2264417"/>
            <a:ext cx="5139247" cy="1382559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l">
              <a:buFont typeface="Arial" panose="020B0604020202020204" pitchFamily="34" charset="0"/>
              <a:buChar char="•"/>
            </a:pPr>
            <a:r>
              <a:rPr lang="es-CL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No hay control sobre </a:t>
            </a: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las </a:t>
            </a:r>
            <a:r>
              <a:rPr lang="es-CL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ventas, inventario de ingredientes y gastos fijos</a:t>
            </a:r>
          </a:p>
          <a:p>
            <a:pPr lvl="0" algn="l">
              <a:buFont typeface="Arial" panose="020B0604020202020204" pitchFamily="34" charset="0"/>
              <a:buChar char="•"/>
            </a:pP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l">
              <a:buFont typeface="Arial" panose="020B0604020202020204" pitchFamily="34" charset="0"/>
              <a:buChar char="•"/>
            </a:pPr>
            <a:r>
              <a:rPr lang="es-CL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Desconocimiento al aplicar un precio final </a:t>
            </a: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s-CL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un producto</a:t>
            </a:r>
          </a:p>
          <a:p>
            <a:pPr lvl="0" algn="l">
              <a:buFont typeface="Arial" panose="020B0604020202020204" pitchFamily="34" charset="0"/>
              <a:buChar char="•"/>
            </a:pPr>
            <a:endParaRPr lang="es-CL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l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No hay claridad en el porcentaje de ganancia sobre los productos considerando la variabilidad de precios</a:t>
            </a:r>
          </a:p>
          <a:p>
            <a:pPr lvl="0" algn="l">
              <a:buFont typeface="Arial" panose="020B0604020202020204" pitchFamily="34" charset="0"/>
              <a:buChar char="•"/>
            </a:pP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l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Cálculo de las mermas de los ingredientes</a:t>
            </a:r>
          </a:p>
          <a:p>
            <a:pPr lvl="0" algn="l">
              <a:buFont typeface="Arial" panose="020B0604020202020204" pitchFamily="34" charset="0"/>
              <a:buChar char="•"/>
            </a:pP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l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Limitación de ventas por no existir pasarelas de pago</a:t>
            </a:r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Búsqueda problema | Icono Gratis">
            <a:extLst>
              <a:ext uri="{FF2B5EF4-FFF2-40B4-BE49-F238E27FC236}">
                <a16:creationId xmlns:a16="http://schemas.microsoft.com/office/drawing/2014/main" id="{EB402E90-FA40-4AF7-94C6-63E307219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894" y="2264418"/>
            <a:ext cx="1176281" cy="117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n 23" descr="Imagen que contiene firmar, dibujo, verde, pelota&#10;&#10;Descripción generada automáticamente">
            <a:extLst>
              <a:ext uri="{FF2B5EF4-FFF2-40B4-BE49-F238E27FC236}">
                <a16:creationId xmlns:a16="http://schemas.microsoft.com/office/drawing/2014/main" id="{FB6FEF4E-CF1F-440F-837F-041F00A26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757" y="123737"/>
            <a:ext cx="706380" cy="107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0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firmar, dibujo, verde, pelota&#10;&#10;Descripción generada automáticamente">
            <a:extLst>
              <a:ext uri="{FF2B5EF4-FFF2-40B4-BE49-F238E27FC236}">
                <a16:creationId xmlns:a16="http://schemas.microsoft.com/office/drawing/2014/main" id="{0E163893-7496-4913-AF0F-500D20CEF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757" y="123737"/>
            <a:ext cx="706380" cy="107051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4C9EC67C-CF8A-4D13-ABD9-F5356F145F7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25" y="1319977"/>
            <a:ext cx="7146149" cy="3783331"/>
          </a:xfrm>
          <a:prstGeom prst="rect">
            <a:avLst/>
          </a:prstGeom>
        </p:spPr>
      </p:pic>
      <p:sp>
        <p:nvSpPr>
          <p:cNvPr id="1911" name="Google Shape;1911;p28"/>
          <p:cNvSpPr txBox="1">
            <a:spLocks noGrp="1"/>
          </p:cNvSpPr>
          <p:nvPr>
            <p:ph type="title" idx="4294967295"/>
          </p:nvPr>
        </p:nvSpPr>
        <p:spPr>
          <a:xfrm>
            <a:off x="2822601" y="240762"/>
            <a:ext cx="3508375" cy="5873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Solución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346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28"/>
          <p:cNvSpPr txBox="1">
            <a:spLocks noGrp="1"/>
          </p:cNvSpPr>
          <p:nvPr>
            <p:ph type="title"/>
          </p:nvPr>
        </p:nvSpPr>
        <p:spPr>
          <a:xfrm>
            <a:off x="1379060" y="1101436"/>
            <a:ext cx="38520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Objetivo general</a:t>
            </a:r>
          </a:p>
        </p:txBody>
      </p:sp>
      <p:sp>
        <p:nvSpPr>
          <p:cNvPr id="1912" name="Google Shape;1912;p28"/>
          <p:cNvSpPr txBox="1">
            <a:spLocks noGrp="1"/>
          </p:cNvSpPr>
          <p:nvPr>
            <p:ph type="subTitle" idx="1"/>
          </p:nvPr>
        </p:nvSpPr>
        <p:spPr>
          <a:xfrm>
            <a:off x="3675484" y="2424891"/>
            <a:ext cx="5326011" cy="17626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27000" indent="0" algn="l"/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Diseñar, desarrollar e implementar un software con tecnología web que :</a:t>
            </a:r>
          </a:p>
          <a:p>
            <a:pPr marL="127000" indent="0" algn="l"/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Apoye  en el orden y cálculo del inventario en bodega</a:t>
            </a: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Aporte  un cálculo de ganancia sugerido de producto en base al gasto fijo y variable </a:t>
            </a:r>
          </a:p>
          <a:p>
            <a:pPr marL="412750" indent="-285750" algn="l">
              <a:buFont typeface="Arial" panose="020B0604020202020204" pitchFamily="34" charset="0"/>
              <a:buChar char="•"/>
            </a:pP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Entrega a domicilio (</a:t>
            </a:r>
            <a:r>
              <a:rPr lang="es-CL" i="1" dirty="0" err="1">
                <a:latin typeface="Roboto" panose="02000000000000000000" pitchFamily="2" charset="0"/>
                <a:ea typeface="Roboto" panose="02000000000000000000" pitchFamily="2" charset="0"/>
              </a:rPr>
              <a:t>delivery</a:t>
            </a: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) a local que lo posea según rango un deseado de distancia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1800" dirty="0">
              <a:latin typeface="Times New Roman" panose="02020603050405020304" pitchFamily="18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3A0E2CF-F854-4B7D-82F2-95F8B6FAF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312" y="2571750"/>
            <a:ext cx="1795748" cy="734491"/>
          </a:xfrm>
          <a:prstGeom prst="rect">
            <a:avLst/>
          </a:prstGeom>
        </p:spPr>
      </p:pic>
      <p:pic>
        <p:nvPicPr>
          <p:cNvPr id="7" name="Imagen 6" descr="Imagen que contiene firmar, dibujo, verde, pelota&#10;&#10;Descripción generada automáticamente">
            <a:extLst>
              <a:ext uri="{FF2B5EF4-FFF2-40B4-BE49-F238E27FC236}">
                <a16:creationId xmlns:a16="http://schemas.microsoft.com/office/drawing/2014/main" id="{0E163893-7496-4913-AF0F-500D20CEF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757" y="123737"/>
            <a:ext cx="706380" cy="107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1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29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Tecnología</a:t>
            </a:r>
            <a:endParaRPr dirty="0"/>
          </a:p>
        </p:txBody>
      </p:sp>
      <p:sp>
        <p:nvSpPr>
          <p:cNvPr id="1937" name="Google Shape;1937;p29"/>
          <p:cNvSpPr txBox="1">
            <a:spLocks noGrp="1"/>
          </p:cNvSpPr>
          <p:nvPr>
            <p:ph type="subTitle" idx="1"/>
          </p:nvPr>
        </p:nvSpPr>
        <p:spPr>
          <a:xfrm>
            <a:off x="707443" y="1963734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Lenguage de programación</a:t>
            </a:r>
            <a:endParaRPr dirty="0"/>
          </a:p>
        </p:txBody>
      </p:sp>
      <p:sp>
        <p:nvSpPr>
          <p:cNvPr id="1938" name="Google Shape;1938;p29"/>
          <p:cNvSpPr txBox="1">
            <a:spLocks noGrp="1"/>
          </p:cNvSpPr>
          <p:nvPr>
            <p:ph type="title" idx="2"/>
          </p:nvPr>
        </p:nvSpPr>
        <p:spPr>
          <a:xfrm>
            <a:off x="720000" y="1607275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PHP</a:t>
            </a:r>
            <a:endParaRPr dirty="0"/>
          </a:p>
        </p:txBody>
      </p:sp>
      <p:sp>
        <p:nvSpPr>
          <p:cNvPr id="1939" name="Google Shape;1939;p29"/>
          <p:cNvSpPr txBox="1">
            <a:spLocks noGrp="1"/>
          </p:cNvSpPr>
          <p:nvPr>
            <p:ph type="subTitle" idx="3"/>
          </p:nvPr>
        </p:nvSpPr>
        <p:spPr>
          <a:xfrm>
            <a:off x="719994" y="36261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Vistas en etiquetas de hipertexto</a:t>
            </a:r>
            <a:endParaRPr dirty="0"/>
          </a:p>
        </p:txBody>
      </p:sp>
      <p:sp>
        <p:nvSpPr>
          <p:cNvPr id="1940" name="Google Shape;1940;p29"/>
          <p:cNvSpPr txBox="1">
            <a:spLocks noGrp="1"/>
          </p:cNvSpPr>
          <p:nvPr>
            <p:ph type="title" idx="4"/>
          </p:nvPr>
        </p:nvSpPr>
        <p:spPr>
          <a:xfrm>
            <a:off x="720000" y="3145150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</a:t>
            </a:r>
            <a:endParaRPr dirty="0"/>
          </a:p>
        </p:txBody>
      </p:sp>
      <p:sp>
        <p:nvSpPr>
          <p:cNvPr id="1941" name="Google Shape;1941;p29"/>
          <p:cNvSpPr txBox="1">
            <a:spLocks noGrp="1"/>
          </p:cNvSpPr>
          <p:nvPr>
            <p:ph type="subTitle" idx="5"/>
          </p:nvPr>
        </p:nvSpPr>
        <p:spPr>
          <a:xfrm>
            <a:off x="6672294" y="2088317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Marco de desarrollo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</a:t>
            </a:r>
            <a:r>
              <a:rPr lang="en" i="1" dirty="0"/>
              <a:t>Framework</a:t>
            </a:r>
            <a:r>
              <a:rPr lang="en" dirty="0"/>
              <a:t>)</a:t>
            </a:r>
            <a:endParaRPr dirty="0"/>
          </a:p>
        </p:txBody>
      </p:sp>
      <p:sp>
        <p:nvSpPr>
          <p:cNvPr id="1942" name="Google Shape;1942;p29"/>
          <p:cNvSpPr txBox="1">
            <a:spLocks noGrp="1"/>
          </p:cNvSpPr>
          <p:nvPr>
            <p:ph type="title" idx="6"/>
          </p:nvPr>
        </p:nvSpPr>
        <p:spPr>
          <a:xfrm>
            <a:off x="6672300" y="1607275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Laravel</a:t>
            </a:r>
            <a:endParaRPr dirty="0"/>
          </a:p>
        </p:txBody>
      </p:sp>
      <p:sp>
        <p:nvSpPr>
          <p:cNvPr id="1943" name="Google Shape;1943;p29"/>
          <p:cNvSpPr txBox="1">
            <a:spLocks noGrp="1"/>
          </p:cNvSpPr>
          <p:nvPr>
            <p:ph type="subTitle" idx="7"/>
          </p:nvPr>
        </p:nvSpPr>
        <p:spPr>
          <a:xfrm>
            <a:off x="6646489" y="34146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 de datos</a:t>
            </a:r>
            <a:endParaRPr dirty="0"/>
          </a:p>
        </p:txBody>
      </p:sp>
      <p:sp>
        <p:nvSpPr>
          <p:cNvPr id="1944" name="Google Shape;1944;p29"/>
          <p:cNvSpPr txBox="1">
            <a:spLocks noGrp="1"/>
          </p:cNvSpPr>
          <p:nvPr>
            <p:ph type="title" idx="8"/>
          </p:nvPr>
        </p:nvSpPr>
        <p:spPr>
          <a:xfrm>
            <a:off x="6672300" y="3145150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MySql</a:t>
            </a:r>
            <a:endParaRPr dirty="0"/>
          </a:p>
        </p:txBody>
      </p:sp>
      <p:grpSp>
        <p:nvGrpSpPr>
          <p:cNvPr id="1945" name="Google Shape;1945;p29"/>
          <p:cNvGrpSpPr/>
          <p:nvPr/>
        </p:nvGrpSpPr>
        <p:grpSpPr>
          <a:xfrm>
            <a:off x="3133557" y="1731871"/>
            <a:ext cx="980782" cy="877163"/>
            <a:chOff x="3354270" y="1731871"/>
            <a:chExt cx="980782" cy="877163"/>
          </a:xfrm>
        </p:grpSpPr>
        <p:sp>
          <p:nvSpPr>
            <p:cNvPr id="1946" name="Google Shape;1946;p29"/>
            <p:cNvSpPr/>
            <p:nvPr/>
          </p:nvSpPr>
          <p:spPr>
            <a:xfrm>
              <a:off x="3442605" y="2520571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9"/>
            <p:cNvSpPr/>
            <p:nvPr/>
          </p:nvSpPr>
          <p:spPr>
            <a:xfrm>
              <a:off x="3442605" y="1841470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9"/>
            <p:cNvSpPr/>
            <p:nvPr/>
          </p:nvSpPr>
          <p:spPr>
            <a:xfrm>
              <a:off x="3442605" y="1820085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9"/>
            <p:cNvSpPr/>
            <p:nvPr/>
          </p:nvSpPr>
          <p:spPr>
            <a:xfrm>
              <a:off x="3488170" y="1820085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9"/>
            <p:cNvSpPr/>
            <p:nvPr/>
          </p:nvSpPr>
          <p:spPr>
            <a:xfrm>
              <a:off x="4142970" y="1820085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9"/>
            <p:cNvSpPr/>
            <p:nvPr/>
          </p:nvSpPr>
          <p:spPr>
            <a:xfrm>
              <a:off x="4142970" y="1862734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9"/>
            <p:cNvSpPr/>
            <p:nvPr/>
          </p:nvSpPr>
          <p:spPr>
            <a:xfrm>
              <a:off x="4142970" y="2520571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9"/>
            <p:cNvSpPr/>
            <p:nvPr/>
          </p:nvSpPr>
          <p:spPr>
            <a:xfrm>
              <a:off x="3466906" y="2520571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9"/>
            <p:cNvSpPr/>
            <p:nvPr/>
          </p:nvSpPr>
          <p:spPr>
            <a:xfrm>
              <a:off x="3354270" y="1731871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9"/>
            <p:cNvSpPr/>
            <p:nvPr/>
          </p:nvSpPr>
          <p:spPr>
            <a:xfrm>
              <a:off x="4237469" y="2283025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9"/>
            <p:cNvSpPr/>
            <p:nvPr/>
          </p:nvSpPr>
          <p:spPr>
            <a:xfrm>
              <a:off x="4234444" y="239262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9"/>
            <p:cNvSpPr/>
            <p:nvPr/>
          </p:nvSpPr>
          <p:spPr>
            <a:xfrm>
              <a:off x="4234331" y="1951069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9"/>
            <p:cNvSpPr/>
            <p:nvPr/>
          </p:nvSpPr>
          <p:spPr>
            <a:xfrm>
              <a:off x="4234344" y="2042442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Google Shape;1966;p29"/>
          <p:cNvGrpSpPr/>
          <p:nvPr/>
        </p:nvGrpSpPr>
        <p:grpSpPr>
          <a:xfrm>
            <a:off x="5029673" y="1731871"/>
            <a:ext cx="980782" cy="877163"/>
            <a:chOff x="4808949" y="1731871"/>
            <a:chExt cx="980782" cy="877163"/>
          </a:xfrm>
        </p:grpSpPr>
        <p:sp>
          <p:nvSpPr>
            <p:cNvPr id="1967" name="Google Shape;1967;p29"/>
            <p:cNvSpPr/>
            <p:nvPr/>
          </p:nvSpPr>
          <p:spPr>
            <a:xfrm flipH="1">
              <a:off x="5701275" y="2520571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9"/>
            <p:cNvSpPr/>
            <p:nvPr/>
          </p:nvSpPr>
          <p:spPr>
            <a:xfrm flipH="1">
              <a:off x="5701275" y="1841470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9"/>
            <p:cNvSpPr/>
            <p:nvPr/>
          </p:nvSpPr>
          <p:spPr>
            <a:xfrm flipH="1">
              <a:off x="5701275" y="1820085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9"/>
            <p:cNvSpPr/>
            <p:nvPr/>
          </p:nvSpPr>
          <p:spPr>
            <a:xfrm flipH="1">
              <a:off x="5022169" y="1820085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9"/>
            <p:cNvSpPr/>
            <p:nvPr/>
          </p:nvSpPr>
          <p:spPr>
            <a:xfrm flipH="1">
              <a:off x="5000910" y="1820085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9"/>
            <p:cNvSpPr/>
            <p:nvPr/>
          </p:nvSpPr>
          <p:spPr>
            <a:xfrm flipH="1">
              <a:off x="5000910" y="1862734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9"/>
            <p:cNvSpPr/>
            <p:nvPr/>
          </p:nvSpPr>
          <p:spPr>
            <a:xfrm flipH="1">
              <a:off x="5000910" y="2520571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9"/>
            <p:cNvSpPr/>
            <p:nvPr/>
          </p:nvSpPr>
          <p:spPr>
            <a:xfrm flipH="1">
              <a:off x="5043555" y="2520571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9"/>
            <p:cNvSpPr/>
            <p:nvPr/>
          </p:nvSpPr>
          <p:spPr>
            <a:xfrm flipH="1">
              <a:off x="4909531" y="1731871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9"/>
            <p:cNvSpPr/>
            <p:nvPr/>
          </p:nvSpPr>
          <p:spPr>
            <a:xfrm flipH="1">
              <a:off x="4842376" y="2283025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9"/>
            <p:cNvSpPr/>
            <p:nvPr/>
          </p:nvSpPr>
          <p:spPr>
            <a:xfrm flipH="1">
              <a:off x="4808949" y="239262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9"/>
            <p:cNvSpPr/>
            <p:nvPr/>
          </p:nvSpPr>
          <p:spPr>
            <a:xfrm flipH="1">
              <a:off x="4809062" y="1951069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9"/>
            <p:cNvSpPr/>
            <p:nvPr/>
          </p:nvSpPr>
          <p:spPr>
            <a:xfrm flipH="1">
              <a:off x="4833351" y="2042442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7" name="Google Shape;1987;p29"/>
          <p:cNvGrpSpPr/>
          <p:nvPr/>
        </p:nvGrpSpPr>
        <p:grpSpPr>
          <a:xfrm>
            <a:off x="3133557" y="3269746"/>
            <a:ext cx="980669" cy="877163"/>
            <a:chOff x="3354270" y="3269746"/>
            <a:chExt cx="980669" cy="877163"/>
          </a:xfrm>
        </p:grpSpPr>
        <p:sp>
          <p:nvSpPr>
            <p:cNvPr id="1988" name="Google Shape;1988;p29"/>
            <p:cNvSpPr/>
            <p:nvPr/>
          </p:nvSpPr>
          <p:spPr>
            <a:xfrm>
              <a:off x="3442605" y="405844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9"/>
            <p:cNvSpPr/>
            <p:nvPr/>
          </p:nvSpPr>
          <p:spPr>
            <a:xfrm>
              <a:off x="3442605" y="3379345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9"/>
            <p:cNvSpPr/>
            <p:nvPr/>
          </p:nvSpPr>
          <p:spPr>
            <a:xfrm>
              <a:off x="3442605" y="335796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9"/>
            <p:cNvSpPr/>
            <p:nvPr/>
          </p:nvSpPr>
          <p:spPr>
            <a:xfrm>
              <a:off x="3488170" y="3357960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9"/>
            <p:cNvSpPr/>
            <p:nvPr/>
          </p:nvSpPr>
          <p:spPr>
            <a:xfrm>
              <a:off x="4142970" y="335796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9"/>
            <p:cNvSpPr/>
            <p:nvPr/>
          </p:nvSpPr>
          <p:spPr>
            <a:xfrm>
              <a:off x="4142970" y="3400609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9"/>
            <p:cNvSpPr/>
            <p:nvPr/>
          </p:nvSpPr>
          <p:spPr>
            <a:xfrm>
              <a:off x="4142970" y="405844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9"/>
            <p:cNvSpPr/>
            <p:nvPr/>
          </p:nvSpPr>
          <p:spPr>
            <a:xfrm>
              <a:off x="3466906" y="4058446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9"/>
            <p:cNvSpPr/>
            <p:nvPr/>
          </p:nvSpPr>
          <p:spPr>
            <a:xfrm>
              <a:off x="3354270" y="3269746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9"/>
            <p:cNvSpPr/>
            <p:nvPr/>
          </p:nvSpPr>
          <p:spPr>
            <a:xfrm>
              <a:off x="4237469" y="382090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9"/>
            <p:cNvSpPr/>
            <p:nvPr/>
          </p:nvSpPr>
          <p:spPr>
            <a:xfrm>
              <a:off x="4234331" y="348894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9"/>
            <p:cNvSpPr/>
            <p:nvPr/>
          </p:nvSpPr>
          <p:spPr>
            <a:xfrm>
              <a:off x="4234344" y="358031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5" name="Google Shape;2005;p29"/>
          <p:cNvGrpSpPr/>
          <p:nvPr/>
        </p:nvGrpSpPr>
        <p:grpSpPr>
          <a:xfrm>
            <a:off x="5029786" y="3269746"/>
            <a:ext cx="980669" cy="877163"/>
            <a:chOff x="4809062" y="3269746"/>
            <a:chExt cx="980669" cy="877163"/>
          </a:xfrm>
        </p:grpSpPr>
        <p:sp>
          <p:nvSpPr>
            <p:cNvPr id="2006" name="Google Shape;2006;p29"/>
            <p:cNvSpPr/>
            <p:nvPr/>
          </p:nvSpPr>
          <p:spPr>
            <a:xfrm flipH="1">
              <a:off x="5701275" y="405844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9"/>
            <p:cNvSpPr/>
            <p:nvPr/>
          </p:nvSpPr>
          <p:spPr>
            <a:xfrm flipH="1">
              <a:off x="5701275" y="3379345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9"/>
            <p:cNvSpPr/>
            <p:nvPr/>
          </p:nvSpPr>
          <p:spPr>
            <a:xfrm flipH="1">
              <a:off x="5701275" y="335796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9"/>
            <p:cNvSpPr/>
            <p:nvPr/>
          </p:nvSpPr>
          <p:spPr>
            <a:xfrm flipH="1">
              <a:off x="5022169" y="3357960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9"/>
            <p:cNvSpPr/>
            <p:nvPr/>
          </p:nvSpPr>
          <p:spPr>
            <a:xfrm flipH="1">
              <a:off x="5000910" y="335796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9"/>
            <p:cNvSpPr/>
            <p:nvPr/>
          </p:nvSpPr>
          <p:spPr>
            <a:xfrm flipH="1">
              <a:off x="5000910" y="3400609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9"/>
            <p:cNvSpPr/>
            <p:nvPr/>
          </p:nvSpPr>
          <p:spPr>
            <a:xfrm flipH="1">
              <a:off x="5000910" y="405844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9"/>
            <p:cNvSpPr/>
            <p:nvPr/>
          </p:nvSpPr>
          <p:spPr>
            <a:xfrm flipH="1">
              <a:off x="5043555" y="4058446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9"/>
            <p:cNvSpPr/>
            <p:nvPr/>
          </p:nvSpPr>
          <p:spPr>
            <a:xfrm flipH="1">
              <a:off x="4909531" y="3269746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9"/>
            <p:cNvSpPr/>
            <p:nvPr/>
          </p:nvSpPr>
          <p:spPr>
            <a:xfrm flipH="1">
              <a:off x="4809062" y="348894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9"/>
            <p:cNvSpPr/>
            <p:nvPr/>
          </p:nvSpPr>
          <p:spPr>
            <a:xfrm flipH="1">
              <a:off x="4833351" y="358031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9"/>
            <p:cNvSpPr/>
            <p:nvPr/>
          </p:nvSpPr>
          <p:spPr>
            <a:xfrm flipH="1">
              <a:off x="4842376" y="382090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4" name="Google Shape;2024;p29"/>
          <p:cNvGrpSpPr/>
          <p:nvPr/>
        </p:nvGrpSpPr>
        <p:grpSpPr>
          <a:xfrm>
            <a:off x="4010567" y="2217025"/>
            <a:ext cx="1117490" cy="1716075"/>
            <a:chOff x="4010560" y="2217025"/>
            <a:chExt cx="1117490" cy="1716075"/>
          </a:xfrm>
        </p:grpSpPr>
        <p:sp>
          <p:nvSpPr>
            <p:cNvPr id="2025" name="Google Shape;2025;p29"/>
            <p:cNvSpPr/>
            <p:nvPr/>
          </p:nvSpPr>
          <p:spPr>
            <a:xfrm>
              <a:off x="4114325" y="23916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noFill/>
            <a:ln w="13125" cap="flat" cmpd="sng">
              <a:solidFill>
                <a:schemeClr val="accent4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9"/>
            <p:cNvSpPr/>
            <p:nvPr/>
          </p:nvSpPr>
          <p:spPr>
            <a:xfrm>
              <a:off x="4626400" y="2217025"/>
              <a:ext cx="445675" cy="1608154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noFill/>
            <a:ln w="13125" cap="flat" cmpd="sng">
              <a:solidFill>
                <a:schemeClr val="accent4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9"/>
            <p:cNvSpPr/>
            <p:nvPr/>
          </p:nvSpPr>
          <p:spPr>
            <a:xfrm rot="-5400000">
              <a:off x="4432796" y="1794789"/>
              <a:ext cx="174625" cy="1019097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noFill/>
            <a:ln w="13125" cap="flat" cmpd="sng">
              <a:solidFill>
                <a:schemeClr val="accent4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9"/>
            <p:cNvSpPr/>
            <p:nvPr/>
          </p:nvSpPr>
          <p:spPr>
            <a:xfrm>
              <a:off x="5012675" y="2364500"/>
              <a:ext cx="59400" cy="59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9"/>
            <p:cNvSpPr/>
            <p:nvPr/>
          </p:nvSpPr>
          <p:spPr>
            <a:xfrm>
              <a:off x="5040950" y="3789100"/>
              <a:ext cx="59400" cy="59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30" name="Google Shape;2030;p29"/>
            <p:cNvCxnSpPr/>
            <p:nvPr/>
          </p:nvCxnSpPr>
          <p:spPr>
            <a:xfrm>
              <a:off x="4015950" y="3933100"/>
              <a:ext cx="1112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31" name="Google Shape;2031;p29"/>
            <p:cNvSpPr/>
            <p:nvPr/>
          </p:nvSpPr>
          <p:spPr>
            <a:xfrm>
              <a:off x="4084638" y="3455000"/>
              <a:ext cx="59400" cy="59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9"/>
            <p:cNvSpPr/>
            <p:nvPr/>
          </p:nvSpPr>
          <p:spPr>
            <a:xfrm>
              <a:off x="4084638" y="2364500"/>
              <a:ext cx="59400" cy="59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11330;p63">
            <a:extLst>
              <a:ext uri="{FF2B5EF4-FFF2-40B4-BE49-F238E27FC236}">
                <a16:creationId xmlns:a16="http://schemas.microsoft.com/office/drawing/2014/main" id="{600B0432-A07A-47B3-9026-3D1DB7ECE0D6}"/>
              </a:ext>
            </a:extLst>
          </p:cNvPr>
          <p:cNvSpPr/>
          <p:nvPr/>
        </p:nvSpPr>
        <p:spPr>
          <a:xfrm>
            <a:off x="3364628" y="3505338"/>
            <a:ext cx="411844" cy="414102"/>
          </a:xfrm>
          <a:custGeom>
            <a:avLst/>
            <a:gdLst/>
            <a:ahLst/>
            <a:cxnLst/>
            <a:rect l="l" t="t" r="r" b="b"/>
            <a:pathLst>
              <a:path w="19329" h="19325" extrusionOk="0">
                <a:moveTo>
                  <a:pt x="9062" y="1229"/>
                </a:moveTo>
                <a:lnTo>
                  <a:pt x="9062" y="4539"/>
                </a:lnTo>
                <a:cubicBezTo>
                  <a:pt x="8470" y="4557"/>
                  <a:pt x="7885" y="4602"/>
                  <a:pt x="7311" y="4674"/>
                </a:cubicBezTo>
                <a:cubicBezTo>
                  <a:pt x="7223" y="4339"/>
                  <a:pt x="7036" y="4037"/>
                  <a:pt x="6773" y="3811"/>
                </a:cubicBezTo>
                <a:cubicBezTo>
                  <a:pt x="7392" y="2428"/>
                  <a:pt x="8211" y="1513"/>
                  <a:pt x="9062" y="1229"/>
                </a:cubicBezTo>
                <a:close/>
                <a:moveTo>
                  <a:pt x="10194" y="1226"/>
                </a:moveTo>
                <a:cubicBezTo>
                  <a:pt x="11278" y="1586"/>
                  <a:pt x="12272" y="2944"/>
                  <a:pt x="12912" y="4835"/>
                </a:cubicBezTo>
                <a:cubicBezTo>
                  <a:pt x="12015" y="4662"/>
                  <a:pt x="11106" y="4566"/>
                  <a:pt x="10194" y="4539"/>
                </a:cubicBezTo>
                <a:lnTo>
                  <a:pt x="10194" y="1226"/>
                </a:lnTo>
                <a:close/>
                <a:moveTo>
                  <a:pt x="5665" y="4530"/>
                </a:moveTo>
                <a:cubicBezTo>
                  <a:pt x="6170" y="4530"/>
                  <a:pt x="6423" y="5139"/>
                  <a:pt x="6067" y="5496"/>
                </a:cubicBezTo>
                <a:cubicBezTo>
                  <a:pt x="5950" y="5611"/>
                  <a:pt x="5808" y="5663"/>
                  <a:pt x="5669" y="5663"/>
                </a:cubicBezTo>
                <a:cubicBezTo>
                  <a:pt x="5378" y="5663"/>
                  <a:pt x="5101" y="5438"/>
                  <a:pt x="5101" y="5097"/>
                </a:cubicBezTo>
                <a:cubicBezTo>
                  <a:pt x="5101" y="4783"/>
                  <a:pt x="5351" y="4530"/>
                  <a:pt x="5665" y="4530"/>
                </a:cubicBezTo>
                <a:close/>
                <a:moveTo>
                  <a:pt x="6743" y="1643"/>
                </a:moveTo>
                <a:cubicBezTo>
                  <a:pt x="6363" y="2129"/>
                  <a:pt x="6019" y="2718"/>
                  <a:pt x="5717" y="3397"/>
                </a:cubicBezTo>
                <a:lnTo>
                  <a:pt x="5665" y="3397"/>
                </a:lnTo>
                <a:cubicBezTo>
                  <a:pt x="4578" y="3397"/>
                  <a:pt x="3769" y="4406"/>
                  <a:pt x="4008" y="5469"/>
                </a:cubicBezTo>
                <a:cubicBezTo>
                  <a:pt x="3075" y="5822"/>
                  <a:pt x="2277" y="6266"/>
                  <a:pt x="1646" y="6773"/>
                </a:cubicBezTo>
                <a:cubicBezTo>
                  <a:pt x="2507" y="4394"/>
                  <a:pt x="4373" y="2516"/>
                  <a:pt x="6743" y="1643"/>
                </a:cubicBezTo>
                <a:close/>
                <a:moveTo>
                  <a:pt x="12510" y="1631"/>
                </a:moveTo>
                <a:lnTo>
                  <a:pt x="12510" y="1631"/>
                </a:lnTo>
                <a:cubicBezTo>
                  <a:pt x="14926" y="2500"/>
                  <a:pt x="16828" y="4403"/>
                  <a:pt x="17698" y="6818"/>
                </a:cubicBezTo>
                <a:cubicBezTo>
                  <a:pt x="17269" y="6483"/>
                  <a:pt x="16810" y="6196"/>
                  <a:pt x="16327" y="5955"/>
                </a:cubicBezTo>
                <a:cubicBezTo>
                  <a:pt x="15645" y="5614"/>
                  <a:pt x="14932" y="5342"/>
                  <a:pt x="14195" y="5136"/>
                </a:cubicBezTo>
                <a:cubicBezTo>
                  <a:pt x="13933" y="4203"/>
                  <a:pt x="13585" y="3349"/>
                  <a:pt x="13169" y="2612"/>
                </a:cubicBezTo>
                <a:cubicBezTo>
                  <a:pt x="12975" y="2268"/>
                  <a:pt x="12755" y="1942"/>
                  <a:pt x="12510" y="1631"/>
                </a:cubicBezTo>
                <a:close/>
                <a:moveTo>
                  <a:pt x="4636" y="6444"/>
                </a:moveTo>
                <a:cubicBezTo>
                  <a:pt x="4684" y="6483"/>
                  <a:pt x="4738" y="6519"/>
                  <a:pt x="4793" y="6553"/>
                </a:cubicBezTo>
                <a:cubicBezTo>
                  <a:pt x="4651" y="7407"/>
                  <a:pt x="4566" y="8268"/>
                  <a:pt x="4542" y="9134"/>
                </a:cubicBezTo>
                <a:lnTo>
                  <a:pt x="1230" y="9134"/>
                </a:lnTo>
                <a:cubicBezTo>
                  <a:pt x="1568" y="8083"/>
                  <a:pt x="2821" y="7081"/>
                  <a:pt x="4636" y="6444"/>
                </a:cubicBezTo>
                <a:close/>
                <a:moveTo>
                  <a:pt x="9062" y="5674"/>
                </a:moveTo>
                <a:lnTo>
                  <a:pt x="9062" y="9134"/>
                </a:lnTo>
                <a:lnTo>
                  <a:pt x="5674" y="9134"/>
                </a:lnTo>
                <a:cubicBezTo>
                  <a:pt x="5698" y="8343"/>
                  <a:pt x="5774" y="7558"/>
                  <a:pt x="5904" y="6776"/>
                </a:cubicBezTo>
                <a:lnTo>
                  <a:pt x="5904" y="6779"/>
                </a:lnTo>
                <a:cubicBezTo>
                  <a:pt x="6462" y="6698"/>
                  <a:pt x="6949" y="6344"/>
                  <a:pt x="7196" y="5834"/>
                </a:cubicBezTo>
                <a:cubicBezTo>
                  <a:pt x="7815" y="5746"/>
                  <a:pt x="8437" y="5692"/>
                  <a:pt x="9062" y="5674"/>
                </a:cubicBezTo>
                <a:close/>
                <a:moveTo>
                  <a:pt x="10194" y="5671"/>
                </a:moveTo>
                <a:cubicBezTo>
                  <a:pt x="11227" y="5701"/>
                  <a:pt x="12257" y="5834"/>
                  <a:pt x="13265" y="6063"/>
                </a:cubicBezTo>
                <a:cubicBezTo>
                  <a:pt x="13422" y="6743"/>
                  <a:pt x="13534" y="7431"/>
                  <a:pt x="13597" y="8126"/>
                </a:cubicBezTo>
                <a:cubicBezTo>
                  <a:pt x="13144" y="8310"/>
                  <a:pt x="12794" y="8675"/>
                  <a:pt x="12631" y="9134"/>
                </a:cubicBezTo>
                <a:lnTo>
                  <a:pt x="10194" y="9134"/>
                </a:lnTo>
                <a:lnTo>
                  <a:pt x="10194" y="5671"/>
                </a:lnTo>
                <a:close/>
                <a:moveTo>
                  <a:pt x="14497" y="6417"/>
                </a:moveTo>
                <a:cubicBezTo>
                  <a:pt x="14950" y="6571"/>
                  <a:pt x="15391" y="6752"/>
                  <a:pt x="15817" y="6966"/>
                </a:cubicBezTo>
                <a:cubicBezTo>
                  <a:pt x="17037" y="7585"/>
                  <a:pt x="17837" y="8352"/>
                  <a:pt x="18099" y="9137"/>
                </a:cubicBezTo>
                <a:lnTo>
                  <a:pt x="15835" y="9134"/>
                </a:lnTo>
                <a:cubicBezTo>
                  <a:pt x="15654" y="8627"/>
                  <a:pt x="15243" y="8234"/>
                  <a:pt x="14730" y="8077"/>
                </a:cubicBezTo>
                <a:cubicBezTo>
                  <a:pt x="14678" y="7519"/>
                  <a:pt x="14603" y="6966"/>
                  <a:pt x="14497" y="6417"/>
                </a:cubicBezTo>
                <a:close/>
                <a:moveTo>
                  <a:pt x="14241" y="9137"/>
                </a:moveTo>
                <a:cubicBezTo>
                  <a:pt x="14555" y="9137"/>
                  <a:pt x="14808" y="9391"/>
                  <a:pt x="14808" y="9702"/>
                </a:cubicBezTo>
                <a:cubicBezTo>
                  <a:pt x="14808" y="10016"/>
                  <a:pt x="14555" y="10270"/>
                  <a:pt x="14241" y="10270"/>
                </a:cubicBezTo>
                <a:lnTo>
                  <a:pt x="14241" y="10267"/>
                </a:lnTo>
                <a:lnTo>
                  <a:pt x="14204" y="10267"/>
                </a:lnTo>
                <a:cubicBezTo>
                  <a:pt x="13902" y="10251"/>
                  <a:pt x="13667" y="10004"/>
                  <a:pt x="13667" y="9702"/>
                </a:cubicBezTo>
                <a:cubicBezTo>
                  <a:pt x="13667" y="9403"/>
                  <a:pt x="13899" y="9155"/>
                  <a:pt x="14195" y="9137"/>
                </a:cubicBezTo>
                <a:close/>
                <a:moveTo>
                  <a:pt x="18099" y="10270"/>
                </a:moveTo>
                <a:cubicBezTo>
                  <a:pt x="17861" y="10967"/>
                  <a:pt x="17194" y="11643"/>
                  <a:pt x="16161" y="12217"/>
                </a:cubicBezTo>
                <a:cubicBezTo>
                  <a:pt x="15632" y="12504"/>
                  <a:pt x="15080" y="12742"/>
                  <a:pt x="14506" y="12930"/>
                </a:cubicBezTo>
                <a:cubicBezTo>
                  <a:pt x="14606" y="12407"/>
                  <a:pt x="14678" y="11873"/>
                  <a:pt x="14730" y="11323"/>
                </a:cubicBezTo>
                <a:lnTo>
                  <a:pt x="14730" y="11326"/>
                </a:lnTo>
                <a:cubicBezTo>
                  <a:pt x="15243" y="11166"/>
                  <a:pt x="15654" y="10774"/>
                  <a:pt x="15835" y="10270"/>
                </a:cubicBezTo>
                <a:close/>
                <a:moveTo>
                  <a:pt x="4542" y="10267"/>
                </a:moveTo>
                <a:cubicBezTo>
                  <a:pt x="4566" y="11163"/>
                  <a:pt x="4660" y="12060"/>
                  <a:pt x="4820" y="12945"/>
                </a:cubicBezTo>
                <a:cubicBezTo>
                  <a:pt x="2927" y="12320"/>
                  <a:pt x="1583" y="11351"/>
                  <a:pt x="1230" y="10267"/>
                </a:cubicBezTo>
                <a:close/>
                <a:moveTo>
                  <a:pt x="9062" y="10267"/>
                </a:moveTo>
                <a:lnTo>
                  <a:pt x="9062" y="12628"/>
                </a:lnTo>
                <a:cubicBezTo>
                  <a:pt x="8603" y="12791"/>
                  <a:pt x="8238" y="13141"/>
                  <a:pt x="8054" y="13594"/>
                </a:cubicBezTo>
                <a:cubicBezTo>
                  <a:pt x="7377" y="13534"/>
                  <a:pt x="6707" y="13428"/>
                  <a:pt x="6046" y="13280"/>
                </a:cubicBezTo>
                <a:cubicBezTo>
                  <a:pt x="5828" y="12290"/>
                  <a:pt x="5702" y="11281"/>
                  <a:pt x="5674" y="10267"/>
                </a:cubicBezTo>
                <a:close/>
                <a:moveTo>
                  <a:pt x="12631" y="10267"/>
                </a:moveTo>
                <a:cubicBezTo>
                  <a:pt x="12794" y="10725"/>
                  <a:pt x="13144" y="11091"/>
                  <a:pt x="13597" y="11275"/>
                </a:cubicBezTo>
                <a:cubicBezTo>
                  <a:pt x="13534" y="11945"/>
                  <a:pt x="13431" y="12613"/>
                  <a:pt x="13280" y="13268"/>
                </a:cubicBezTo>
                <a:cubicBezTo>
                  <a:pt x="12595" y="13422"/>
                  <a:pt x="11900" y="13531"/>
                  <a:pt x="11203" y="13594"/>
                </a:cubicBezTo>
                <a:cubicBezTo>
                  <a:pt x="11019" y="13141"/>
                  <a:pt x="10653" y="12791"/>
                  <a:pt x="10194" y="12628"/>
                </a:cubicBezTo>
                <a:lnTo>
                  <a:pt x="10194" y="10267"/>
                </a:lnTo>
                <a:close/>
                <a:moveTo>
                  <a:pt x="9627" y="13678"/>
                </a:moveTo>
                <a:cubicBezTo>
                  <a:pt x="9923" y="13678"/>
                  <a:pt x="10170" y="13905"/>
                  <a:pt x="10191" y="14201"/>
                </a:cubicBezTo>
                <a:lnTo>
                  <a:pt x="10191" y="14231"/>
                </a:lnTo>
                <a:cubicBezTo>
                  <a:pt x="10191" y="14231"/>
                  <a:pt x="10191" y="14234"/>
                  <a:pt x="10191" y="14237"/>
                </a:cubicBezTo>
                <a:cubicBezTo>
                  <a:pt x="10188" y="14545"/>
                  <a:pt x="9938" y="14793"/>
                  <a:pt x="9630" y="14796"/>
                </a:cubicBezTo>
                <a:cubicBezTo>
                  <a:pt x="9319" y="14796"/>
                  <a:pt x="9065" y="14545"/>
                  <a:pt x="9062" y="14237"/>
                </a:cubicBezTo>
                <a:lnTo>
                  <a:pt x="9062" y="14231"/>
                </a:lnTo>
                <a:lnTo>
                  <a:pt x="9062" y="14201"/>
                </a:lnTo>
                <a:cubicBezTo>
                  <a:pt x="9083" y="13905"/>
                  <a:pt x="9331" y="13678"/>
                  <a:pt x="9627" y="13678"/>
                </a:cubicBezTo>
                <a:close/>
                <a:moveTo>
                  <a:pt x="1640" y="12579"/>
                </a:moveTo>
                <a:lnTo>
                  <a:pt x="1640" y="12579"/>
                </a:lnTo>
                <a:cubicBezTo>
                  <a:pt x="1936" y="12812"/>
                  <a:pt x="2250" y="13020"/>
                  <a:pt x="2579" y="13204"/>
                </a:cubicBezTo>
                <a:cubicBezTo>
                  <a:pt x="3313" y="13615"/>
                  <a:pt x="4168" y="13953"/>
                  <a:pt x="5110" y="14213"/>
                </a:cubicBezTo>
                <a:cubicBezTo>
                  <a:pt x="5496" y="15620"/>
                  <a:pt x="6061" y="16813"/>
                  <a:pt x="6752" y="17691"/>
                </a:cubicBezTo>
                <a:cubicBezTo>
                  <a:pt x="4373" y="16828"/>
                  <a:pt x="2501" y="14956"/>
                  <a:pt x="1640" y="12579"/>
                </a:cubicBezTo>
                <a:close/>
                <a:moveTo>
                  <a:pt x="17698" y="12555"/>
                </a:moveTo>
                <a:cubicBezTo>
                  <a:pt x="16837" y="14938"/>
                  <a:pt x="14932" y="16831"/>
                  <a:pt x="12535" y="17691"/>
                </a:cubicBezTo>
                <a:cubicBezTo>
                  <a:pt x="12770" y="17395"/>
                  <a:pt x="12981" y="17081"/>
                  <a:pt x="13169" y="16752"/>
                </a:cubicBezTo>
                <a:cubicBezTo>
                  <a:pt x="13594" y="16013"/>
                  <a:pt x="13945" y="15149"/>
                  <a:pt x="14213" y="14201"/>
                </a:cubicBezTo>
                <a:cubicBezTo>
                  <a:pt x="15140" y="13944"/>
                  <a:pt x="15986" y="13609"/>
                  <a:pt x="16713" y="13204"/>
                </a:cubicBezTo>
                <a:cubicBezTo>
                  <a:pt x="17058" y="13014"/>
                  <a:pt x="17387" y="12797"/>
                  <a:pt x="17698" y="12555"/>
                </a:cubicBezTo>
                <a:close/>
                <a:moveTo>
                  <a:pt x="6381" y="14503"/>
                </a:moveTo>
                <a:cubicBezTo>
                  <a:pt x="6906" y="14602"/>
                  <a:pt x="7450" y="14678"/>
                  <a:pt x="8005" y="14726"/>
                </a:cubicBezTo>
                <a:cubicBezTo>
                  <a:pt x="8162" y="15240"/>
                  <a:pt x="8555" y="15650"/>
                  <a:pt x="9062" y="15831"/>
                </a:cubicBezTo>
                <a:lnTo>
                  <a:pt x="9062" y="18096"/>
                </a:lnTo>
                <a:cubicBezTo>
                  <a:pt x="8286" y="17833"/>
                  <a:pt x="7531" y="17048"/>
                  <a:pt x="6933" y="15853"/>
                </a:cubicBezTo>
                <a:cubicBezTo>
                  <a:pt x="6716" y="15415"/>
                  <a:pt x="6532" y="14965"/>
                  <a:pt x="6381" y="14503"/>
                </a:cubicBezTo>
                <a:close/>
                <a:moveTo>
                  <a:pt x="12933" y="14497"/>
                </a:moveTo>
                <a:cubicBezTo>
                  <a:pt x="12740" y="15083"/>
                  <a:pt x="12486" y="15650"/>
                  <a:pt x="12184" y="16188"/>
                </a:cubicBezTo>
                <a:cubicBezTo>
                  <a:pt x="11595" y="17211"/>
                  <a:pt x="10904" y="17869"/>
                  <a:pt x="10194" y="18099"/>
                </a:cubicBezTo>
                <a:lnTo>
                  <a:pt x="10194" y="15831"/>
                </a:lnTo>
                <a:cubicBezTo>
                  <a:pt x="10702" y="15650"/>
                  <a:pt x="11094" y="15240"/>
                  <a:pt x="11251" y="14726"/>
                </a:cubicBezTo>
                <a:cubicBezTo>
                  <a:pt x="11828" y="14675"/>
                  <a:pt x="12390" y="14596"/>
                  <a:pt x="12933" y="14497"/>
                </a:cubicBezTo>
                <a:close/>
                <a:moveTo>
                  <a:pt x="9630" y="0"/>
                </a:moveTo>
                <a:cubicBezTo>
                  <a:pt x="7063" y="0"/>
                  <a:pt x="4645" y="1015"/>
                  <a:pt x="2821" y="2860"/>
                </a:cubicBezTo>
                <a:cubicBezTo>
                  <a:pt x="1012" y="4678"/>
                  <a:pt x="1" y="7138"/>
                  <a:pt x="4" y="9702"/>
                </a:cubicBezTo>
                <a:cubicBezTo>
                  <a:pt x="4" y="15016"/>
                  <a:pt x="4313" y="19325"/>
                  <a:pt x="9630" y="19325"/>
                </a:cubicBezTo>
                <a:cubicBezTo>
                  <a:pt x="9634" y="19325"/>
                  <a:pt x="9637" y="19325"/>
                  <a:pt x="9641" y="19325"/>
                </a:cubicBezTo>
                <a:cubicBezTo>
                  <a:pt x="12198" y="19325"/>
                  <a:pt x="14654" y="18314"/>
                  <a:pt x="16469" y="16508"/>
                </a:cubicBezTo>
                <a:cubicBezTo>
                  <a:pt x="18314" y="14687"/>
                  <a:pt x="19328" y="12268"/>
                  <a:pt x="19328" y="9702"/>
                </a:cubicBezTo>
                <a:cubicBezTo>
                  <a:pt x="19328" y="8407"/>
                  <a:pt x="19069" y="7129"/>
                  <a:pt x="18558" y="5940"/>
                </a:cubicBezTo>
                <a:cubicBezTo>
                  <a:pt x="18066" y="4789"/>
                  <a:pt x="17360" y="3741"/>
                  <a:pt x="16472" y="2857"/>
                </a:cubicBezTo>
                <a:cubicBezTo>
                  <a:pt x="15587" y="1969"/>
                  <a:pt x="14539" y="1263"/>
                  <a:pt x="13389" y="770"/>
                </a:cubicBezTo>
                <a:cubicBezTo>
                  <a:pt x="12199" y="260"/>
                  <a:pt x="10922" y="0"/>
                  <a:pt x="963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00" name="Google Shape;13253;p69">
            <a:extLst>
              <a:ext uri="{FF2B5EF4-FFF2-40B4-BE49-F238E27FC236}">
                <a16:creationId xmlns:a16="http://schemas.microsoft.com/office/drawing/2014/main" id="{D2416C1E-5A28-4D98-AB27-B2A41AE54543}"/>
              </a:ext>
            </a:extLst>
          </p:cNvPr>
          <p:cNvGrpSpPr/>
          <p:nvPr/>
        </p:nvGrpSpPr>
        <p:grpSpPr>
          <a:xfrm>
            <a:off x="5416312" y="3525809"/>
            <a:ext cx="420796" cy="423033"/>
            <a:chOff x="-3852025" y="2764950"/>
            <a:chExt cx="291450" cy="293000"/>
          </a:xfrm>
          <a:solidFill>
            <a:schemeClr val="tx1"/>
          </a:solidFill>
        </p:grpSpPr>
        <p:sp>
          <p:nvSpPr>
            <p:cNvPr id="101" name="Google Shape;13254;p69">
              <a:extLst>
                <a:ext uri="{FF2B5EF4-FFF2-40B4-BE49-F238E27FC236}">
                  <a16:creationId xmlns:a16="http://schemas.microsoft.com/office/drawing/2014/main" id="{4F91E23B-E445-4DBE-8548-7CF963C035C5}"/>
                </a:ext>
              </a:extLst>
            </p:cNvPr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3255;p69">
              <a:extLst>
                <a:ext uri="{FF2B5EF4-FFF2-40B4-BE49-F238E27FC236}">
                  <a16:creationId xmlns:a16="http://schemas.microsoft.com/office/drawing/2014/main" id="{3B6AEB4A-65D9-4648-ABFA-793BF6940C19}"/>
                </a:ext>
              </a:extLst>
            </p:cNvPr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3295;p69">
            <a:extLst>
              <a:ext uri="{FF2B5EF4-FFF2-40B4-BE49-F238E27FC236}">
                <a16:creationId xmlns:a16="http://schemas.microsoft.com/office/drawing/2014/main" id="{7C90890F-CFB6-4DF8-8D04-DDD72C5BA7BB}"/>
              </a:ext>
            </a:extLst>
          </p:cNvPr>
          <p:cNvGrpSpPr/>
          <p:nvPr/>
        </p:nvGrpSpPr>
        <p:grpSpPr>
          <a:xfrm>
            <a:off x="5389631" y="2020334"/>
            <a:ext cx="420796" cy="421914"/>
            <a:chOff x="-1700225" y="2768875"/>
            <a:chExt cx="291450" cy="292225"/>
          </a:xfrm>
          <a:solidFill>
            <a:schemeClr val="tx1"/>
          </a:solidFill>
        </p:grpSpPr>
        <p:sp>
          <p:nvSpPr>
            <p:cNvPr id="104" name="Google Shape;13296;p69">
              <a:extLst>
                <a:ext uri="{FF2B5EF4-FFF2-40B4-BE49-F238E27FC236}">
                  <a16:creationId xmlns:a16="http://schemas.microsoft.com/office/drawing/2014/main" id="{8C401C5B-B568-4DAD-9DF6-5ADFE247C0F5}"/>
                </a:ext>
              </a:extLst>
            </p:cNvPr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3297;p69">
              <a:extLst>
                <a:ext uri="{FF2B5EF4-FFF2-40B4-BE49-F238E27FC236}">
                  <a16:creationId xmlns:a16="http://schemas.microsoft.com/office/drawing/2014/main" id="{F5D48495-4FDF-45AB-908C-B52EFD5349BE}"/>
                </a:ext>
              </a:extLst>
            </p:cNvPr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298;p69">
              <a:extLst>
                <a:ext uri="{FF2B5EF4-FFF2-40B4-BE49-F238E27FC236}">
                  <a16:creationId xmlns:a16="http://schemas.microsoft.com/office/drawing/2014/main" id="{DC815F8F-F18A-4AD9-8104-9FAF0624B00B}"/>
                </a:ext>
              </a:extLst>
            </p:cNvPr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299;p69">
              <a:extLst>
                <a:ext uri="{FF2B5EF4-FFF2-40B4-BE49-F238E27FC236}">
                  <a16:creationId xmlns:a16="http://schemas.microsoft.com/office/drawing/2014/main" id="{A683FC27-0CB5-4CF4-ADB4-D33D404477AE}"/>
                </a:ext>
              </a:extLst>
            </p:cNvPr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3300;p69">
              <a:extLst>
                <a:ext uri="{FF2B5EF4-FFF2-40B4-BE49-F238E27FC236}">
                  <a16:creationId xmlns:a16="http://schemas.microsoft.com/office/drawing/2014/main" id="{DE4BA4F0-C9F0-43A3-A0A6-1E79ED8E50C2}"/>
                </a:ext>
              </a:extLst>
            </p:cNvPr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3301;p69">
              <a:extLst>
                <a:ext uri="{FF2B5EF4-FFF2-40B4-BE49-F238E27FC236}">
                  <a16:creationId xmlns:a16="http://schemas.microsoft.com/office/drawing/2014/main" id="{52B9D272-1FEF-4BEA-9E45-7FE96B23D47B}"/>
                </a:ext>
              </a:extLst>
            </p:cNvPr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287;p63">
            <a:extLst>
              <a:ext uri="{FF2B5EF4-FFF2-40B4-BE49-F238E27FC236}">
                <a16:creationId xmlns:a16="http://schemas.microsoft.com/office/drawing/2014/main" id="{8079A19E-C34A-4DBC-9894-EAE520A5E8F9}"/>
              </a:ext>
            </a:extLst>
          </p:cNvPr>
          <p:cNvGrpSpPr/>
          <p:nvPr/>
        </p:nvGrpSpPr>
        <p:grpSpPr>
          <a:xfrm>
            <a:off x="3338874" y="1934973"/>
            <a:ext cx="488927" cy="488927"/>
            <a:chOff x="2676100" y="832575"/>
            <a:chExt cx="483125" cy="483125"/>
          </a:xfrm>
          <a:solidFill>
            <a:schemeClr val="tx1"/>
          </a:solidFill>
        </p:grpSpPr>
        <p:sp>
          <p:nvSpPr>
            <p:cNvPr id="111" name="Google Shape;11288;p63">
              <a:extLst>
                <a:ext uri="{FF2B5EF4-FFF2-40B4-BE49-F238E27FC236}">
                  <a16:creationId xmlns:a16="http://schemas.microsoft.com/office/drawing/2014/main" id="{0AF24895-18FE-4D65-93A0-5B46FBB70DA6}"/>
                </a:ext>
              </a:extLst>
            </p:cNvPr>
            <p:cNvSpPr/>
            <p:nvPr/>
          </p:nvSpPr>
          <p:spPr>
            <a:xfrm>
              <a:off x="2676100" y="83257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0351" y="1132"/>
                  </a:moveTo>
                  <a:lnTo>
                    <a:pt x="10562" y="2008"/>
                  </a:lnTo>
                  <a:cubicBezTo>
                    <a:pt x="10614" y="2226"/>
                    <a:pt x="10789" y="2392"/>
                    <a:pt x="11009" y="2434"/>
                  </a:cubicBezTo>
                  <a:cubicBezTo>
                    <a:pt x="12021" y="2618"/>
                    <a:pt x="12981" y="3014"/>
                    <a:pt x="13826" y="3596"/>
                  </a:cubicBezTo>
                  <a:cubicBezTo>
                    <a:pt x="13922" y="3663"/>
                    <a:pt x="14033" y="3696"/>
                    <a:pt x="14146" y="3696"/>
                  </a:cubicBezTo>
                  <a:cubicBezTo>
                    <a:pt x="14247" y="3696"/>
                    <a:pt x="14349" y="3669"/>
                    <a:pt x="14439" y="3614"/>
                  </a:cubicBezTo>
                  <a:lnTo>
                    <a:pt x="15179" y="3171"/>
                  </a:lnTo>
                  <a:lnTo>
                    <a:pt x="16154" y="4146"/>
                  </a:lnTo>
                  <a:lnTo>
                    <a:pt x="15711" y="4889"/>
                  </a:lnTo>
                  <a:cubicBezTo>
                    <a:pt x="15596" y="5079"/>
                    <a:pt x="15602" y="5317"/>
                    <a:pt x="15729" y="5499"/>
                  </a:cubicBezTo>
                  <a:cubicBezTo>
                    <a:pt x="16311" y="6344"/>
                    <a:pt x="16707" y="7304"/>
                    <a:pt x="16891" y="8316"/>
                  </a:cubicBezTo>
                  <a:cubicBezTo>
                    <a:pt x="16933" y="8536"/>
                    <a:pt x="17100" y="8711"/>
                    <a:pt x="17317" y="8763"/>
                  </a:cubicBezTo>
                  <a:lnTo>
                    <a:pt x="18193" y="8974"/>
                  </a:lnTo>
                  <a:lnTo>
                    <a:pt x="18193" y="10351"/>
                  </a:lnTo>
                  <a:lnTo>
                    <a:pt x="17317" y="10562"/>
                  </a:lnTo>
                  <a:cubicBezTo>
                    <a:pt x="17100" y="10614"/>
                    <a:pt x="16933" y="10789"/>
                    <a:pt x="16894" y="11009"/>
                  </a:cubicBezTo>
                  <a:cubicBezTo>
                    <a:pt x="16710" y="12021"/>
                    <a:pt x="16311" y="12981"/>
                    <a:pt x="15729" y="13826"/>
                  </a:cubicBezTo>
                  <a:cubicBezTo>
                    <a:pt x="15605" y="14007"/>
                    <a:pt x="15596" y="14246"/>
                    <a:pt x="15711" y="14436"/>
                  </a:cubicBezTo>
                  <a:lnTo>
                    <a:pt x="16154" y="15179"/>
                  </a:lnTo>
                  <a:lnTo>
                    <a:pt x="15179" y="16154"/>
                  </a:lnTo>
                  <a:lnTo>
                    <a:pt x="14439" y="15710"/>
                  </a:lnTo>
                  <a:cubicBezTo>
                    <a:pt x="14349" y="15656"/>
                    <a:pt x="14247" y="15629"/>
                    <a:pt x="14146" y="15629"/>
                  </a:cubicBezTo>
                  <a:cubicBezTo>
                    <a:pt x="14033" y="15629"/>
                    <a:pt x="13922" y="15662"/>
                    <a:pt x="13826" y="15729"/>
                  </a:cubicBezTo>
                  <a:cubicBezTo>
                    <a:pt x="12981" y="16311"/>
                    <a:pt x="12021" y="16707"/>
                    <a:pt x="11009" y="16891"/>
                  </a:cubicBezTo>
                  <a:cubicBezTo>
                    <a:pt x="10789" y="16933"/>
                    <a:pt x="10614" y="17099"/>
                    <a:pt x="10562" y="17317"/>
                  </a:cubicBezTo>
                  <a:lnTo>
                    <a:pt x="10351" y="18192"/>
                  </a:lnTo>
                  <a:lnTo>
                    <a:pt x="8974" y="18192"/>
                  </a:lnTo>
                  <a:lnTo>
                    <a:pt x="8763" y="17317"/>
                  </a:lnTo>
                  <a:cubicBezTo>
                    <a:pt x="8712" y="17099"/>
                    <a:pt x="8536" y="16933"/>
                    <a:pt x="8316" y="16891"/>
                  </a:cubicBezTo>
                  <a:cubicBezTo>
                    <a:pt x="7304" y="16707"/>
                    <a:pt x="6344" y="16311"/>
                    <a:pt x="5499" y="15729"/>
                  </a:cubicBezTo>
                  <a:cubicBezTo>
                    <a:pt x="5404" y="15662"/>
                    <a:pt x="5293" y="15629"/>
                    <a:pt x="5181" y="15629"/>
                  </a:cubicBezTo>
                  <a:cubicBezTo>
                    <a:pt x="5081" y="15629"/>
                    <a:pt x="4979" y="15656"/>
                    <a:pt x="4889" y="15710"/>
                  </a:cubicBezTo>
                  <a:lnTo>
                    <a:pt x="4146" y="16154"/>
                  </a:lnTo>
                  <a:lnTo>
                    <a:pt x="3171" y="15179"/>
                  </a:lnTo>
                  <a:lnTo>
                    <a:pt x="3615" y="14436"/>
                  </a:lnTo>
                  <a:cubicBezTo>
                    <a:pt x="3729" y="14246"/>
                    <a:pt x="3723" y="14007"/>
                    <a:pt x="3597" y="13826"/>
                  </a:cubicBezTo>
                  <a:cubicBezTo>
                    <a:pt x="3014" y="12981"/>
                    <a:pt x="2618" y="12021"/>
                    <a:pt x="2434" y="11009"/>
                  </a:cubicBezTo>
                  <a:cubicBezTo>
                    <a:pt x="2392" y="10789"/>
                    <a:pt x="2226" y="10614"/>
                    <a:pt x="2011" y="10562"/>
                  </a:cubicBezTo>
                  <a:lnTo>
                    <a:pt x="1133" y="10351"/>
                  </a:lnTo>
                  <a:lnTo>
                    <a:pt x="1133" y="8974"/>
                  </a:lnTo>
                  <a:lnTo>
                    <a:pt x="2008" y="8763"/>
                  </a:lnTo>
                  <a:cubicBezTo>
                    <a:pt x="2226" y="8711"/>
                    <a:pt x="2392" y="8536"/>
                    <a:pt x="2431" y="8316"/>
                  </a:cubicBezTo>
                  <a:cubicBezTo>
                    <a:pt x="2615" y="7304"/>
                    <a:pt x="3014" y="6344"/>
                    <a:pt x="3597" y="5499"/>
                  </a:cubicBezTo>
                  <a:cubicBezTo>
                    <a:pt x="3720" y="5317"/>
                    <a:pt x="3729" y="5079"/>
                    <a:pt x="3615" y="4889"/>
                  </a:cubicBezTo>
                  <a:lnTo>
                    <a:pt x="3171" y="4146"/>
                  </a:lnTo>
                  <a:lnTo>
                    <a:pt x="4146" y="3171"/>
                  </a:lnTo>
                  <a:lnTo>
                    <a:pt x="4889" y="3614"/>
                  </a:lnTo>
                  <a:cubicBezTo>
                    <a:pt x="4979" y="3669"/>
                    <a:pt x="5081" y="3696"/>
                    <a:pt x="5181" y="3696"/>
                  </a:cubicBezTo>
                  <a:cubicBezTo>
                    <a:pt x="5293" y="3696"/>
                    <a:pt x="5404" y="3663"/>
                    <a:pt x="5499" y="3596"/>
                  </a:cubicBezTo>
                  <a:cubicBezTo>
                    <a:pt x="6344" y="3014"/>
                    <a:pt x="7304" y="2618"/>
                    <a:pt x="8316" y="2434"/>
                  </a:cubicBezTo>
                  <a:cubicBezTo>
                    <a:pt x="8536" y="2392"/>
                    <a:pt x="8712" y="2226"/>
                    <a:pt x="8763" y="2008"/>
                  </a:cubicBezTo>
                  <a:lnTo>
                    <a:pt x="8974" y="1132"/>
                  </a:lnTo>
                  <a:close/>
                  <a:moveTo>
                    <a:pt x="8530" y="0"/>
                  </a:moveTo>
                  <a:cubicBezTo>
                    <a:pt x="8268" y="0"/>
                    <a:pt x="8041" y="178"/>
                    <a:pt x="7981" y="432"/>
                  </a:cubicBezTo>
                  <a:lnTo>
                    <a:pt x="7748" y="1392"/>
                  </a:lnTo>
                  <a:cubicBezTo>
                    <a:pt x="6833" y="1604"/>
                    <a:pt x="5961" y="1963"/>
                    <a:pt x="5167" y="2461"/>
                  </a:cubicBezTo>
                  <a:lnTo>
                    <a:pt x="4348" y="1969"/>
                  </a:lnTo>
                  <a:cubicBezTo>
                    <a:pt x="4260" y="1915"/>
                    <a:pt x="4160" y="1889"/>
                    <a:pt x="4061" y="1889"/>
                  </a:cubicBezTo>
                  <a:cubicBezTo>
                    <a:pt x="3913" y="1889"/>
                    <a:pt x="3767" y="1946"/>
                    <a:pt x="3657" y="2056"/>
                  </a:cubicBezTo>
                  <a:lnTo>
                    <a:pt x="2057" y="3657"/>
                  </a:lnTo>
                  <a:cubicBezTo>
                    <a:pt x="1872" y="3841"/>
                    <a:pt x="1839" y="4125"/>
                    <a:pt x="1972" y="4348"/>
                  </a:cubicBezTo>
                  <a:lnTo>
                    <a:pt x="2461" y="5163"/>
                  </a:lnTo>
                  <a:cubicBezTo>
                    <a:pt x="1963" y="5958"/>
                    <a:pt x="1604" y="6830"/>
                    <a:pt x="1395" y="7745"/>
                  </a:cubicBezTo>
                  <a:lnTo>
                    <a:pt x="435" y="7978"/>
                  </a:lnTo>
                  <a:cubicBezTo>
                    <a:pt x="179" y="8041"/>
                    <a:pt x="0" y="8267"/>
                    <a:pt x="0" y="8530"/>
                  </a:cubicBezTo>
                  <a:lnTo>
                    <a:pt x="0" y="10795"/>
                  </a:lnTo>
                  <a:cubicBezTo>
                    <a:pt x="0" y="11057"/>
                    <a:pt x="179" y="11284"/>
                    <a:pt x="432" y="11344"/>
                  </a:cubicBezTo>
                  <a:lnTo>
                    <a:pt x="1392" y="11580"/>
                  </a:lnTo>
                  <a:cubicBezTo>
                    <a:pt x="1604" y="12492"/>
                    <a:pt x="1963" y="13364"/>
                    <a:pt x="2461" y="14158"/>
                  </a:cubicBezTo>
                  <a:lnTo>
                    <a:pt x="1969" y="14977"/>
                  </a:lnTo>
                  <a:cubicBezTo>
                    <a:pt x="1836" y="15200"/>
                    <a:pt x="1872" y="15484"/>
                    <a:pt x="2057" y="15668"/>
                  </a:cubicBezTo>
                  <a:lnTo>
                    <a:pt x="3657" y="17268"/>
                  </a:lnTo>
                  <a:cubicBezTo>
                    <a:pt x="3766" y="17378"/>
                    <a:pt x="3911" y="17435"/>
                    <a:pt x="4057" y="17435"/>
                  </a:cubicBezTo>
                  <a:cubicBezTo>
                    <a:pt x="4157" y="17435"/>
                    <a:pt x="4258" y="17408"/>
                    <a:pt x="4348" y="17353"/>
                  </a:cubicBezTo>
                  <a:lnTo>
                    <a:pt x="5164" y="16864"/>
                  </a:lnTo>
                  <a:cubicBezTo>
                    <a:pt x="5958" y="17362"/>
                    <a:pt x="6830" y="17721"/>
                    <a:pt x="7745" y="17930"/>
                  </a:cubicBezTo>
                  <a:lnTo>
                    <a:pt x="7978" y="18890"/>
                  </a:lnTo>
                  <a:cubicBezTo>
                    <a:pt x="8041" y="19147"/>
                    <a:pt x="8268" y="19325"/>
                    <a:pt x="8530" y="19325"/>
                  </a:cubicBezTo>
                  <a:lnTo>
                    <a:pt x="10795" y="19325"/>
                  </a:lnTo>
                  <a:cubicBezTo>
                    <a:pt x="11058" y="19325"/>
                    <a:pt x="11284" y="19147"/>
                    <a:pt x="11344" y="18893"/>
                  </a:cubicBezTo>
                  <a:lnTo>
                    <a:pt x="11577" y="17933"/>
                  </a:lnTo>
                  <a:cubicBezTo>
                    <a:pt x="12492" y="17721"/>
                    <a:pt x="13364" y="17362"/>
                    <a:pt x="14159" y="16864"/>
                  </a:cubicBezTo>
                  <a:lnTo>
                    <a:pt x="14977" y="17356"/>
                  </a:lnTo>
                  <a:cubicBezTo>
                    <a:pt x="15066" y="17410"/>
                    <a:pt x="15166" y="17436"/>
                    <a:pt x="15266" y="17436"/>
                  </a:cubicBezTo>
                  <a:cubicBezTo>
                    <a:pt x="15413" y="17436"/>
                    <a:pt x="15559" y="17379"/>
                    <a:pt x="15668" y="17271"/>
                  </a:cubicBezTo>
                  <a:lnTo>
                    <a:pt x="17269" y="15668"/>
                  </a:lnTo>
                  <a:cubicBezTo>
                    <a:pt x="17453" y="15484"/>
                    <a:pt x="17489" y="15200"/>
                    <a:pt x="17353" y="14977"/>
                  </a:cubicBezTo>
                  <a:lnTo>
                    <a:pt x="16864" y="14161"/>
                  </a:lnTo>
                  <a:cubicBezTo>
                    <a:pt x="17362" y="13367"/>
                    <a:pt x="17722" y="12495"/>
                    <a:pt x="17930" y="11580"/>
                  </a:cubicBezTo>
                  <a:lnTo>
                    <a:pt x="18890" y="11347"/>
                  </a:lnTo>
                  <a:cubicBezTo>
                    <a:pt x="19147" y="11284"/>
                    <a:pt x="19325" y="11057"/>
                    <a:pt x="19325" y="10795"/>
                  </a:cubicBezTo>
                  <a:lnTo>
                    <a:pt x="19325" y="8530"/>
                  </a:lnTo>
                  <a:cubicBezTo>
                    <a:pt x="19325" y="8267"/>
                    <a:pt x="19147" y="8041"/>
                    <a:pt x="18893" y="7981"/>
                  </a:cubicBezTo>
                  <a:lnTo>
                    <a:pt x="17933" y="7748"/>
                  </a:lnTo>
                  <a:cubicBezTo>
                    <a:pt x="17722" y="6833"/>
                    <a:pt x="17362" y="5961"/>
                    <a:pt x="16864" y="5166"/>
                  </a:cubicBezTo>
                  <a:lnTo>
                    <a:pt x="17356" y="4348"/>
                  </a:lnTo>
                  <a:cubicBezTo>
                    <a:pt x="17489" y="4128"/>
                    <a:pt x="17453" y="3841"/>
                    <a:pt x="17272" y="3657"/>
                  </a:cubicBezTo>
                  <a:lnTo>
                    <a:pt x="15668" y="2056"/>
                  </a:lnTo>
                  <a:cubicBezTo>
                    <a:pt x="15559" y="1947"/>
                    <a:pt x="15415" y="1890"/>
                    <a:pt x="15268" y="1890"/>
                  </a:cubicBezTo>
                  <a:cubicBezTo>
                    <a:pt x="15168" y="1890"/>
                    <a:pt x="15068" y="1917"/>
                    <a:pt x="14977" y="1972"/>
                  </a:cubicBezTo>
                  <a:lnTo>
                    <a:pt x="14162" y="2461"/>
                  </a:lnTo>
                  <a:cubicBezTo>
                    <a:pt x="13367" y="1963"/>
                    <a:pt x="12495" y="1604"/>
                    <a:pt x="11580" y="1395"/>
                  </a:cubicBezTo>
                  <a:lnTo>
                    <a:pt x="11347" y="435"/>
                  </a:lnTo>
                  <a:cubicBezTo>
                    <a:pt x="11284" y="178"/>
                    <a:pt x="11058" y="0"/>
                    <a:pt x="107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2" name="Google Shape;11289;p63">
              <a:extLst>
                <a:ext uri="{FF2B5EF4-FFF2-40B4-BE49-F238E27FC236}">
                  <a16:creationId xmlns:a16="http://schemas.microsoft.com/office/drawing/2014/main" id="{A7B2F615-C3A5-4026-9588-7F5F272BFCC6}"/>
                </a:ext>
              </a:extLst>
            </p:cNvPr>
            <p:cNvSpPr/>
            <p:nvPr/>
          </p:nvSpPr>
          <p:spPr>
            <a:xfrm>
              <a:off x="2762000" y="918475"/>
              <a:ext cx="311400" cy="311400"/>
            </a:xfrm>
            <a:custGeom>
              <a:avLst/>
              <a:gdLst/>
              <a:ahLst/>
              <a:cxnLst/>
              <a:rect l="l" t="t" r="r" b="b"/>
              <a:pathLst>
                <a:path w="12456" h="12456" extrusionOk="0">
                  <a:moveTo>
                    <a:pt x="6227" y="1133"/>
                  </a:moveTo>
                  <a:cubicBezTo>
                    <a:pt x="9038" y="1133"/>
                    <a:pt x="11323" y="3418"/>
                    <a:pt x="11323" y="6226"/>
                  </a:cubicBezTo>
                  <a:cubicBezTo>
                    <a:pt x="11323" y="9038"/>
                    <a:pt x="9038" y="11323"/>
                    <a:pt x="6227" y="11323"/>
                  </a:cubicBezTo>
                  <a:cubicBezTo>
                    <a:pt x="3419" y="11323"/>
                    <a:pt x="1133" y="9038"/>
                    <a:pt x="1133" y="6226"/>
                  </a:cubicBezTo>
                  <a:cubicBezTo>
                    <a:pt x="1133" y="3418"/>
                    <a:pt x="3419" y="1133"/>
                    <a:pt x="6227" y="1133"/>
                  </a:cubicBezTo>
                  <a:close/>
                  <a:moveTo>
                    <a:pt x="6227" y="0"/>
                  </a:moveTo>
                  <a:cubicBezTo>
                    <a:pt x="2794" y="0"/>
                    <a:pt x="1" y="2793"/>
                    <a:pt x="1" y="6226"/>
                  </a:cubicBezTo>
                  <a:cubicBezTo>
                    <a:pt x="1" y="9663"/>
                    <a:pt x="2794" y="12456"/>
                    <a:pt x="6227" y="12456"/>
                  </a:cubicBezTo>
                  <a:cubicBezTo>
                    <a:pt x="9663" y="12456"/>
                    <a:pt x="12456" y="9663"/>
                    <a:pt x="12456" y="6226"/>
                  </a:cubicBezTo>
                  <a:cubicBezTo>
                    <a:pt x="12456" y="2793"/>
                    <a:pt x="9663" y="0"/>
                    <a:pt x="62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" name="Google Shape;11290;p63">
              <a:extLst>
                <a:ext uri="{FF2B5EF4-FFF2-40B4-BE49-F238E27FC236}">
                  <a16:creationId xmlns:a16="http://schemas.microsoft.com/office/drawing/2014/main" id="{AE018B85-0F73-4A60-BEF9-5BDF19BE3635}"/>
                </a:ext>
              </a:extLst>
            </p:cNvPr>
            <p:cNvSpPr/>
            <p:nvPr/>
          </p:nvSpPr>
          <p:spPr>
            <a:xfrm>
              <a:off x="2810775" y="975075"/>
              <a:ext cx="206025" cy="198150"/>
            </a:xfrm>
            <a:custGeom>
              <a:avLst/>
              <a:gdLst/>
              <a:ahLst/>
              <a:cxnLst/>
              <a:rect l="l" t="t" r="r" b="b"/>
              <a:pathLst>
                <a:path w="8241" h="7926" extrusionOk="0">
                  <a:moveTo>
                    <a:pt x="4275" y="1132"/>
                  </a:moveTo>
                  <a:cubicBezTo>
                    <a:pt x="4640" y="1132"/>
                    <a:pt x="5009" y="1203"/>
                    <a:pt x="5360" y="1348"/>
                  </a:cubicBezTo>
                  <a:cubicBezTo>
                    <a:pt x="6416" y="1785"/>
                    <a:pt x="7108" y="2818"/>
                    <a:pt x="7108" y="3962"/>
                  </a:cubicBezTo>
                  <a:cubicBezTo>
                    <a:pt x="7105" y="5527"/>
                    <a:pt x="5840" y="6792"/>
                    <a:pt x="4276" y="6795"/>
                  </a:cubicBezTo>
                  <a:cubicBezTo>
                    <a:pt x="3131" y="6795"/>
                    <a:pt x="2099" y="6103"/>
                    <a:pt x="1661" y="5046"/>
                  </a:cubicBezTo>
                  <a:cubicBezTo>
                    <a:pt x="1223" y="3987"/>
                    <a:pt x="1465" y="2770"/>
                    <a:pt x="2274" y="1961"/>
                  </a:cubicBezTo>
                  <a:cubicBezTo>
                    <a:pt x="2815" y="1419"/>
                    <a:pt x="3538" y="1132"/>
                    <a:pt x="4275" y="1132"/>
                  </a:cubicBezTo>
                  <a:close/>
                  <a:moveTo>
                    <a:pt x="4276" y="1"/>
                  </a:moveTo>
                  <a:cubicBezTo>
                    <a:pt x="2672" y="1"/>
                    <a:pt x="1229" y="964"/>
                    <a:pt x="613" y="2447"/>
                  </a:cubicBezTo>
                  <a:cubicBezTo>
                    <a:pt x="0" y="3926"/>
                    <a:pt x="341" y="5632"/>
                    <a:pt x="1474" y="6764"/>
                  </a:cubicBezTo>
                  <a:cubicBezTo>
                    <a:pt x="2232" y="7523"/>
                    <a:pt x="3247" y="7926"/>
                    <a:pt x="4279" y="7926"/>
                  </a:cubicBezTo>
                  <a:cubicBezTo>
                    <a:pt x="4789" y="7926"/>
                    <a:pt x="5302" y="7828"/>
                    <a:pt x="5791" y="7625"/>
                  </a:cubicBezTo>
                  <a:cubicBezTo>
                    <a:pt x="7274" y="7009"/>
                    <a:pt x="8240" y="5566"/>
                    <a:pt x="8240" y="3962"/>
                  </a:cubicBezTo>
                  <a:cubicBezTo>
                    <a:pt x="8237" y="1773"/>
                    <a:pt x="6465" y="1"/>
                    <a:pt x="42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48C37AB9-9B9A-46FB-9FD9-322FDA684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110" y="2905619"/>
            <a:ext cx="384297" cy="384297"/>
          </a:xfrm>
          <a:prstGeom prst="rect">
            <a:avLst/>
          </a:prstGeom>
        </p:spPr>
      </p:pic>
      <p:sp>
        <p:nvSpPr>
          <p:cNvPr id="114" name="Google Shape;1939;p29">
            <a:extLst>
              <a:ext uri="{FF2B5EF4-FFF2-40B4-BE49-F238E27FC236}">
                <a16:creationId xmlns:a16="http://schemas.microsoft.com/office/drawing/2014/main" id="{C1B97613-6C9A-447C-B373-E6344C312A96}"/>
              </a:ext>
            </a:extLst>
          </p:cNvPr>
          <p:cNvSpPr txBox="1">
            <a:spLocks/>
          </p:cNvSpPr>
          <p:nvPr/>
        </p:nvSpPr>
        <p:spPr>
          <a:xfrm>
            <a:off x="4125166" y="3286015"/>
            <a:ext cx="644509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/>
            <a:r>
              <a:rPr lang="es-CL" sz="1000" dirty="0"/>
              <a:t>GitHub - Control de versiones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firmar, dibujo, verde, pelota&#10;&#10;Descripción generada automáticamente">
            <a:extLst>
              <a:ext uri="{FF2B5EF4-FFF2-40B4-BE49-F238E27FC236}">
                <a16:creationId xmlns:a16="http://schemas.microsoft.com/office/drawing/2014/main" id="{0E163893-7496-4913-AF0F-500D20CEF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757" y="123737"/>
            <a:ext cx="706380" cy="1070510"/>
          </a:xfrm>
          <a:prstGeom prst="rect">
            <a:avLst/>
          </a:prstGeom>
        </p:spPr>
      </p:pic>
      <p:pic>
        <p:nvPicPr>
          <p:cNvPr id="11" name="image4.jpeg">
            <a:extLst>
              <a:ext uri="{FF2B5EF4-FFF2-40B4-BE49-F238E27FC236}">
                <a16:creationId xmlns:a16="http://schemas.microsoft.com/office/drawing/2014/main" id="{9AB47B23-2909-4838-8041-5311A2ACC29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5856" y="1194247"/>
            <a:ext cx="7424091" cy="3431303"/>
          </a:xfrm>
          <a:prstGeom prst="rect">
            <a:avLst/>
          </a:prstGeom>
        </p:spPr>
      </p:pic>
      <p:sp>
        <p:nvSpPr>
          <p:cNvPr id="12" name="Google Shape;1911;p28">
            <a:extLst>
              <a:ext uri="{FF2B5EF4-FFF2-40B4-BE49-F238E27FC236}">
                <a16:creationId xmlns:a16="http://schemas.microsoft.com/office/drawing/2014/main" id="{709B2D68-E62F-4D46-A9DF-21C7B7BD0B0D}"/>
              </a:ext>
            </a:extLst>
          </p:cNvPr>
          <p:cNvSpPr txBox="1">
            <a:spLocks/>
          </p:cNvSpPr>
          <p:nvPr/>
        </p:nvSpPr>
        <p:spPr>
          <a:xfrm>
            <a:off x="2822601" y="240762"/>
            <a:ext cx="3508375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L" dirty="0">
                <a:solidFill>
                  <a:schemeClr val="bg1">
                    <a:lumMod val="75000"/>
                  </a:schemeClr>
                </a:solidFill>
              </a:rPr>
              <a:t>Metodología</a:t>
            </a:r>
          </a:p>
        </p:txBody>
      </p:sp>
    </p:spTree>
    <p:extLst>
      <p:ext uri="{BB962C8B-B14F-4D97-AF65-F5344CB8AC3E}">
        <p14:creationId xmlns:p14="http://schemas.microsoft.com/office/powerpoint/2010/main" val="1200905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115E88F-573B-4F9D-B936-1BD9D431C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3240"/>
            <a:ext cx="9144000" cy="2080260"/>
          </a:xfrm>
          <a:prstGeom prst="rect">
            <a:avLst/>
          </a:prstGeom>
        </p:spPr>
      </p:pic>
      <p:pic>
        <p:nvPicPr>
          <p:cNvPr id="4" name="Imagen 3" descr="Imagen que contiene firmar, dibujo, verde, pelota&#10;&#10;Descripción generada automáticamente">
            <a:extLst>
              <a:ext uri="{FF2B5EF4-FFF2-40B4-BE49-F238E27FC236}">
                <a16:creationId xmlns:a16="http://schemas.microsoft.com/office/drawing/2014/main" id="{330A8E64-3152-44BC-AAC9-0A7A34A12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757" y="123737"/>
            <a:ext cx="706380" cy="1070510"/>
          </a:xfrm>
          <a:prstGeom prst="rect">
            <a:avLst/>
          </a:prstGeom>
        </p:spPr>
      </p:pic>
      <p:sp>
        <p:nvSpPr>
          <p:cNvPr id="5" name="Google Shape;1911;p28">
            <a:extLst>
              <a:ext uri="{FF2B5EF4-FFF2-40B4-BE49-F238E27FC236}">
                <a16:creationId xmlns:a16="http://schemas.microsoft.com/office/drawing/2014/main" id="{DF663C73-BE67-4663-BAB2-296DC28C1B61}"/>
              </a:ext>
            </a:extLst>
          </p:cNvPr>
          <p:cNvSpPr txBox="1">
            <a:spLocks/>
          </p:cNvSpPr>
          <p:nvPr/>
        </p:nvSpPr>
        <p:spPr>
          <a:xfrm>
            <a:off x="-114909" y="2278062"/>
            <a:ext cx="5509869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L" dirty="0">
                <a:solidFill>
                  <a:schemeClr val="bg1">
                    <a:lumMod val="75000"/>
                  </a:schemeClr>
                </a:solidFill>
              </a:rPr>
              <a:t>Cronograma de alto nivel</a:t>
            </a:r>
          </a:p>
        </p:txBody>
      </p:sp>
      <p:sp>
        <p:nvSpPr>
          <p:cNvPr id="6" name="Google Shape;1911;p28">
            <a:extLst>
              <a:ext uri="{FF2B5EF4-FFF2-40B4-BE49-F238E27FC236}">
                <a16:creationId xmlns:a16="http://schemas.microsoft.com/office/drawing/2014/main" id="{5E04038D-FE9F-4261-9E76-D00489A47355}"/>
              </a:ext>
            </a:extLst>
          </p:cNvPr>
          <p:cNvSpPr txBox="1">
            <a:spLocks/>
          </p:cNvSpPr>
          <p:nvPr/>
        </p:nvSpPr>
        <p:spPr>
          <a:xfrm>
            <a:off x="300728" y="462503"/>
            <a:ext cx="5509869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CL" dirty="0">
                <a:solidFill>
                  <a:schemeClr val="bg1">
                    <a:lumMod val="75000"/>
                  </a:schemeClr>
                </a:solidFill>
              </a:rPr>
              <a:t>Herramientas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9FCD2A7-63E3-4227-993C-786FBC7EF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62" y="1340016"/>
            <a:ext cx="1939331" cy="25211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186CFC0-0676-4EB5-9404-C16ADB02C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4469" y="1105404"/>
            <a:ext cx="731193" cy="73119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D6C385C-569B-4C59-BCC4-B337A77487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6707" y="1137902"/>
            <a:ext cx="1175641" cy="66056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3943E4D-43BC-474F-A938-F91DE8EE0D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4490" y="1049878"/>
            <a:ext cx="1397152" cy="81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58823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1927</TotalTime>
  <Words>643</Words>
  <Application>Microsoft Office PowerPoint</Application>
  <PresentationFormat>Presentación en pantalla (16:9)</PresentationFormat>
  <Paragraphs>172</Paragraphs>
  <Slides>22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Bebas Neue</vt:lpstr>
      <vt:lpstr>Hind</vt:lpstr>
      <vt:lpstr>Roboto</vt:lpstr>
      <vt:lpstr>Times New Roman</vt:lpstr>
      <vt:lpstr>Computer Science Proposal by Slidesgo</vt:lpstr>
      <vt:lpstr>DELYAPP</vt:lpstr>
      <vt:lpstr>Agenda</vt:lpstr>
      <vt:lpstr>Introducción</vt:lpstr>
      <vt:lpstr>Necesidad</vt:lpstr>
      <vt:lpstr>Solución</vt:lpstr>
      <vt:lpstr>Objetivo general</vt:lpstr>
      <vt:lpstr>Tecnología</vt:lpstr>
      <vt:lpstr>Presentación de PowerPoint</vt:lpstr>
      <vt:lpstr>Presentación de PowerPoint</vt:lpstr>
      <vt:lpstr>Análisis</vt:lpstr>
      <vt:lpstr>Estrategia</vt:lpstr>
      <vt:lpstr>Arquitectura</vt:lpstr>
      <vt:lpstr>Presentación de PowerPoint</vt:lpstr>
      <vt:lpstr>Presentación de PowerPoint</vt:lpstr>
      <vt:lpstr>Diseño</vt:lpstr>
      <vt:lpstr>Desarrollo</vt:lpstr>
      <vt:lpstr>Desarrollo</vt:lpstr>
      <vt:lpstr>Riesgos</vt:lpstr>
      <vt:lpstr>Plan de puebas</vt:lpstr>
      <vt:lpstr>Conclusión proyecto</vt:lpstr>
      <vt:lpstr>Conclusión producto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PROPOSAL</dc:title>
  <dc:creator>Casa</dc:creator>
  <cp:lastModifiedBy>nick</cp:lastModifiedBy>
  <cp:revision>71</cp:revision>
  <dcterms:modified xsi:type="dcterms:W3CDTF">2021-05-06T18:59:41Z</dcterms:modified>
</cp:coreProperties>
</file>